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70" r:id="rId14"/>
    <p:sldId id="271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202" d="100"/>
          <a:sy n="202" d="100"/>
        </p:scale>
        <p:origin x="1920" y="24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0083B-7F2B-46A6-91C6-455D1A256557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5BF93-9C76-4385-AB7D-365EBA3B44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12527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0083B-7F2B-46A6-91C6-455D1A256557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5BF93-9C76-4385-AB7D-365EBA3B44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27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0083B-7F2B-46A6-91C6-455D1A256557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5BF93-9C76-4385-AB7D-365EBA3B44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43101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0083B-7F2B-46A6-91C6-455D1A256557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5BF93-9C76-4385-AB7D-365EBA3B44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3825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0083B-7F2B-46A6-91C6-455D1A256557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5BF93-9C76-4385-AB7D-365EBA3B44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25301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0083B-7F2B-46A6-91C6-455D1A256557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5BF93-9C76-4385-AB7D-365EBA3B44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5126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0083B-7F2B-46A6-91C6-455D1A256557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5BF93-9C76-4385-AB7D-365EBA3B44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67394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0083B-7F2B-46A6-91C6-455D1A256557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5BF93-9C76-4385-AB7D-365EBA3B44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793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0083B-7F2B-46A6-91C6-455D1A256557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5BF93-9C76-4385-AB7D-365EBA3B44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26973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0083B-7F2B-46A6-91C6-455D1A256557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5BF93-9C76-4385-AB7D-365EBA3B44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6265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0083B-7F2B-46A6-91C6-455D1A256557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5BF93-9C76-4385-AB7D-365EBA3B44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2802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70083B-7F2B-46A6-91C6-455D1A256557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95BF93-9C76-4385-AB7D-365EBA3B44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28788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cs.wikipedia.org/wiki/Soubor:BiconvexLens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115888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3369" name="Group 5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5318307"/>
              </p:ext>
            </p:extLst>
          </p:nvPr>
        </p:nvGraphicFramePr>
        <p:xfrm>
          <a:off x="1301750" y="1844675"/>
          <a:ext cx="6473825" cy="1463040"/>
        </p:xfrm>
        <a:graphic>
          <a:graphicData uri="http://schemas.openxmlformats.org/drawingml/2006/table">
            <a:tbl>
              <a:tblPr/>
              <a:tblGrid>
                <a:gridCol w="1911350"/>
                <a:gridCol w="4562475"/>
              </a:tblGrid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Šumvald, okres Olomouc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CZ.1.07/1.4.00/21.2534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šablony klíčové aktivity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Inovace a zkvalitnění výuky prostřednictvím ICT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šablony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III/2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oblast/obor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Světelné jevy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sady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VY_32_INOVACE_F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3374" name="Group 6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4246372"/>
              </p:ext>
            </p:extLst>
          </p:nvPr>
        </p:nvGraphicFramePr>
        <p:xfrm>
          <a:off x="1331913" y="3933825"/>
          <a:ext cx="6477000" cy="1844040"/>
        </p:xfrm>
        <a:graphic>
          <a:graphicData uri="http://schemas.openxmlformats.org/drawingml/2006/table">
            <a:tbl>
              <a:tblPr/>
              <a:tblGrid>
                <a:gridCol w="1871935"/>
                <a:gridCol w="460506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VY_32_INOVACE_F_19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Zobrazení spojnou a rozptylnou čočkou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Radomil Kryl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Fyzika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seznámí s tzv. paprsky význačných směrů, s vlastnostmi obrazů předmětů zobrazovaných v různých vzdálenostech před spojnou a rozptylnou čočkou.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36285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ZOBRAZENÍ PŘEDMĚTU SPOJNOU A ROZPTYLNOU ČOČKOU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Fyzika 7.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0180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význačný paprsek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16506"/>
            <a:ext cx="8229600" cy="4493351"/>
          </a:xfrm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692575"/>
            <a:ext cx="592137" cy="74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692575"/>
            <a:ext cx="695325" cy="74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4572000" y="2060848"/>
            <a:ext cx="0" cy="3096344"/>
          </a:xfrm>
          <a:prstGeom prst="line">
            <a:avLst/>
          </a:prstGeom>
          <a:ln w="57150">
            <a:solidFill>
              <a:schemeClr val="tx1"/>
            </a:solidFill>
            <a:headEnd type="arrow" w="med" len="med"/>
            <a:tailEnd type="arrow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3643932" y="2420888"/>
            <a:ext cx="0" cy="11881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635896" y="2420888"/>
            <a:ext cx="936104" cy="0"/>
          </a:xfrm>
          <a:prstGeom prst="line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5487273" y="2420888"/>
            <a:ext cx="0" cy="11881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572000" y="2420888"/>
            <a:ext cx="936104" cy="0"/>
          </a:xfrm>
          <a:prstGeom prst="line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940001" y="2426775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932040" y="2426775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f</a:t>
            </a:r>
            <a:r>
              <a:rPr lang="cs-CZ" dirty="0" smtClean="0"/>
              <a:t>´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5446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význačný paprsek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16506"/>
            <a:ext cx="8229600" cy="4493351"/>
          </a:xfrm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692575"/>
            <a:ext cx="592137" cy="74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2819" y="3692575"/>
            <a:ext cx="695325" cy="74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4572000" y="2060848"/>
            <a:ext cx="0" cy="3096344"/>
          </a:xfrm>
          <a:prstGeom prst="line">
            <a:avLst/>
          </a:prstGeom>
          <a:ln w="57150">
            <a:solidFill>
              <a:schemeClr val="tx1"/>
            </a:solidFill>
            <a:headEnd type="arrow" w="med" len="med"/>
            <a:tailEnd type="arrow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4275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význačný paprsek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16506"/>
            <a:ext cx="8229600" cy="4493351"/>
          </a:xfrm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692575"/>
            <a:ext cx="592137" cy="74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292080" y="3841884"/>
            <a:ext cx="4539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F´</a:t>
            </a:r>
            <a:endParaRPr lang="cs-CZ" sz="28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4572000" y="2060848"/>
            <a:ext cx="0" cy="3096344"/>
          </a:xfrm>
          <a:prstGeom prst="line">
            <a:avLst/>
          </a:prstGeom>
          <a:ln w="57150">
            <a:solidFill>
              <a:schemeClr val="tx1"/>
            </a:solidFill>
            <a:headEnd type="arrow" w="med" len="med"/>
            <a:tailEnd type="arrow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8264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Obraz vytvořený čočkou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16506"/>
            <a:ext cx="8229600" cy="4493351"/>
          </a:xfrm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692575"/>
            <a:ext cx="592137" cy="74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292080" y="3841884"/>
            <a:ext cx="4539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F´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050579"/>
            <a:ext cx="16214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Předmět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59665" y="2488540"/>
            <a:ext cx="2917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Obraz předmětu</a:t>
            </a:r>
            <a:endParaRPr lang="cs-CZ" sz="3200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4572000" y="2060848"/>
            <a:ext cx="0" cy="3096344"/>
          </a:xfrm>
          <a:prstGeom prst="line">
            <a:avLst/>
          </a:prstGeom>
          <a:ln w="57150">
            <a:solidFill>
              <a:schemeClr val="tx1"/>
            </a:solidFill>
            <a:headEnd type="arrow" w="med" len="med"/>
            <a:tailEnd type="arrow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8720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16506"/>
            <a:ext cx="8229600" cy="4493351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1143000"/>
          </a:xfrm>
        </p:spPr>
        <p:txBody>
          <a:bodyPr>
            <a:noAutofit/>
          </a:bodyPr>
          <a:lstStyle/>
          <a:p>
            <a:r>
              <a:rPr lang="cs-CZ" sz="4000" dirty="0" smtClean="0"/>
              <a:t>1. Předmět ve vzdálenosti větší než dvojnásobek ohniskové vzdálenosti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221088"/>
            <a:ext cx="324036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Obraz je</a:t>
            </a:r>
          </a:p>
          <a:p>
            <a:pPr marL="514350" indent="-514350">
              <a:buFont typeface="Courier New" pitchFamily="49" charset="0"/>
              <a:buChar char="o"/>
            </a:pPr>
            <a:r>
              <a:rPr lang="cs-CZ" sz="2800" dirty="0" smtClean="0"/>
              <a:t>Zmenšený</a:t>
            </a:r>
          </a:p>
          <a:p>
            <a:pPr marL="514350" indent="-514350">
              <a:buFont typeface="Courier New" pitchFamily="49" charset="0"/>
              <a:buChar char="o"/>
            </a:pPr>
            <a:r>
              <a:rPr lang="cs-CZ" sz="2800" dirty="0" smtClean="0"/>
              <a:t>Převrácený</a:t>
            </a:r>
          </a:p>
          <a:p>
            <a:pPr marL="514350" indent="-514350">
              <a:buFont typeface="Courier New" pitchFamily="49" charset="0"/>
              <a:buChar char="o"/>
            </a:pPr>
            <a:r>
              <a:rPr lang="cs-CZ" sz="2800" dirty="0" smtClean="0"/>
              <a:t>Skutečný</a:t>
            </a:r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692575"/>
            <a:ext cx="592137" cy="74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292080" y="3841884"/>
            <a:ext cx="4539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F´</a:t>
            </a:r>
            <a:endParaRPr lang="cs-CZ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4572000" y="2060848"/>
            <a:ext cx="0" cy="3096344"/>
          </a:xfrm>
          <a:prstGeom prst="line">
            <a:avLst/>
          </a:prstGeom>
          <a:ln w="57150">
            <a:solidFill>
              <a:schemeClr val="tx1"/>
            </a:solidFill>
            <a:headEnd type="arrow" w="med" len="med"/>
            <a:tailEnd type="arrow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4908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2. </a:t>
            </a:r>
            <a:r>
              <a:rPr lang="cs-CZ" dirty="0"/>
              <a:t>Předmět </a:t>
            </a:r>
            <a:r>
              <a:rPr lang="cs-CZ" dirty="0" smtClean="0"/>
              <a:t>v dvojnásobné ohniskové vzdálenosti 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16506"/>
            <a:ext cx="8229600" cy="4493351"/>
          </a:xfrm>
        </p:spPr>
      </p:pic>
      <p:sp>
        <p:nvSpPr>
          <p:cNvPr id="11" name="Obdélník 10"/>
          <p:cNvSpPr/>
          <p:nvPr/>
        </p:nvSpPr>
        <p:spPr>
          <a:xfrm>
            <a:off x="705371" y="4286225"/>
            <a:ext cx="295232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Obraz je</a:t>
            </a:r>
          </a:p>
          <a:p>
            <a:pPr marL="514350" lvl="0" indent="-514350">
              <a:buFont typeface="Courier New" pitchFamily="49" charset="0"/>
              <a:buChar char="o"/>
            </a:pPr>
            <a:r>
              <a:rPr lang="cs-CZ" sz="2800" dirty="0" smtClean="0">
                <a:solidFill>
                  <a:prstClr val="black"/>
                </a:solidFill>
              </a:rPr>
              <a:t>Stejně veliký</a:t>
            </a:r>
            <a:endParaRPr lang="cs-CZ" sz="2800" dirty="0">
              <a:solidFill>
                <a:prstClr val="black"/>
              </a:solidFill>
            </a:endParaRPr>
          </a:p>
          <a:p>
            <a:pPr marL="514350" lvl="0" indent="-514350">
              <a:buFont typeface="Courier New" pitchFamily="49" charset="0"/>
              <a:buChar char="o"/>
            </a:pPr>
            <a:r>
              <a:rPr lang="cs-CZ" sz="2800" dirty="0">
                <a:solidFill>
                  <a:prstClr val="black"/>
                </a:solidFill>
              </a:rPr>
              <a:t>Převrácený</a:t>
            </a:r>
          </a:p>
          <a:p>
            <a:pPr marL="514350" lvl="0" indent="-514350">
              <a:buFont typeface="Courier New" pitchFamily="49" charset="0"/>
              <a:buChar char="o"/>
            </a:pPr>
            <a:r>
              <a:rPr lang="cs-CZ" sz="2800" dirty="0">
                <a:solidFill>
                  <a:prstClr val="black"/>
                </a:solidFill>
              </a:rPr>
              <a:t>Skutečný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692575"/>
            <a:ext cx="592137" cy="74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5292080" y="4221088"/>
            <a:ext cx="4539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F´</a:t>
            </a:r>
            <a:endParaRPr lang="cs-CZ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4572000" y="2060848"/>
            <a:ext cx="0" cy="3096344"/>
          </a:xfrm>
          <a:prstGeom prst="line">
            <a:avLst/>
          </a:prstGeom>
          <a:ln w="57150">
            <a:solidFill>
              <a:schemeClr val="tx1"/>
            </a:solidFill>
            <a:headEnd type="arrow" w="med" len="med"/>
            <a:tailEnd type="arrow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9937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3. </a:t>
            </a:r>
            <a:r>
              <a:rPr lang="cs-CZ" dirty="0"/>
              <a:t>Předmět </a:t>
            </a:r>
            <a:r>
              <a:rPr lang="cs-CZ" dirty="0" smtClean="0"/>
              <a:t>leží před ohniskem spojné čočky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616506"/>
            <a:ext cx="8229600" cy="4493351"/>
          </a:xfrm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692575"/>
            <a:ext cx="592137" cy="74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27584" y="4273932"/>
            <a:ext cx="269979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Obraz je</a:t>
            </a:r>
          </a:p>
          <a:p>
            <a:pPr marL="514350" lvl="0" indent="-514350">
              <a:buFont typeface="Courier New" pitchFamily="49" charset="0"/>
              <a:buChar char="o"/>
            </a:pPr>
            <a:r>
              <a:rPr lang="cs-CZ" sz="2800" dirty="0" smtClean="0">
                <a:solidFill>
                  <a:prstClr val="black"/>
                </a:solidFill>
              </a:rPr>
              <a:t>Zvětšený</a:t>
            </a:r>
            <a:endParaRPr lang="cs-CZ" sz="2800" dirty="0">
              <a:solidFill>
                <a:prstClr val="black"/>
              </a:solidFill>
            </a:endParaRPr>
          </a:p>
          <a:p>
            <a:pPr marL="514350" lvl="0" indent="-514350">
              <a:buFont typeface="Courier New" pitchFamily="49" charset="0"/>
              <a:buChar char="o"/>
            </a:pPr>
            <a:r>
              <a:rPr lang="cs-CZ" sz="2800" dirty="0">
                <a:solidFill>
                  <a:prstClr val="black"/>
                </a:solidFill>
              </a:rPr>
              <a:t>Převrácený</a:t>
            </a:r>
          </a:p>
          <a:p>
            <a:pPr marL="514350" lvl="0" indent="-514350">
              <a:buFont typeface="Courier New" pitchFamily="49" charset="0"/>
              <a:buChar char="o"/>
            </a:pPr>
            <a:r>
              <a:rPr lang="cs-CZ" sz="2800" dirty="0">
                <a:solidFill>
                  <a:prstClr val="black"/>
                </a:solidFill>
              </a:rPr>
              <a:t>Skutečný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292080" y="4273932"/>
            <a:ext cx="4539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F´</a:t>
            </a:r>
            <a:endParaRPr lang="cs-CZ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4572000" y="2060848"/>
            <a:ext cx="0" cy="3096344"/>
          </a:xfrm>
          <a:prstGeom prst="line">
            <a:avLst/>
          </a:prstGeom>
          <a:ln w="57150">
            <a:solidFill>
              <a:schemeClr val="tx1"/>
            </a:solidFill>
            <a:headEnd type="arrow" w="med" len="med"/>
            <a:tailEnd type="arrow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8636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4. </a:t>
            </a:r>
            <a:r>
              <a:rPr lang="cs-CZ" dirty="0"/>
              <a:t>Předmět leží </a:t>
            </a:r>
            <a:r>
              <a:rPr lang="cs-CZ" dirty="0" smtClean="0"/>
              <a:t>v předmětovém ohnisku spojné </a:t>
            </a:r>
            <a:r>
              <a:rPr lang="cs-CZ" dirty="0"/>
              <a:t>čočky 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16506"/>
            <a:ext cx="8229600" cy="4493351"/>
          </a:xfrm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692575"/>
            <a:ext cx="592137" cy="74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4725144"/>
            <a:ext cx="35327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Obraz leží v nekonečnu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92080" y="3625860"/>
            <a:ext cx="4539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F´</a:t>
            </a:r>
            <a:endParaRPr lang="cs-CZ" sz="2800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4572000" y="2060848"/>
            <a:ext cx="0" cy="3096344"/>
          </a:xfrm>
          <a:prstGeom prst="line">
            <a:avLst/>
          </a:prstGeom>
          <a:ln w="57150">
            <a:solidFill>
              <a:schemeClr val="tx1"/>
            </a:solidFill>
            <a:headEnd type="arrow" w="med" len="med"/>
            <a:tailEnd type="arrow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688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616506"/>
            <a:ext cx="8229600" cy="4493351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4. Předmět leží </a:t>
            </a:r>
            <a:r>
              <a:rPr lang="cs-CZ" dirty="0" smtClean="0"/>
              <a:t>mezi předmětovým ohniskem a spojnou čočkou 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692575"/>
            <a:ext cx="592137" cy="74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70458" y="4293096"/>
            <a:ext cx="2915816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Obraz je</a:t>
            </a:r>
          </a:p>
          <a:p>
            <a:pPr marL="514350" lvl="0" indent="-514350">
              <a:buFont typeface="Courier New" pitchFamily="49" charset="0"/>
              <a:buChar char="o"/>
            </a:pPr>
            <a:r>
              <a:rPr lang="cs-CZ" sz="2800" dirty="0" smtClean="0">
                <a:solidFill>
                  <a:prstClr val="black"/>
                </a:solidFill>
              </a:rPr>
              <a:t>Zvětšený</a:t>
            </a:r>
            <a:endParaRPr lang="cs-CZ" sz="2800" dirty="0">
              <a:solidFill>
                <a:prstClr val="black"/>
              </a:solidFill>
            </a:endParaRPr>
          </a:p>
          <a:p>
            <a:pPr marL="514350" lvl="0" indent="-514350">
              <a:buFont typeface="Courier New" pitchFamily="49" charset="0"/>
              <a:buChar char="o"/>
            </a:pPr>
            <a:r>
              <a:rPr lang="cs-CZ" sz="2800" dirty="0" smtClean="0">
                <a:solidFill>
                  <a:prstClr val="black"/>
                </a:solidFill>
              </a:rPr>
              <a:t>Přímý</a:t>
            </a:r>
            <a:endParaRPr lang="cs-CZ" sz="2800" dirty="0">
              <a:solidFill>
                <a:prstClr val="black"/>
              </a:solidFill>
            </a:endParaRPr>
          </a:p>
          <a:p>
            <a:pPr marL="514350" lvl="0" indent="-514350">
              <a:buFont typeface="Courier New" pitchFamily="49" charset="0"/>
              <a:buChar char="o"/>
            </a:pPr>
            <a:r>
              <a:rPr lang="cs-CZ" sz="2800" dirty="0" smtClean="0">
                <a:solidFill>
                  <a:prstClr val="black"/>
                </a:solidFill>
              </a:rPr>
              <a:t>Zdánlivý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92080" y="3769876"/>
            <a:ext cx="4539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F´</a:t>
            </a:r>
            <a:endParaRPr lang="cs-CZ" sz="2800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4572000" y="2060848"/>
            <a:ext cx="0" cy="3096344"/>
          </a:xfrm>
          <a:prstGeom prst="line">
            <a:avLst/>
          </a:prstGeom>
          <a:ln w="57150">
            <a:solidFill>
              <a:schemeClr val="tx1"/>
            </a:solidFill>
            <a:headEnd type="arrow" w="med" len="med"/>
            <a:tailEnd type="arrow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8224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Spojné čočky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6950" y="1977231"/>
            <a:ext cx="4610100" cy="3771900"/>
          </a:xfrm>
        </p:spPr>
      </p:pic>
    </p:spTree>
    <p:extLst>
      <p:ext uri="{BB962C8B-B14F-4D97-AF65-F5344CB8AC3E}">
        <p14:creationId xmlns:p14="http://schemas.microsoft.com/office/powerpoint/2010/main" val="958845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ZOBRAZENÍ ROZPTYLKOU</a:t>
            </a:r>
            <a:endParaRPr lang="cs-CZ" dirty="0"/>
          </a:p>
        </p:txBody>
      </p:sp>
      <p:cxnSp>
        <p:nvCxnSpPr>
          <p:cNvPr id="14" name="Přímá spojnice 13"/>
          <p:cNvCxnSpPr/>
          <p:nvPr/>
        </p:nvCxnSpPr>
        <p:spPr>
          <a:xfrm>
            <a:off x="971600" y="3642958"/>
            <a:ext cx="7200800" cy="0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572000" y="1772816"/>
            <a:ext cx="0" cy="381642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4573109" y="1412776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4285077" y="5589240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285077" y="1412776"/>
            <a:ext cx="288032" cy="36004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572000" y="5625470"/>
            <a:ext cx="288032" cy="2875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ál 19"/>
          <p:cNvSpPr/>
          <p:nvPr/>
        </p:nvSpPr>
        <p:spPr>
          <a:xfrm>
            <a:off x="6128377" y="3615302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2789870" y="3606954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2638619" y="3717032"/>
            <a:ext cx="4860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F</a:t>
            </a:r>
            <a:r>
              <a:rPr lang="cs-CZ" sz="3600" baseline="30000" dirty="0" smtClean="0"/>
              <a:t>´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156176" y="3717032"/>
            <a:ext cx="3962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F</a:t>
            </a:r>
            <a:endParaRPr lang="cs-CZ" sz="3600" dirty="0"/>
          </a:p>
        </p:txBody>
      </p:sp>
      <p:cxnSp>
        <p:nvCxnSpPr>
          <p:cNvPr id="25" name="Přímá spojnice se šipkou 24"/>
          <p:cNvCxnSpPr/>
          <p:nvPr/>
        </p:nvCxnSpPr>
        <p:spPr>
          <a:xfrm>
            <a:off x="2829721" y="2276872"/>
            <a:ext cx="172819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3530952" y="1608820"/>
            <a:ext cx="3257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f</a:t>
            </a:r>
            <a:endParaRPr lang="cs-CZ" sz="3600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755576" y="2276872"/>
            <a:ext cx="380233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Šipka nahoru 9"/>
          <p:cNvSpPr/>
          <p:nvPr/>
        </p:nvSpPr>
        <p:spPr>
          <a:xfrm>
            <a:off x="1115616" y="2303165"/>
            <a:ext cx="360040" cy="133008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se šipkou 12"/>
          <p:cNvCxnSpPr>
            <a:stCxn id="10" idx="0"/>
          </p:cNvCxnSpPr>
          <p:nvPr/>
        </p:nvCxnSpPr>
        <p:spPr>
          <a:xfrm>
            <a:off x="1295636" y="2303165"/>
            <a:ext cx="6372708" cy="263800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Šipka nahoru 26"/>
          <p:cNvSpPr/>
          <p:nvPr/>
        </p:nvSpPr>
        <p:spPr>
          <a:xfrm>
            <a:off x="3350865" y="3192481"/>
            <a:ext cx="180020" cy="44076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se šipkou 18"/>
          <p:cNvCxnSpPr>
            <a:stCxn id="10" idx="0"/>
          </p:cNvCxnSpPr>
          <p:nvPr/>
        </p:nvCxnSpPr>
        <p:spPr>
          <a:xfrm>
            <a:off x="1295636" y="2303165"/>
            <a:ext cx="3277473" cy="9098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4572000" y="3212975"/>
            <a:ext cx="266429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V="1">
            <a:off x="4573109" y="1196752"/>
            <a:ext cx="1384936" cy="11064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>
            <a:stCxn id="21" idx="4"/>
          </p:cNvCxnSpPr>
          <p:nvPr/>
        </p:nvCxnSpPr>
        <p:spPr>
          <a:xfrm flipV="1">
            <a:off x="2825874" y="2303165"/>
            <a:ext cx="1746126" cy="1375797"/>
          </a:xfrm>
          <a:prstGeom prst="straightConnector1">
            <a:avLst/>
          </a:prstGeom>
          <a:ln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>
            <a:stCxn id="27" idx="0"/>
          </p:cNvCxnSpPr>
          <p:nvPr/>
        </p:nvCxnSpPr>
        <p:spPr>
          <a:xfrm>
            <a:off x="3440875" y="3192481"/>
            <a:ext cx="1084035" cy="0"/>
          </a:xfrm>
          <a:prstGeom prst="straightConnector1">
            <a:avLst/>
          </a:prstGeom>
          <a:ln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3758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ZOBRAZENÍ ROZPTYLKOU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Při zobrazení rozptylkou je obraz vždy přímý a zmenšený</a:t>
            </a:r>
            <a:r>
              <a:rPr lang="cs-CZ" dirty="0" smtClean="0"/>
              <a:t>. Nezachytíme ho na stínítku, ale můžeme ho pozorovat přes čočku. Obraz je </a:t>
            </a:r>
            <a:r>
              <a:rPr lang="cs-CZ" b="1" dirty="0" smtClean="0"/>
              <a:t>zdánlivý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79659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908720"/>
            <a:ext cx="44798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ODKAZY A LITERATURA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9" y="2156547"/>
            <a:ext cx="84969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PaeDr. Jiří </a:t>
            </a:r>
            <a:r>
              <a:rPr lang="cs-CZ" sz="2400" dirty="0" err="1" smtClean="0"/>
              <a:t>Bohuněk</a:t>
            </a:r>
            <a:r>
              <a:rPr lang="cs-CZ" sz="2400" dirty="0" smtClean="0"/>
              <a:t>, doc. RNDr. Růžena Kolářová, CSc. </a:t>
            </a:r>
            <a:r>
              <a:rPr lang="cs-CZ" sz="2400" dirty="0"/>
              <a:t>Fyzika pro 7. ročník základní </a:t>
            </a:r>
            <a:r>
              <a:rPr lang="cs-CZ" sz="2400" dirty="0" smtClean="0"/>
              <a:t>školy Nakladatelství </a:t>
            </a:r>
            <a:r>
              <a:rPr lang="cs-CZ" sz="2400" dirty="0"/>
              <a:t>Prometheus spol. s r.o</a:t>
            </a:r>
            <a:r>
              <a:rPr lang="cs-CZ" sz="2400" dirty="0" smtClean="0"/>
              <a:t>. v roce  2000, </a:t>
            </a:r>
            <a:r>
              <a:rPr lang="cs-CZ" sz="2400" dirty="0"/>
              <a:t>ISBN </a:t>
            </a:r>
            <a:r>
              <a:rPr lang="cs-CZ" sz="2400" dirty="0" smtClean="0"/>
              <a:t>80 - 7196-119 -1</a:t>
            </a:r>
          </a:p>
          <a:p>
            <a:r>
              <a:rPr lang="cs-CZ" sz="2400" dirty="0" smtClean="0"/>
              <a:t>TAMASFLEX</a:t>
            </a:r>
            <a:r>
              <a:rPr lang="cs-CZ" sz="2400" dirty="0"/>
              <a:t>. </a:t>
            </a:r>
            <a:r>
              <a:rPr lang="cs-CZ" sz="2400" i="1" dirty="0"/>
              <a:t>Čočky</a:t>
            </a:r>
            <a:r>
              <a:rPr lang="cs-CZ" sz="2400" dirty="0"/>
              <a:t> [online]. [cit. 25.5.2013]. Dostupný na WWW: </a:t>
            </a:r>
            <a:r>
              <a:rPr lang="cs-CZ" sz="2400" dirty="0">
                <a:hlinkClick r:id="rId2"/>
              </a:rPr>
              <a:t>https://</a:t>
            </a:r>
            <a:r>
              <a:rPr lang="cs-CZ" sz="2400" dirty="0" smtClean="0">
                <a:hlinkClick r:id="rId2"/>
              </a:rPr>
              <a:t>cs.wikipedia.org/wiki/Soubor:BiconvexLens.jpg</a:t>
            </a:r>
            <a:endParaRPr lang="cs-CZ" sz="2400" dirty="0" smtClean="0"/>
          </a:p>
          <a:p>
            <a:r>
              <a:rPr lang="cs-CZ" sz="2400" dirty="0" smtClean="0"/>
              <a:t>Obrazový archiv autora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7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241</TotalTime>
  <Words>295</Words>
  <Application>Microsoft Office PowerPoint</Application>
  <PresentationFormat>Předvádění na obrazovce (4:3)</PresentationFormat>
  <Paragraphs>78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ZOBRAZENÍ PŘEDMĚTU SPOJNOU A ROZPTYLNOU ČOČKOU</vt:lpstr>
      <vt:lpstr>1. význačný paprsek</vt:lpstr>
      <vt:lpstr>2. význačný paprsek</vt:lpstr>
      <vt:lpstr>3. význačný paprsek</vt:lpstr>
      <vt:lpstr>Obraz vytvořený čočkou</vt:lpstr>
      <vt:lpstr>1. Předmět ve vzdálenosti větší než dvojnásobek ohniskové vzdálenosti</vt:lpstr>
      <vt:lpstr>2. Předmět v dvojnásobné ohniskové vzdálenosti </vt:lpstr>
      <vt:lpstr>3. Předmět leží před ohniskem spojné čočky </vt:lpstr>
      <vt:lpstr>4. Předmět leží v předmětovém ohnisku spojné čočky </vt:lpstr>
      <vt:lpstr>4. Předmět leží mezi předmětovým ohniskem a spojnou čočkou </vt:lpstr>
      <vt:lpstr>Spojné čočky</vt:lpstr>
      <vt:lpstr>ZOBRAZENÍ ROZPTYLKOU</vt:lpstr>
      <vt:lpstr>ZOBRAZENÍ ROZPTYLKOU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21</cp:revision>
  <dcterms:created xsi:type="dcterms:W3CDTF">2013-04-29T19:28:29Z</dcterms:created>
  <dcterms:modified xsi:type="dcterms:W3CDTF">2013-05-26T11:44:49Z</dcterms:modified>
</cp:coreProperties>
</file>