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61" r:id="rId5"/>
    <p:sldId id="262" r:id="rId6"/>
    <p:sldId id="258" r:id="rId7"/>
    <p:sldId id="263" r:id="rId8"/>
    <p:sldId id="260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EDF09-3856-4855-854F-7F79BE5EBBED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3F58-FADB-4A72-ACBB-E1908E745EE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9440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EDF09-3856-4855-854F-7F79BE5EBBED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3F58-FADB-4A72-ACBB-E1908E745EE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966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EDF09-3856-4855-854F-7F79BE5EBBED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3F58-FADB-4A72-ACBB-E1908E745EE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0063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EDF09-3856-4855-854F-7F79BE5EBBED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3F58-FADB-4A72-ACBB-E1908E745EE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890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EDF09-3856-4855-854F-7F79BE5EBBED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3F58-FADB-4A72-ACBB-E1908E745EE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1577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EDF09-3856-4855-854F-7F79BE5EBBED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3F58-FADB-4A72-ACBB-E1908E745EE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6858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EDF09-3856-4855-854F-7F79BE5EBBED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3F58-FADB-4A72-ACBB-E1908E745EE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4306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EDF09-3856-4855-854F-7F79BE5EBBED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3F58-FADB-4A72-ACBB-E1908E745EE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5976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EDF09-3856-4855-854F-7F79BE5EBBED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3F58-FADB-4A72-ACBB-E1908E745EE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3315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EDF09-3856-4855-854F-7F79BE5EBBED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3F58-FADB-4A72-ACBB-E1908E745EE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4904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EDF09-3856-4855-854F-7F79BE5EBBED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3F58-FADB-4A72-ACBB-E1908E745EE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78780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0EDF09-3856-4855-854F-7F79BE5EBBED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D93F58-FADB-4A72-ACBB-E1908E745EE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0702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chematic_diagram_of_the_human_eye_cs.svg" TargetMode="External"/><Relationship Id="rId2" Type="http://schemas.openxmlformats.org/officeDocument/2006/relationships/hyperlink" Target="http://cs.wikipedia.org/wiki/Soubor:Myopia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Hypermetropia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69" name="Group 5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75053886"/>
              </p:ext>
            </p:extLst>
          </p:nvPr>
        </p:nvGraphicFramePr>
        <p:xfrm>
          <a:off x="1301750" y="1844675"/>
          <a:ext cx="6473825" cy="1463040"/>
        </p:xfrm>
        <a:graphic>
          <a:graphicData uri="http://schemas.openxmlformats.org/drawingml/2006/table">
            <a:tbl>
              <a:tblPr/>
              <a:tblGrid>
                <a:gridCol w="1911350"/>
                <a:gridCol w="4562475"/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Šumvald, okres Olomouc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CZ.1.07./1.4.00/21.2534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šablony klíčové aktivity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 a zkvalitnění výuky prostřednictvím ICT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šablony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oblast/obor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Světelné jevy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sady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VY_32_INOVACE_F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48164189"/>
              </p:ext>
            </p:extLst>
          </p:nvPr>
        </p:nvGraphicFramePr>
        <p:xfrm>
          <a:off x="1331913" y="3933825"/>
          <a:ext cx="6477000" cy="1844040"/>
        </p:xfrm>
        <a:graphic>
          <a:graphicData uri="http://schemas.openxmlformats.org/drawingml/2006/table">
            <a:tbl>
              <a:tblPr/>
              <a:tblGrid>
                <a:gridCol w="1871935"/>
                <a:gridCol w="460506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VY_32_INOVACE_F_20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Optické vlastnosti oka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si zopakují složení lidského oka, naučí se poznat oční vady krátkozrakost a dalekozrakost a způsoby nápravy těchto vad optickými čočkami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139433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OPTICKÉ VLASTNOSTI OKA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Fyzika 7.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9519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0"/>
            <a:ext cx="7092280" cy="7206020"/>
          </a:xfrm>
        </p:spPr>
      </p:pic>
    </p:spTree>
    <p:extLst>
      <p:ext uri="{BB962C8B-B14F-4D97-AF65-F5344CB8AC3E}">
        <p14:creationId xmlns:p14="http://schemas.microsoft.com/office/powerpoint/2010/main" xmlns="" val="119650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755576" y="1600200"/>
            <a:ext cx="756084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Normální oko se přizpůsobuje rozličné vzdálenosti předmětů. </a:t>
            </a:r>
          </a:p>
          <a:p>
            <a:pPr marL="0" indent="0">
              <a:buNone/>
            </a:pPr>
            <a:r>
              <a:rPr lang="cs-CZ" dirty="0" smtClean="0"/>
              <a:t>Blízký bod – nejbližší bod, který oko ještě vidí při největším zakřivení čočky (asi 10 cm)</a:t>
            </a:r>
          </a:p>
          <a:p>
            <a:pPr marL="0" indent="0">
              <a:buNone/>
            </a:pPr>
            <a:r>
              <a:rPr lang="cs-CZ" dirty="0" smtClean="0"/>
              <a:t>Vzdálený bod – nejvzdálenější bod, který oko vidí bez zaostření (nekonečno)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6708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819622" y="1556792"/>
            <a:ext cx="7834064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U krátkozrakého oka se ostrý obraz vzdálených předmětů vytváří před sítnicí, obraz je </a:t>
            </a:r>
            <a:r>
              <a:rPr lang="cs-CZ" dirty="0" smtClean="0"/>
              <a:t>rozmazaný, </a:t>
            </a:r>
            <a:r>
              <a:rPr lang="cs-CZ" dirty="0" smtClean="0"/>
              <a:t>a přitom blízké předměty vidí oko dobře. Někdy je způsobena protáhlým tvarem oka. Upravuje se </a:t>
            </a:r>
            <a:r>
              <a:rPr lang="cs-CZ" b="1" dirty="0" smtClean="0"/>
              <a:t>rozptylkami.</a:t>
            </a:r>
            <a:endParaRPr lang="cs-CZ" b="1" dirty="0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8630" y="591679"/>
            <a:ext cx="8229600" cy="634082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KRÁTKOZRAKÉ OKO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4565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363272" cy="792088"/>
          </a:xfrm>
        </p:spPr>
        <p:txBody>
          <a:bodyPr>
            <a:normAutofit/>
          </a:bodyPr>
          <a:lstStyle/>
          <a:p>
            <a:r>
              <a:rPr lang="cs-CZ" dirty="0" smtClean="0"/>
              <a:t>KRÁTKOZRAKÉ OKO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807724"/>
            <a:ext cx="7056784" cy="5651471"/>
          </a:xfrm>
        </p:spPr>
      </p:pic>
    </p:spTree>
    <p:extLst>
      <p:ext uri="{BB962C8B-B14F-4D97-AF65-F5344CB8AC3E}">
        <p14:creationId xmlns:p14="http://schemas.microsoft.com/office/powerpoint/2010/main" xmlns="" val="1442399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83568" y="980728"/>
            <a:ext cx="769004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Někdy není schopno oko zaostřit blízké předměty, ostrý obraz vzniká až za sítnicí. Vzdálené předměty oko vidí dobře. Upravuje se spojkami.</a:t>
            </a:r>
          </a:p>
          <a:p>
            <a:pPr marL="0" indent="0">
              <a:buNone/>
            </a:pPr>
            <a:r>
              <a:rPr lang="cs-CZ" dirty="0" smtClean="0"/>
              <a:t>U starších lidí tato vada přibývá, protože </a:t>
            </a:r>
            <a:r>
              <a:rPr lang="cs-CZ" dirty="0" smtClean="0"/>
              <a:t>                      s </a:t>
            </a:r>
            <a:r>
              <a:rPr lang="cs-CZ" dirty="0" smtClean="0"/>
              <a:t>věkem ztrácí čočka na pružnosti a nedokáže blízké předměty zaostřovat.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706090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DALEKOZRAKÉ OKO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660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363272" cy="792088"/>
          </a:xfrm>
        </p:spPr>
        <p:txBody>
          <a:bodyPr>
            <a:normAutofit/>
          </a:bodyPr>
          <a:lstStyle/>
          <a:p>
            <a:r>
              <a:rPr lang="cs-CZ" dirty="0" smtClean="0"/>
              <a:t>DALEKOZRAKÉ OKO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7624" y="908720"/>
            <a:ext cx="7056784" cy="5651470"/>
          </a:xfrm>
        </p:spPr>
      </p:pic>
    </p:spTree>
    <p:extLst>
      <p:ext uri="{BB962C8B-B14F-4D97-AF65-F5344CB8AC3E}">
        <p14:creationId xmlns:p14="http://schemas.microsoft.com/office/powerpoint/2010/main" xmlns="" val="4134666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TOPRAK MD, A. </a:t>
            </a:r>
            <a:r>
              <a:rPr lang="cs-CZ" dirty="0" err="1" smtClean="0"/>
              <a:t>Baris</a:t>
            </a:r>
            <a:r>
              <a:rPr lang="cs-CZ" dirty="0" smtClean="0"/>
              <a:t>. Myopie [online]. [cit. 3.6.2012]. Dostupný na WWW: </a:t>
            </a:r>
            <a:r>
              <a:rPr lang="cs-CZ" dirty="0" smtClean="0">
                <a:hlinkClick r:id="rId2"/>
              </a:rPr>
              <a:t>http://cs.wikipedia.org/wiki/Soubor:Myopia.png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JAKOV. </a:t>
            </a:r>
            <a:r>
              <a:rPr lang="cs-CZ" i="1" dirty="0" smtClean="0"/>
              <a:t>Lidské oko</a:t>
            </a:r>
            <a:r>
              <a:rPr lang="cs-CZ" dirty="0" smtClean="0"/>
              <a:t> [online]. [cit. 3.6.2012]. Dostupný na WWW: </a:t>
            </a:r>
            <a:r>
              <a:rPr lang="cs-CZ" dirty="0" smtClean="0">
                <a:hlinkClick r:id="rId3"/>
              </a:rPr>
              <a:t>http://cs.wikipedia.org/wiki/Soubor:Schematic_diagram_of_the_human_eye_cs.svg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TOPRAK MD, A. </a:t>
            </a:r>
            <a:r>
              <a:rPr lang="cs-CZ" dirty="0" err="1" smtClean="0"/>
              <a:t>Baris</a:t>
            </a:r>
            <a:r>
              <a:rPr lang="cs-CZ" dirty="0" smtClean="0"/>
              <a:t>. </a:t>
            </a:r>
            <a:r>
              <a:rPr lang="cs-CZ" i="1" dirty="0" smtClean="0"/>
              <a:t>Hypermetropie</a:t>
            </a:r>
            <a:r>
              <a:rPr lang="cs-CZ" dirty="0" smtClean="0"/>
              <a:t> [online]. [cit. 3.6.2012]. Dostupný na WWW: </a:t>
            </a:r>
            <a:r>
              <a:rPr lang="cs-CZ" dirty="0" smtClean="0">
                <a:hlinkClick r:id="rId4"/>
              </a:rPr>
              <a:t>http://cs.wikipedia.org/wiki/Soubor:Hypermetropia.png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</a:t>
            </a:r>
            <a:r>
              <a:rPr lang="cs-CZ" dirty="0"/>
              <a:t>PaeDr. Jiří </a:t>
            </a:r>
            <a:r>
              <a:rPr lang="cs-CZ" dirty="0" err="1"/>
              <a:t>Bohuněk</a:t>
            </a:r>
            <a:r>
              <a:rPr lang="cs-CZ" dirty="0"/>
              <a:t>, doc. RNDr. Růžena Kolářová, CSc. Fyzika pro 7. ročník základní školy Nakladatelství Prometheus spol. s r.o. v roce  2000, ISBN 80 - 7196-119 -1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7621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44</TotalTime>
  <Words>326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OPTICKÉ VLASTNOSTI OKA</vt:lpstr>
      <vt:lpstr>Snímek 3</vt:lpstr>
      <vt:lpstr>Snímek 4</vt:lpstr>
      <vt:lpstr>Snímek 5</vt:lpstr>
      <vt:lpstr>KRÁTKOZRAKÉ OKO</vt:lpstr>
      <vt:lpstr>Snímek 7</vt:lpstr>
      <vt:lpstr>DALEKOZRAKÉ OKO</vt:lpstr>
      <vt:lpstr>ODKAZY A LITERATURA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OKO, VADY ZRAKU</dc:title>
  <dc:creator>Radek</dc:creator>
  <cp:lastModifiedBy>Dum</cp:lastModifiedBy>
  <cp:revision>7</cp:revision>
  <dcterms:created xsi:type="dcterms:W3CDTF">2013-06-03T21:31:31Z</dcterms:created>
  <dcterms:modified xsi:type="dcterms:W3CDTF">2013-07-05T13:05:53Z</dcterms:modified>
</cp:coreProperties>
</file>