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75" r:id="rId4"/>
    <p:sldId id="257" r:id="rId5"/>
    <p:sldId id="267" r:id="rId6"/>
    <p:sldId id="268" r:id="rId7"/>
    <p:sldId id="277" r:id="rId8"/>
    <p:sldId id="270" r:id="rId9"/>
    <p:sldId id="271" r:id="rId10"/>
    <p:sldId id="27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76714" autoAdjust="0"/>
  </p:normalViewPr>
  <p:slideViewPr>
    <p:cSldViewPr>
      <p:cViewPr varScale="1">
        <p:scale>
          <a:sx n="66" d="100"/>
          <a:sy n="66" d="100"/>
        </p:scale>
        <p:origin x="-160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smtClean="0"/>
            <a:t>VY_32_INOVACE_09 </a:t>
          </a:r>
          <a:r>
            <a:rPr lang="cs-CZ" sz="1800" b="1" dirty="0" smtClean="0"/>
            <a:t>POČÍTÁME DO 6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dirty="0" smtClean="0"/>
            <a:t>Autor DUM 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smtClean="0"/>
            <a:t>VY_32_INOVACE_09 </a:t>
          </a:r>
          <a:r>
            <a:rPr lang="cs-CZ" sz="1800" b="1" kern="1200" dirty="0" smtClean="0"/>
            <a:t>POČÍTÁME DO 6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 DUM 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POČÍTÁME </a:t>
            </a:r>
            <a:r>
              <a:rPr lang="cs-CZ" smtClean="0">
                <a:latin typeface="Arial Rounded MT Bold" pitchFamily="34" charset="0"/>
              </a:rPr>
              <a:t>DO 6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Počítáme do 6.</a:t>
            </a:r>
          </a:p>
          <a:p>
            <a:r>
              <a:rPr lang="cs-CZ" sz="2400" dirty="0" smtClean="0"/>
              <a:t>Vytvořeno pro 1. ročník základní školy.</a:t>
            </a:r>
          </a:p>
          <a:p>
            <a:r>
              <a:rPr lang="cs-CZ" sz="2400" dirty="0" smtClean="0"/>
              <a:t>Materiál slouží k úvodnímu seznámení  počítání 1-6, rozklad čísla 6. </a:t>
            </a:r>
          </a:p>
          <a:p>
            <a:r>
              <a:rPr lang="cs-CZ" sz="2400" dirty="0" smtClean="0"/>
              <a:t>Materiál doporučuji prezentovat pomocí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 , či na interaktivní tabuli, správnost řešení úkolů si žáci ihned zkontrolují promítnutím správného řešení.</a:t>
            </a:r>
          </a:p>
          <a:p>
            <a:r>
              <a:rPr lang="cs-CZ" sz="2400" dirty="0" smtClean="0"/>
              <a:t>Materiál byl vytvořen a pilotován v 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 číselnou řadu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0  1  2      4       6</a:t>
            </a: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475656" y="256490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2  3       5</a:t>
            </a: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1  2                6</a:t>
            </a: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475656" y="400506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0           3      5         </a:t>
            </a:r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1475656" y="47251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0           3           </a:t>
            </a:r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1475656" y="53732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907704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           3      5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1763688" y="2550716"/>
            <a:ext cx="7957400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0  1          4       6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3" name="Zástupný symbol pro obsah 1"/>
          <p:cNvSpPr txBox="1">
            <a:spLocks/>
          </p:cNvSpPr>
          <p:nvPr/>
        </p:nvSpPr>
        <p:spPr>
          <a:xfrm>
            <a:off x="1763688" y="327079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0           3  4  5</a:t>
            </a:r>
          </a:p>
        </p:txBody>
      </p:sp>
      <p:sp>
        <p:nvSpPr>
          <p:cNvPr id="24" name="Zástupný symbol pro obsah 1"/>
          <p:cNvSpPr txBox="1">
            <a:spLocks/>
          </p:cNvSpPr>
          <p:nvPr/>
        </p:nvSpPr>
        <p:spPr>
          <a:xfrm>
            <a:off x="2123728" y="399087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1  2        4      6</a:t>
            </a:r>
          </a:p>
        </p:txBody>
      </p: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2123728" y="4714412"/>
            <a:ext cx="8064896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1  2        4  5  6     </a:t>
            </a: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1763688" y="5359028"/>
            <a:ext cx="8036760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0  1       3  4  5  6</a:t>
            </a: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475656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0  1  2      4       6</a:t>
            </a:r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1475656" y="256490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2  3       5</a:t>
            </a:r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1  2                6</a:t>
            </a: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1475656" y="400506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0           3      5         </a:t>
            </a:r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1475656" y="47251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0           3           </a:t>
            </a:r>
          </a:p>
        </p:txBody>
      </p:sp>
      <p:sp>
        <p:nvSpPr>
          <p:cNvPr id="33" name="Zástupný symbol pro obsah 1"/>
          <p:cNvSpPr txBox="1">
            <a:spLocks/>
          </p:cNvSpPr>
          <p:nvPr/>
        </p:nvSpPr>
        <p:spPr>
          <a:xfrm>
            <a:off x="1475656" y="53732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 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Spoj číslice se správným počtem trojúhelníčků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779912" y="18448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1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3779912" y="3356992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3779912" y="4793696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4644008" y="18448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4644008" y="4793696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6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4644008" y="3370312"/>
            <a:ext cx="648072" cy="7067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5</a:t>
            </a:r>
          </a:p>
        </p:txBody>
      </p:sp>
      <p:pic>
        <p:nvPicPr>
          <p:cNvPr id="1026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429000"/>
            <a:ext cx="867544" cy="867544"/>
          </a:xfrm>
          <a:prstGeom prst="rect">
            <a:avLst/>
          </a:prstGeom>
          <a:noFill/>
        </p:spPr>
      </p:pic>
      <p:pic>
        <p:nvPicPr>
          <p:cNvPr id="14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060848"/>
            <a:ext cx="867544" cy="867544"/>
          </a:xfrm>
          <a:prstGeom prst="rect">
            <a:avLst/>
          </a:prstGeom>
          <a:noFill/>
        </p:spPr>
      </p:pic>
      <p:pic>
        <p:nvPicPr>
          <p:cNvPr id="15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2060848"/>
            <a:ext cx="867544" cy="867544"/>
          </a:xfrm>
          <a:prstGeom prst="rect">
            <a:avLst/>
          </a:prstGeom>
          <a:noFill/>
        </p:spPr>
      </p:pic>
      <p:pic>
        <p:nvPicPr>
          <p:cNvPr id="16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4653136"/>
            <a:ext cx="867544" cy="867544"/>
          </a:xfrm>
          <a:prstGeom prst="rect">
            <a:avLst/>
          </a:prstGeom>
          <a:noFill/>
        </p:spPr>
      </p:pic>
      <p:pic>
        <p:nvPicPr>
          <p:cNvPr id="17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653136"/>
            <a:ext cx="867544" cy="867544"/>
          </a:xfrm>
          <a:prstGeom prst="rect">
            <a:avLst/>
          </a:prstGeom>
          <a:noFill/>
        </p:spPr>
      </p:pic>
      <p:pic>
        <p:nvPicPr>
          <p:cNvPr id="18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653136"/>
            <a:ext cx="867544" cy="867544"/>
          </a:xfrm>
          <a:prstGeom prst="rect">
            <a:avLst/>
          </a:prstGeom>
          <a:noFill/>
        </p:spPr>
      </p:pic>
      <p:pic>
        <p:nvPicPr>
          <p:cNvPr id="19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5445224"/>
            <a:ext cx="867544" cy="867544"/>
          </a:xfrm>
          <a:prstGeom prst="rect">
            <a:avLst/>
          </a:prstGeom>
          <a:noFill/>
        </p:spPr>
      </p:pic>
      <p:pic>
        <p:nvPicPr>
          <p:cNvPr id="21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5445224"/>
            <a:ext cx="867544" cy="867544"/>
          </a:xfrm>
          <a:prstGeom prst="rect">
            <a:avLst/>
          </a:prstGeom>
          <a:noFill/>
        </p:spPr>
      </p:pic>
      <p:pic>
        <p:nvPicPr>
          <p:cNvPr id="23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5445224"/>
            <a:ext cx="867544" cy="867544"/>
          </a:xfrm>
          <a:prstGeom prst="rect">
            <a:avLst/>
          </a:prstGeom>
          <a:noFill/>
        </p:spPr>
      </p:pic>
      <p:pic>
        <p:nvPicPr>
          <p:cNvPr id="24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4776" y="4649688"/>
            <a:ext cx="867544" cy="867544"/>
          </a:xfrm>
          <a:prstGeom prst="rect">
            <a:avLst/>
          </a:prstGeom>
          <a:noFill/>
        </p:spPr>
      </p:pic>
      <p:pic>
        <p:nvPicPr>
          <p:cNvPr id="25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0880" y="4649688"/>
            <a:ext cx="867544" cy="867544"/>
          </a:xfrm>
          <a:prstGeom prst="rect">
            <a:avLst/>
          </a:prstGeom>
          <a:noFill/>
        </p:spPr>
      </p:pic>
      <p:pic>
        <p:nvPicPr>
          <p:cNvPr id="26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6664" y="4649688"/>
            <a:ext cx="867544" cy="867544"/>
          </a:xfrm>
          <a:prstGeom prst="rect">
            <a:avLst/>
          </a:prstGeom>
          <a:noFill/>
        </p:spPr>
      </p:pic>
      <p:pic>
        <p:nvPicPr>
          <p:cNvPr id="27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4776" y="5441776"/>
            <a:ext cx="867544" cy="867544"/>
          </a:xfrm>
          <a:prstGeom prst="rect">
            <a:avLst/>
          </a:prstGeom>
          <a:noFill/>
        </p:spPr>
      </p:pic>
      <p:pic>
        <p:nvPicPr>
          <p:cNvPr id="28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2888" y="5441776"/>
            <a:ext cx="867544" cy="867544"/>
          </a:xfrm>
          <a:prstGeom prst="rect">
            <a:avLst/>
          </a:prstGeom>
          <a:noFill/>
        </p:spPr>
      </p:pic>
      <p:pic>
        <p:nvPicPr>
          <p:cNvPr id="29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1916832"/>
            <a:ext cx="867544" cy="867544"/>
          </a:xfrm>
          <a:prstGeom prst="rect">
            <a:avLst/>
          </a:prstGeom>
          <a:noFill/>
        </p:spPr>
      </p:pic>
      <p:pic>
        <p:nvPicPr>
          <p:cNvPr id="30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1916832"/>
            <a:ext cx="867544" cy="867544"/>
          </a:xfrm>
          <a:prstGeom prst="rect">
            <a:avLst/>
          </a:prstGeom>
          <a:noFill/>
        </p:spPr>
      </p:pic>
      <p:pic>
        <p:nvPicPr>
          <p:cNvPr id="31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1916832"/>
            <a:ext cx="867544" cy="867544"/>
          </a:xfrm>
          <a:prstGeom prst="rect">
            <a:avLst/>
          </a:prstGeom>
          <a:noFill/>
        </p:spPr>
      </p:pic>
      <p:pic>
        <p:nvPicPr>
          <p:cNvPr id="32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429000"/>
            <a:ext cx="867544" cy="867544"/>
          </a:xfrm>
          <a:prstGeom prst="rect">
            <a:avLst/>
          </a:prstGeom>
          <a:noFill/>
        </p:spPr>
      </p:pic>
      <p:pic>
        <p:nvPicPr>
          <p:cNvPr id="33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1196752"/>
            <a:ext cx="867544" cy="867544"/>
          </a:xfrm>
          <a:prstGeom prst="rect">
            <a:avLst/>
          </a:prstGeom>
          <a:noFill/>
        </p:spPr>
      </p:pic>
      <p:pic>
        <p:nvPicPr>
          <p:cNvPr id="34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3429000"/>
            <a:ext cx="867544" cy="867544"/>
          </a:xfrm>
          <a:prstGeom prst="rect">
            <a:avLst/>
          </a:prstGeom>
          <a:noFill/>
        </p:spPr>
      </p:pic>
      <p:pic>
        <p:nvPicPr>
          <p:cNvPr id="35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3429000"/>
            <a:ext cx="867544" cy="8675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779912" y="18448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1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3779912" y="3356992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3779912" y="4793696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4644008" y="18448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4644008" y="4793696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6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4644008" y="3370312"/>
            <a:ext cx="648072" cy="7067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5</a:t>
            </a:r>
          </a:p>
        </p:txBody>
      </p:sp>
      <p:pic>
        <p:nvPicPr>
          <p:cNvPr id="1026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429000"/>
            <a:ext cx="867544" cy="867544"/>
          </a:xfrm>
          <a:prstGeom prst="rect">
            <a:avLst/>
          </a:prstGeom>
          <a:noFill/>
        </p:spPr>
      </p:pic>
      <p:pic>
        <p:nvPicPr>
          <p:cNvPr id="14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060848"/>
            <a:ext cx="867544" cy="867544"/>
          </a:xfrm>
          <a:prstGeom prst="rect">
            <a:avLst/>
          </a:prstGeom>
          <a:noFill/>
        </p:spPr>
      </p:pic>
      <p:pic>
        <p:nvPicPr>
          <p:cNvPr id="15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2060848"/>
            <a:ext cx="867544" cy="867544"/>
          </a:xfrm>
          <a:prstGeom prst="rect">
            <a:avLst/>
          </a:prstGeom>
          <a:noFill/>
        </p:spPr>
      </p:pic>
      <p:pic>
        <p:nvPicPr>
          <p:cNvPr id="16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4653136"/>
            <a:ext cx="867544" cy="867544"/>
          </a:xfrm>
          <a:prstGeom prst="rect">
            <a:avLst/>
          </a:prstGeom>
          <a:noFill/>
        </p:spPr>
      </p:pic>
      <p:pic>
        <p:nvPicPr>
          <p:cNvPr id="17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653136"/>
            <a:ext cx="867544" cy="867544"/>
          </a:xfrm>
          <a:prstGeom prst="rect">
            <a:avLst/>
          </a:prstGeom>
          <a:noFill/>
        </p:spPr>
      </p:pic>
      <p:pic>
        <p:nvPicPr>
          <p:cNvPr id="18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653136"/>
            <a:ext cx="867544" cy="867544"/>
          </a:xfrm>
          <a:prstGeom prst="rect">
            <a:avLst/>
          </a:prstGeom>
          <a:noFill/>
        </p:spPr>
      </p:pic>
      <p:pic>
        <p:nvPicPr>
          <p:cNvPr id="19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5445224"/>
            <a:ext cx="867544" cy="867544"/>
          </a:xfrm>
          <a:prstGeom prst="rect">
            <a:avLst/>
          </a:prstGeom>
          <a:noFill/>
        </p:spPr>
      </p:pic>
      <p:pic>
        <p:nvPicPr>
          <p:cNvPr id="21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5445224"/>
            <a:ext cx="867544" cy="867544"/>
          </a:xfrm>
          <a:prstGeom prst="rect">
            <a:avLst/>
          </a:prstGeom>
          <a:noFill/>
        </p:spPr>
      </p:pic>
      <p:pic>
        <p:nvPicPr>
          <p:cNvPr id="23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5445224"/>
            <a:ext cx="867544" cy="867544"/>
          </a:xfrm>
          <a:prstGeom prst="rect">
            <a:avLst/>
          </a:prstGeom>
          <a:noFill/>
        </p:spPr>
      </p:pic>
      <p:pic>
        <p:nvPicPr>
          <p:cNvPr id="24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4776" y="4649688"/>
            <a:ext cx="867544" cy="867544"/>
          </a:xfrm>
          <a:prstGeom prst="rect">
            <a:avLst/>
          </a:prstGeom>
          <a:noFill/>
        </p:spPr>
      </p:pic>
      <p:pic>
        <p:nvPicPr>
          <p:cNvPr id="25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0880" y="4649688"/>
            <a:ext cx="867544" cy="867544"/>
          </a:xfrm>
          <a:prstGeom prst="rect">
            <a:avLst/>
          </a:prstGeom>
          <a:noFill/>
        </p:spPr>
      </p:pic>
      <p:pic>
        <p:nvPicPr>
          <p:cNvPr id="26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6664" y="4649688"/>
            <a:ext cx="867544" cy="867544"/>
          </a:xfrm>
          <a:prstGeom prst="rect">
            <a:avLst/>
          </a:prstGeom>
          <a:noFill/>
        </p:spPr>
      </p:pic>
      <p:pic>
        <p:nvPicPr>
          <p:cNvPr id="27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4776" y="5441776"/>
            <a:ext cx="867544" cy="867544"/>
          </a:xfrm>
          <a:prstGeom prst="rect">
            <a:avLst/>
          </a:prstGeom>
          <a:noFill/>
        </p:spPr>
      </p:pic>
      <p:pic>
        <p:nvPicPr>
          <p:cNvPr id="28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2888" y="5441776"/>
            <a:ext cx="867544" cy="867544"/>
          </a:xfrm>
          <a:prstGeom prst="rect">
            <a:avLst/>
          </a:prstGeom>
          <a:noFill/>
        </p:spPr>
      </p:pic>
      <p:pic>
        <p:nvPicPr>
          <p:cNvPr id="29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1916832"/>
            <a:ext cx="867544" cy="867544"/>
          </a:xfrm>
          <a:prstGeom prst="rect">
            <a:avLst/>
          </a:prstGeom>
          <a:noFill/>
        </p:spPr>
      </p:pic>
      <p:pic>
        <p:nvPicPr>
          <p:cNvPr id="30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1916832"/>
            <a:ext cx="867544" cy="867544"/>
          </a:xfrm>
          <a:prstGeom prst="rect">
            <a:avLst/>
          </a:prstGeom>
          <a:noFill/>
        </p:spPr>
      </p:pic>
      <p:pic>
        <p:nvPicPr>
          <p:cNvPr id="31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1916832"/>
            <a:ext cx="867544" cy="867544"/>
          </a:xfrm>
          <a:prstGeom prst="rect">
            <a:avLst/>
          </a:prstGeom>
          <a:noFill/>
        </p:spPr>
      </p:pic>
      <p:pic>
        <p:nvPicPr>
          <p:cNvPr id="32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429000"/>
            <a:ext cx="867544" cy="867544"/>
          </a:xfrm>
          <a:prstGeom prst="rect">
            <a:avLst/>
          </a:prstGeom>
          <a:noFill/>
        </p:spPr>
      </p:pic>
      <p:pic>
        <p:nvPicPr>
          <p:cNvPr id="33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1196752"/>
            <a:ext cx="867544" cy="867544"/>
          </a:xfrm>
          <a:prstGeom prst="rect">
            <a:avLst/>
          </a:prstGeom>
          <a:noFill/>
        </p:spPr>
      </p:pic>
      <p:pic>
        <p:nvPicPr>
          <p:cNvPr id="34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3429000"/>
            <a:ext cx="867544" cy="867544"/>
          </a:xfrm>
          <a:prstGeom prst="rect">
            <a:avLst/>
          </a:prstGeom>
          <a:noFill/>
        </p:spPr>
      </p:pic>
      <p:pic>
        <p:nvPicPr>
          <p:cNvPr id="35" name="Picture 2" descr="F:\Temp\Obr\pizza_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3429000"/>
            <a:ext cx="867544" cy="867544"/>
          </a:xfrm>
          <a:prstGeom prst="rect">
            <a:avLst/>
          </a:prstGeom>
          <a:noFill/>
        </p:spPr>
      </p:pic>
      <p:cxnSp>
        <p:nvCxnSpPr>
          <p:cNvPr id="37" name="Přímá spojovací šipka 36"/>
          <p:cNvCxnSpPr>
            <a:endCxn id="32" idx="1"/>
          </p:cNvCxnSpPr>
          <p:nvPr/>
        </p:nvCxnSpPr>
        <p:spPr>
          <a:xfrm flipV="1">
            <a:off x="4211960" y="3862772"/>
            <a:ext cx="1368152" cy="129442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stCxn id="8" idx="2"/>
            <a:endCxn id="1026" idx="3"/>
          </p:cNvCxnSpPr>
          <p:nvPr/>
        </p:nvCxnSpPr>
        <p:spPr>
          <a:xfrm rot="5400000">
            <a:off x="3152432" y="2911256"/>
            <a:ext cx="1294412" cy="60862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endCxn id="14" idx="3"/>
          </p:cNvCxnSpPr>
          <p:nvPr/>
        </p:nvCxnSpPr>
        <p:spPr>
          <a:xfrm rot="16200000" flipV="1">
            <a:off x="3170430" y="2747510"/>
            <a:ext cx="1150404" cy="64462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V="1">
            <a:off x="5148064" y="2204864"/>
            <a:ext cx="576064" cy="14401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>
            <a:stCxn id="22" idx="2"/>
            <a:endCxn id="26" idx="1"/>
          </p:cNvCxnSpPr>
          <p:nvPr/>
        </p:nvCxnSpPr>
        <p:spPr>
          <a:xfrm rot="16200000" flipH="1">
            <a:off x="4769160" y="4275956"/>
            <a:ext cx="1006388" cy="60862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stCxn id="20" idx="2"/>
            <a:endCxn id="23" idx="3"/>
          </p:cNvCxnSpPr>
          <p:nvPr/>
        </p:nvCxnSpPr>
        <p:spPr>
          <a:xfrm rot="5400000">
            <a:off x="4050804" y="4961756"/>
            <a:ext cx="361764" cy="147271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Doplňte rozklad čísla   6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699792" y="191683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475656" y="2564904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6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979712" y="2492896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3068960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699792" y="3933056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475656" y="4581128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6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1979712" y="4509120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79712" y="5085184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699792" y="191683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475656" y="2564904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6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979712" y="2492896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3068960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699792" y="3933056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475656" y="4581128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6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1979712" y="4509120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79712" y="5085184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2699792" y="4941168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</a:t>
            </a: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2699792" y="299695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493912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Nakresli  6 </a:t>
            </a:r>
            <a:r>
              <a:rPr lang="cs-CZ" dirty="0" smtClean="0">
                <a:solidFill>
                  <a:srgbClr val="FF0000"/>
                </a:solidFill>
                <a:latin typeface="Arial Rounded MT Bold" pitchFamily="34" charset="0"/>
              </a:rPr>
              <a:t>trojúhelníků</a:t>
            </a:r>
            <a:r>
              <a:rPr lang="cs-CZ" dirty="0" smtClean="0">
                <a:latin typeface="Arial Rounded MT Bold" pitchFamily="34" charset="0"/>
              </a:rPr>
              <a:t> a </a:t>
            </a:r>
            <a:r>
              <a:rPr lang="cs-CZ" smtClean="0">
                <a:latin typeface="Arial Rounded MT Bold" pitchFamily="34" charset="0"/>
              </a:rPr>
              <a:t>vymodeluj číslici 6.</a:t>
            </a: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</a:rPr>
              <a:t>microsoft.com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601</TotalTime>
  <Words>299</Words>
  <Application>Microsoft Office PowerPoint</Application>
  <PresentationFormat>Předvádění na obrazovce (4:3)</PresentationFormat>
  <Paragraphs>67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POČÍTÁME DO 6</vt:lpstr>
      <vt:lpstr>Snímek 2</vt:lpstr>
      <vt:lpstr>Anotace</vt:lpstr>
      <vt:lpstr>Doplň číselnou řadu</vt:lpstr>
      <vt:lpstr>Správné řešení</vt:lpstr>
      <vt:lpstr>Spoj číslice se správným počtem trojúhelníčků</vt:lpstr>
      <vt:lpstr>Správné řešení</vt:lpstr>
      <vt:lpstr>Doplňte rozklad čísla   6</vt:lpstr>
      <vt:lpstr>Správné řešení</vt:lpstr>
      <vt:lpstr>Nakresli  6 trojúhelníků a vymodeluj číslici 6.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166</cp:revision>
  <dcterms:created xsi:type="dcterms:W3CDTF">2013-02-06T08:32:37Z</dcterms:created>
  <dcterms:modified xsi:type="dcterms:W3CDTF">2013-03-24T15:15:13Z</dcterms:modified>
</cp:coreProperties>
</file>