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1" r:id="rId3"/>
    <p:sldId id="258" r:id="rId4"/>
    <p:sldId id="260" r:id="rId5"/>
    <p:sldId id="257" r:id="rId6"/>
    <p:sldId id="263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78429" autoAdjust="0"/>
  </p:normalViewPr>
  <p:slideViewPr>
    <p:cSldViewPr>
      <p:cViewPr varScale="1">
        <p:scale>
          <a:sx n="68" d="100"/>
          <a:sy n="68" d="100"/>
        </p:scale>
        <p:origin x="-154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VY_32_INOVACE_14_PRAHA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dirty="0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8E5155-C292-4D7D-82A3-4468DACB3030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8256631A-68B9-49B8-A56C-D8F125BE1D1A}" type="presOf" srcId="{847886D4-C74A-4A5F-9716-7D8A367E31C7}" destId="{95231E5F-0057-41BE-BB04-F235D9B9EFCC}" srcOrd="1" destOrd="0" presId="urn:microsoft.com/office/officeart/2005/8/layout/target3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5A39549B-AFBC-448F-8B75-F14805C33978}" type="presOf" srcId="{A122F5F2-BC1A-4C96-A7EC-51C25C4C54D9}" destId="{921ADD95-C49D-4741-A3BE-04524252EB9A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7B332D32-4A8B-434F-8478-547711830EA1}" type="presOf" srcId="{BB5036E5-B2CD-4B2D-879E-57715EB91603}" destId="{5170F11C-77C6-4849-AE9E-4C9F6DEE023C}" srcOrd="0" destOrd="0" presId="urn:microsoft.com/office/officeart/2005/8/layout/target3"/>
    <dgm:cxn modelId="{566B376E-FBFC-4718-B5C9-57D3D4A87609}" type="presOf" srcId="{D06CD488-0978-43C5-B325-5145E95ACEF6}" destId="{560C06D1-4C0B-4501-AB79-C9189099A21E}" srcOrd="0" destOrd="0" presId="urn:microsoft.com/office/officeart/2005/8/layout/target3"/>
    <dgm:cxn modelId="{AB0C76A1-BD4F-409A-80CE-28A8BB3BDC69}" type="presOf" srcId="{A122F5F2-BC1A-4C96-A7EC-51C25C4C54D9}" destId="{93129C73-C812-4A26-8A3D-77A55B0E3906}" srcOrd="0" destOrd="0" presId="urn:microsoft.com/office/officeart/2005/8/layout/target3"/>
    <dgm:cxn modelId="{42CBEAC5-9347-4322-A05C-306D556C50B3}" type="presOf" srcId="{E8A81FBC-B71F-4A75-AF23-91A1F078347D}" destId="{E9D2BD1F-7F35-4655-9025-E305364517D0}" srcOrd="0" destOrd="0" presId="urn:microsoft.com/office/officeart/2005/8/layout/target3"/>
    <dgm:cxn modelId="{338F100B-DCB3-494E-B69E-D8CEE0B68D4D}" type="presOf" srcId="{BA926967-4E5D-4653-96F5-B489B8B22C54}" destId="{679C96CC-AFC2-4EB8-ADF6-5463B79A3EB0}" srcOrd="0" destOrd="0" presId="urn:microsoft.com/office/officeart/2005/8/layout/target3"/>
    <dgm:cxn modelId="{F51A6747-38AD-4856-ABDD-651372907946}" type="presOf" srcId="{E8A81FBC-B71F-4A75-AF23-91A1F078347D}" destId="{730CB7A8-5C6E-4346-A6F8-BD370B143E5D}" srcOrd="1" destOrd="0" presId="urn:microsoft.com/office/officeart/2005/8/layout/target3"/>
    <dgm:cxn modelId="{F4DD3B34-B85D-4E21-AC5E-84BBB81B8DDD}" type="presOf" srcId="{D06CD488-0978-43C5-B325-5145E95ACEF6}" destId="{80CBFD7C-38E1-4CD1-AC1F-DF89F415CD59}" srcOrd="1" destOrd="0" presId="urn:microsoft.com/office/officeart/2005/8/layout/target3"/>
    <dgm:cxn modelId="{629B3384-BBE2-44FA-91A6-8D1407D3F544}" type="presOf" srcId="{BA926967-4E5D-4653-96F5-B489B8B22C54}" destId="{740FD10B-1F0B-4826-9C9A-FB96FA6B1997}" srcOrd="1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61CFDA28-3D33-4999-B4F1-FB9BD5B4DFE8}" type="presParOf" srcId="{5170F11C-77C6-4849-AE9E-4C9F6DEE023C}" destId="{944341AA-D28A-4AFE-9541-E31AF46C6725}" srcOrd="0" destOrd="0" presId="urn:microsoft.com/office/officeart/2005/8/layout/target3"/>
    <dgm:cxn modelId="{6D01D9FA-4156-4E4D-A2A0-66472EDF76D0}" type="presParOf" srcId="{5170F11C-77C6-4849-AE9E-4C9F6DEE023C}" destId="{E4A03499-B01C-46D9-8EA8-9AEF382BA875}" srcOrd="1" destOrd="0" presId="urn:microsoft.com/office/officeart/2005/8/layout/target3"/>
    <dgm:cxn modelId="{84BCB33B-B817-4B3F-9702-6C637B88DE3F}" type="presParOf" srcId="{5170F11C-77C6-4849-AE9E-4C9F6DEE023C}" destId="{93129C73-C812-4A26-8A3D-77A55B0E3906}" srcOrd="2" destOrd="0" presId="urn:microsoft.com/office/officeart/2005/8/layout/target3"/>
    <dgm:cxn modelId="{5397A9BB-A0DC-486B-90AA-B092560A5E6D}" type="presParOf" srcId="{5170F11C-77C6-4849-AE9E-4C9F6DEE023C}" destId="{8762D6AE-F52C-4252-AF08-E739332A4774}" srcOrd="3" destOrd="0" presId="urn:microsoft.com/office/officeart/2005/8/layout/target3"/>
    <dgm:cxn modelId="{B20645D6-D94E-42CE-BAFF-861D7A7ED4CD}" type="presParOf" srcId="{5170F11C-77C6-4849-AE9E-4C9F6DEE023C}" destId="{C94095FD-4789-47C0-8332-ADD0B2D0DFC5}" srcOrd="4" destOrd="0" presId="urn:microsoft.com/office/officeart/2005/8/layout/target3"/>
    <dgm:cxn modelId="{D683CE28-EBAD-4483-80DE-39346D103122}" type="presParOf" srcId="{5170F11C-77C6-4849-AE9E-4C9F6DEE023C}" destId="{560C06D1-4C0B-4501-AB79-C9189099A21E}" srcOrd="5" destOrd="0" presId="urn:microsoft.com/office/officeart/2005/8/layout/target3"/>
    <dgm:cxn modelId="{CCB38596-289D-4F53-9BB5-B656517DCA49}" type="presParOf" srcId="{5170F11C-77C6-4849-AE9E-4C9F6DEE023C}" destId="{189E6E84-874C-46C6-ACCB-8657012F0BB3}" srcOrd="6" destOrd="0" presId="urn:microsoft.com/office/officeart/2005/8/layout/target3"/>
    <dgm:cxn modelId="{0BE001C2-0F53-4F6E-A4CB-63DD9E37D20C}" type="presParOf" srcId="{5170F11C-77C6-4849-AE9E-4C9F6DEE023C}" destId="{CA2B3F5B-EED8-459A-945B-FEAB5C004A2C}" srcOrd="7" destOrd="0" presId="urn:microsoft.com/office/officeart/2005/8/layout/target3"/>
    <dgm:cxn modelId="{0DA8E600-CA16-4525-B471-B023FCD715DE}" type="presParOf" srcId="{5170F11C-77C6-4849-AE9E-4C9F6DEE023C}" destId="{679C96CC-AFC2-4EB8-ADF6-5463B79A3EB0}" srcOrd="8" destOrd="0" presId="urn:microsoft.com/office/officeart/2005/8/layout/target3"/>
    <dgm:cxn modelId="{89825626-921E-46FE-83E5-2F1964FBB203}" type="presParOf" srcId="{5170F11C-77C6-4849-AE9E-4C9F6DEE023C}" destId="{C4EECD44-0692-4573-8824-45FCEEF1E9F8}" srcOrd="9" destOrd="0" presId="urn:microsoft.com/office/officeart/2005/8/layout/target3"/>
    <dgm:cxn modelId="{9671BE4F-FD4C-439E-B2D8-2A43F30AB5BC}" type="presParOf" srcId="{5170F11C-77C6-4849-AE9E-4C9F6DEE023C}" destId="{A9293434-F376-4C01-86B8-589ECA459EAF}" srcOrd="10" destOrd="0" presId="urn:microsoft.com/office/officeart/2005/8/layout/target3"/>
    <dgm:cxn modelId="{2E81D552-9B29-4AB0-8626-B4F1EB7C157D}" type="presParOf" srcId="{5170F11C-77C6-4849-AE9E-4C9F6DEE023C}" destId="{24DBD1D7-32F2-45A8-86CA-D5A00AB7BE63}" srcOrd="11" destOrd="0" presId="urn:microsoft.com/office/officeart/2005/8/layout/target3"/>
    <dgm:cxn modelId="{C3CD45B0-5BA7-4AFE-8900-407381004299}" type="presParOf" srcId="{5170F11C-77C6-4849-AE9E-4C9F6DEE023C}" destId="{7107268A-56FF-472A-AE7B-74D441C92F94}" srcOrd="12" destOrd="0" presId="urn:microsoft.com/office/officeart/2005/8/layout/target3"/>
    <dgm:cxn modelId="{B00BDC34-B457-4140-A18C-6464912F77A5}" type="presParOf" srcId="{5170F11C-77C6-4849-AE9E-4C9F6DEE023C}" destId="{E4EA6453-9D12-4989-81C2-304BA12E131B}" srcOrd="13" destOrd="0" presId="urn:microsoft.com/office/officeart/2005/8/layout/target3"/>
    <dgm:cxn modelId="{8BEC5D83-BC9F-458D-862C-ACE1D4FCBD5B}" type="presParOf" srcId="{5170F11C-77C6-4849-AE9E-4C9F6DEE023C}" destId="{E9D2BD1F-7F35-4655-9025-E305364517D0}" srcOrd="14" destOrd="0" presId="urn:microsoft.com/office/officeart/2005/8/layout/target3"/>
    <dgm:cxn modelId="{DD71C058-6299-4826-9B09-5E75AE28CD06}" type="presParOf" srcId="{5170F11C-77C6-4849-AE9E-4C9F6DEE023C}" destId="{921ADD95-C49D-4741-A3BE-04524252EB9A}" srcOrd="15" destOrd="0" presId="urn:microsoft.com/office/officeart/2005/8/layout/target3"/>
    <dgm:cxn modelId="{F1558B45-7DD7-4EBE-9329-A092785379C5}" type="presParOf" srcId="{5170F11C-77C6-4849-AE9E-4C9F6DEE023C}" destId="{80CBFD7C-38E1-4CD1-AC1F-DF89F415CD59}" srcOrd="16" destOrd="0" presId="urn:microsoft.com/office/officeart/2005/8/layout/target3"/>
    <dgm:cxn modelId="{5C5F94D3-22C0-4C16-A5AD-F1B7E0603059}" type="presParOf" srcId="{5170F11C-77C6-4849-AE9E-4C9F6DEE023C}" destId="{740FD10B-1F0B-4826-9C9A-FB96FA6B1997}" srcOrd="17" destOrd="0" presId="urn:microsoft.com/office/officeart/2005/8/layout/target3"/>
    <dgm:cxn modelId="{0D41F955-7F56-4B35-B4EC-C85CFDEA3117}" type="presParOf" srcId="{5170F11C-77C6-4849-AE9E-4C9F6DEE023C}" destId="{95231E5F-0057-41BE-BB04-F235D9B9EFCC}" srcOrd="18" destOrd="0" presId="urn:microsoft.com/office/officeart/2005/8/layout/target3"/>
    <dgm:cxn modelId="{F39A8B6C-BFE6-4EFD-BB61-630B164E109E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VY_32_INOVACE_14_PRAHA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DSISEm7M2n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PRAHA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11" name="Diagram 10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Vytvořeno jako DUM do předmětu Vlastivěda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Člověk a jeho svět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Místo, kde žijeme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hlavní město  Praha.</a:t>
            </a:r>
          </a:p>
          <a:p>
            <a:r>
              <a:rPr lang="cs-CZ" sz="2400" dirty="0" smtClean="0"/>
              <a:t>Vytvořeno pro 5. ročník základní školy.</a:t>
            </a:r>
          </a:p>
          <a:p>
            <a:r>
              <a:rPr lang="cs-CZ" sz="2400" dirty="0" smtClean="0"/>
              <a:t>Materiál slouží k úvodnímu seznámení a procvičení znalostí k tématu Praha. </a:t>
            </a:r>
          </a:p>
          <a:p>
            <a:r>
              <a:rPr lang="cs-CZ" sz="2400" dirty="0" smtClean="0"/>
              <a:t>Materiál doporučuji prezentovat na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 , poté samostatná práce – </a:t>
            </a:r>
            <a:r>
              <a:rPr lang="cs-CZ" sz="2400" dirty="0" err="1" smtClean="0"/>
              <a:t>procovní</a:t>
            </a:r>
            <a:r>
              <a:rPr lang="cs-CZ" sz="2400" dirty="0" smtClean="0"/>
              <a:t> list,  ověření správnosti následně opět na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Materiál byl vytvořen a pilotován v 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685800" y="1752601"/>
            <a:ext cx="7772400" cy="1829761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PRAHA – motivační film</a:t>
            </a:r>
            <a:endParaRPr kumimoji="0" lang="cs-CZ" sz="4100" b="1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9672" y="3105835"/>
            <a:ext cx="58326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?v=DSISEm7M2n0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57200" y="274638"/>
            <a:ext cx="8229600" cy="792162"/>
          </a:xfrm>
          <a:prstGeom prst="rect">
            <a:avLst/>
          </a:prstGeom>
        </p:spPr>
        <p:txBody>
          <a:bodyPr vert="horz" rtlCol="0" anchor="ctr">
            <a:no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838200" marR="0" lvl="0" indent="-8382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Arial Rounded MT Bold" pitchFamily="34" charset="0"/>
                <a:ea typeface="+mj-ea"/>
                <a:cs typeface="+mj-cs"/>
              </a:rPr>
              <a:t>Přiřaď obrázek ke správnému názvu: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457200" y="1219200"/>
            <a:ext cx="2895600" cy="685800"/>
          </a:xfrm>
        </p:spPr>
        <p:txBody>
          <a:bodyPr/>
          <a:lstStyle/>
          <a:p>
            <a:pPr eaLnBrk="1" hangingPunct="1"/>
            <a:r>
              <a:rPr lang="cs-CZ" sz="2400" dirty="0" smtClean="0"/>
              <a:t>a) Tančící dům</a:t>
            </a:r>
          </a:p>
        </p:txBody>
      </p:sp>
      <p:sp>
        <p:nvSpPr>
          <p:cNvPr id="7" name="Rectangle 6"/>
          <p:cNvSpPr txBox="1">
            <a:spLocks noChangeArrowheads="1"/>
          </p:cNvSpPr>
          <p:nvPr/>
        </p:nvSpPr>
        <p:spPr>
          <a:xfrm>
            <a:off x="4648200" y="1219200"/>
            <a:ext cx="3581400" cy="762000"/>
          </a:xfrm>
          <a:prstGeom prst="rect">
            <a:avLst/>
          </a:prstGeom>
        </p:spPr>
        <p:txBody>
          <a:bodyPr/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Národní divadlo	 </a:t>
            </a:r>
          </a:p>
        </p:txBody>
      </p:sp>
      <p:sp>
        <p:nvSpPr>
          <p:cNvPr id="8" name="Rectangle 7"/>
          <p:cNvSpPr txBox="1">
            <a:spLocks noChangeArrowheads="1"/>
          </p:cNvSpPr>
          <p:nvPr/>
        </p:nvSpPr>
        <p:spPr>
          <a:xfrm>
            <a:off x="457200" y="3581400"/>
            <a:ext cx="3124200" cy="762000"/>
          </a:xfrm>
          <a:prstGeom prst="rect">
            <a:avLst/>
          </a:prstGeom>
        </p:spPr>
        <p:txBody>
          <a:bodyPr/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Pražský hrad	 </a:t>
            </a:r>
          </a:p>
        </p:txBody>
      </p:sp>
      <p:sp>
        <p:nvSpPr>
          <p:cNvPr id="9" name="Rectangle 8"/>
          <p:cNvSpPr txBox="1">
            <a:spLocks noChangeArrowheads="1"/>
          </p:cNvSpPr>
          <p:nvPr/>
        </p:nvSpPr>
        <p:spPr>
          <a:xfrm>
            <a:off x="4648200" y="3581400"/>
            <a:ext cx="4495800" cy="838200"/>
          </a:xfrm>
          <a:prstGeom prst="rect">
            <a:avLst/>
          </a:prstGeom>
        </p:spPr>
        <p:txBody>
          <a:bodyPr/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d) Staroměstské náměstí </a:t>
            </a:r>
          </a:p>
        </p:txBody>
      </p:sp>
      <p:pic>
        <p:nvPicPr>
          <p:cNvPr id="9218" name="Picture 2" descr="http://upload.wikimedia.org/wikipedia/commons/1/1b/Case_danzant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005064"/>
            <a:ext cx="1728192" cy="25922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0" name="Picture 4" descr="http://upload.wikimedia.org/wikipedia/commons/3/30/Praha_2005-09-20_n%C3%A1rodn%C3%AD_divadl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77072"/>
            <a:ext cx="2972329" cy="22292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2" name="Picture 6" descr="http://upload.wikimedia.org/wikipedia/commons/d/d4/Hradschin_Pra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628800"/>
            <a:ext cx="2875634" cy="18763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4" name="Picture 8" descr="http://upload.wikimedia.org/wikipedia/commons/a/aa/Staromestske_namesti_rano_218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1628800"/>
            <a:ext cx="2664296" cy="1998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57200" y="274638"/>
            <a:ext cx="8229600" cy="792162"/>
          </a:xfrm>
          <a:prstGeom prst="rect">
            <a:avLst/>
          </a:prstGeom>
        </p:spPr>
        <p:txBody>
          <a:bodyPr vert="horz" rtlCol="0" anchor="ctr">
            <a:no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838200" marR="0" lvl="0" indent="-8382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Arial Rounded MT Bold" pitchFamily="34" charset="0"/>
                <a:ea typeface="+mj-ea"/>
                <a:cs typeface="+mj-cs"/>
              </a:rPr>
              <a:t>Správné řešení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457200" y="1219200"/>
            <a:ext cx="2895600" cy="685800"/>
          </a:xfrm>
        </p:spPr>
        <p:txBody>
          <a:bodyPr/>
          <a:lstStyle/>
          <a:p>
            <a:pPr eaLnBrk="1" hangingPunct="1"/>
            <a:r>
              <a:rPr lang="cs-CZ" sz="2400" dirty="0" smtClean="0"/>
              <a:t>a) Tančící dům</a:t>
            </a:r>
          </a:p>
        </p:txBody>
      </p:sp>
      <p:sp>
        <p:nvSpPr>
          <p:cNvPr id="7" name="Rectangle 6"/>
          <p:cNvSpPr txBox="1">
            <a:spLocks noChangeArrowheads="1"/>
          </p:cNvSpPr>
          <p:nvPr/>
        </p:nvSpPr>
        <p:spPr>
          <a:xfrm>
            <a:off x="4648200" y="1219200"/>
            <a:ext cx="3581400" cy="762000"/>
          </a:xfrm>
          <a:prstGeom prst="rect">
            <a:avLst/>
          </a:prstGeom>
        </p:spPr>
        <p:txBody>
          <a:bodyPr/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Národní divadlo	 </a:t>
            </a:r>
          </a:p>
        </p:txBody>
      </p:sp>
      <p:sp>
        <p:nvSpPr>
          <p:cNvPr id="8" name="Rectangle 7"/>
          <p:cNvSpPr txBox="1">
            <a:spLocks noChangeArrowheads="1"/>
          </p:cNvSpPr>
          <p:nvPr/>
        </p:nvSpPr>
        <p:spPr>
          <a:xfrm>
            <a:off x="457200" y="3581400"/>
            <a:ext cx="3124200" cy="762000"/>
          </a:xfrm>
          <a:prstGeom prst="rect">
            <a:avLst/>
          </a:prstGeom>
        </p:spPr>
        <p:txBody>
          <a:bodyPr/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Pražský hrad	 </a:t>
            </a:r>
          </a:p>
        </p:txBody>
      </p:sp>
      <p:sp>
        <p:nvSpPr>
          <p:cNvPr id="9" name="Rectangle 8"/>
          <p:cNvSpPr txBox="1">
            <a:spLocks noChangeArrowheads="1"/>
          </p:cNvSpPr>
          <p:nvPr/>
        </p:nvSpPr>
        <p:spPr>
          <a:xfrm>
            <a:off x="4648200" y="3581400"/>
            <a:ext cx="4495800" cy="838200"/>
          </a:xfrm>
          <a:prstGeom prst="rect">
            <a:avLst/>
          </a:prstGeom>
        </p:spPr>
        <p:txBody>
          <a:bodyPr/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d) Staroměstské náměstí </a:t>
            </a:r>
          </a:p>
        </p:txBody>
      </p:sp>
      <p:pic>
        <p:nvPicPr>
          <p:cNvPr id="19" name="Picture 2" descr="http://upload.wikimedia.org/wikipedia/commons/1/1b/Case_danzant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329100"/>
            <a:ext cx="1512168" cy="22682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4" descr="http://upload.wikimedia.org/wikipedia/commons/3/30/Praha_2005-09-20_n%C3%A1rodn%C3%AD_divadl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77072"/>
            <a:ext cx="2972329" cy="22292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6" descr="http://upload.wikimedia.org/wikipedia/commons/d/d4/Hradschin_Pra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700808"/>
            <a:ext cx="2875634" cy="18763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Picture 8" descr="http://upload.wikimedia.org/wikipedia/commons/a/aa/Staromestske_namesti_rano_218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1628800"/>
            <a:ext cx="2664296" cy="1998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63 0.15703 L -0.00763 0.440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4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2 0.00647 L -0.49237 -0.4155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" y="-21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5.73543E-7 L -3.05556E-6 0.41952 " pathEditMode="relative" ptsTypes="AA">
                                      <p:cBhvr>
                                        <p:cTn id="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43 0.00902 L 0.53437 -0.3734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" y="-1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395536" y="404664"/>
            <a:ext cx="8748464" cy="609600"/>
          </a:xfrm>
        </p:spPr>
        <p:txBody>
          <a:bodyPr>
            <a:noAutofit/>
          </a:bodyPr>
          <a:lstStyle/>
          <a:p>
            <a:pPr marL="838200" indent="-838200" algn="ctr" eaLnBrk="1" hangingPunct="1"/>
            <a:r>
              <a:rPr lang="cs-CZ" sz="2800" dirty="0" smtClean="0">
                <a:latin typeface="Arial Rounded MT Bold" pitchFamily="34" charset="0"/>
              </a:rPr>
              <a:t>Doplň text správnými výrazy (možnost výběru)</a:t>
            </a:r>
            <a:br>
              <a:rPr lang="cs-CZ" sz="2800" dirty="0" smtClean="0">
                <a:latin typeface="Arial Rounded MT Bold" pitchFamily="34" charset="0"/>
              </a:rPr>
            </a:br>
            <a:endParaRPr lang="cs-CZ" sz="2800" dirty="0" smtClean="0">
              <a:latin typeface="Arial Rounded MT Bold" pitchFamily="34" charset="0"/>
            </a:endParaRPr>
          </a:p>
        </p:txBody>
      </p:sp>
      <p:sp>
        <p:nvSpPr>
          <p:cNvPr id="17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609600" y="1143000"/>
            <a:ext cx="7848600" cy="5257800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  <a:defRPr/>
            </a:pPr>
            <a:r>
              <a:rPr lang="cs-CZ" sz="1800" dirty="0" smtClean="0"/>
              <a:t>	Praha má výhodnou polohu ve …………. Čech. Praha se rozkládá na obou březích řeky…………..  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    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	K nejstarším částem Prahy patří: …………….., …………..……,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    …………….., ………………. 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	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	Na Staroměstském náměstí najdeme obdivuhodný ………….……. a památník mistra …………………... 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	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	Ve ……století se o rozkvět Prahy zasloužil český král ……………….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    </a:t>
            </a:r>
          </a:p>
          <a:p>
            <a:pPr eaLnBrk="1" hangingPunct="1">
              <a:buFontTx/>
              <a:buNone/>
              <a:defRPr/>
            </a:pPr>
            <a:r>
              <a:rPr lang="cs-CZ" sz="1800" dirty="0" smtClean="0"/>
              <a:t>	Od roku …….. byla Praha hlavním městem Československé republiky a od roku 1993 je hlavním městem ………………...</a:t>
            </a:r>
          </a:p>
          <a:p>
            <a:pPr eaLnBrk="1" hangingPunct="1">
              <a:buFontTx/>
              <a:buNone/>
              <a:defRPr/>
            </a:pPr>
            <a:endParaRPr lang="cs-CZ" sz="1800" dirty="0" smtClean="0">
              <a:latin typeface="Arial Black" pitchFamily="34" charset="0"/>
            </a:endParaRPr>
          </a:p>
          <a:p>
            <a:pPr eaLnBrk="1" hangingPunct="1">
              <a:buFontTx/>
              <a:buNone/>
              <a:defRPr/>
            </a:pPr>
            <a:r>
              <a:rPr lang="cs-CZ" sz="1800" dirty="0" smtClean="0">
                <a:latin typeface="Arial Black" pitchFamily="34" charset="0"/>
              </a:rPr>
              <a:t>    </a:t>
            </a:r>
            <a:r>
              <a:rPr lang="cs-CZ" sz="1800" i="1" dirty="0" smtClean="0">
                <a:solidFill>
                  <a:schemeClr val="bg1">
                    <a:lumMod val="50000"/>
                  </a:schemeClr>
                </a:solidFill>
              </a:rPr>
              <a:t>(Vltavy,Staré Město, orloj, 14., středu, Pražský hrad, Hradčany, Karel IV., Malá Strana, Jana Husa,ČR, 1918.)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395536" y="404664"/>
            <a:ext cx="8748464" cy="609600"/>
          </a:xfrm>
        </p:spPr>
        <p:txBody>
          <a:bodyPr>
            <a:noAutofit/>
          </a:bodyPr>
          <a:lstStyle/>
          <a:p>
            <a:pPr marL="838200" indent="-838200" algn="ctr"/>
            <a:r>
              <a:rPr lang="cs-CZ" sz="2800" dirty="0" smtClean="0">
                <a:latin typeface="Arial Rounded MT Bold" pitchFamily="34" charset="0"/>
              </a:rPr>
              <a:t>Správné řešení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609600" y="1143000"/>
            <a:ext cx="7848600" cy="5257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Praha má výhodnou polohu ve 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středu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Čech. Praha se rozkládá na obou březích řeky 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Vltavy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K nejstarším částem Prahy patří: 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Pražský hrad, Hradčany, Malá Strana, Staré Město.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 Staroměstském náměstí najdeme obdivuhodný 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orloj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a památník mistra 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Jana Husa.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Ve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14.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století se o rozkvět Prahy zasloužil český král 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Karel IV.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Od roku 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1918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byla Praha hlavním městem Československé republiky a od roku 1993 je hlavním městem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ČR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Zdroje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0" y="1772816"/>
            <a:ext cx="8748464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lvl="1">
              <a:buFont typeface="Arial" pitchFamily="34" charset="0"/>
              <a:buChar char="•"/>
            </a:pP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it-IT" sz="1600" dirty="0" smtClean="0"/>
              <a:t>DINO QUINZANI. </a:t>
            </a:r>
            <a:r>
              <a:rPr lang="it-IT" sz="1600" i="1" dirty="0" smtClean="0"/>
              <a:t>wikimwdia.org</a:t>
            </a:r>
            <a:r>
              <a:rPr lang="it-IT" sz="1600" dirty="0" smtClean="0"/>
              <a:t> [online]. [cit. 19.2.2013]. Dostupný na WWW: http://upload.wikimedia.org/wikipedia/commons/1/1b/Case_danzanti.jpg</a:t>
            </a:r>
            <a:endParaRPr lang="cs-CZ" sz="1600" dirty="0" smtClean="0"/>
          </a:p>
          <a:p>
            <a:pPr lvl="1">
              <a:buFont typeface="Arial" pitchFamily="34" charset="0"/>
              <a:buChar char="•"/>
            </a:pPr>
            <a:endParaRPr lang="cs-CZ" sz="1600" dirty="0" smtClean="0"/>
          </a:p>
          <a:p>
            <a:pPr lvl="1">
              <a:buFont typeface="Arial" pitchFamily="34" charset="0"/>
              <a:buChar char="•"/>
            </a:pPr>
            <a:r>
              <a:rPr lang="cs-CZ" sz="1600" dirty="0" smtClean="0"/>
              <a:t>PATRICK-EMIL ZÖRNER. </a:t>
            </a:r>
            <a:r>
              <a:rPr lang="cs-CZ" sz="1600" i="1" dirty="0" err="1" smtClean="0"/>
              <a:t>wikimwdia.org</a:t>
            </a:r>
            <a:r>
              <a:rPr lang="cs-CZ" sz="1600" dirty="0" smtClean="0"/>
              <a:t> [online]. [cit. 19.2.2013]. Dostupný na WWW: http://upload.wikimedia.org/wikipedia/commons/3/30/Praha_2005-09-20_n%C3%A1rodn%C3%AD_divadlo.jpg</a:t>
            </a:r>
          </a:p>
          <a:p>
            <a:pPr lvl="1">
              <a:buFont typeface="Arial" pitchFamily="34" charset="0"/>
              <a:buChar char="•"/>
            </a:pPr>
            <a:endParaRPr lang="cs-CZ" sz="1600" dirty="0" smtClean="0"/>
          </a:p>
          <a:p>
            <a:pPr lvl="1">
              <a:buFont typeface="Arial" pitchFamily="34" charset="0"/>
              <a:buChar char="•"/>
            </a:pPr>
            <a:r>
              <a:rPr lang="cs-CZ" sz="1600" dirty="0" smtClean="0"/>
              <a:t>STEFAN BAUER. </a:t>
            </a:r>
            <a:r>
              <a:rPr lang="cs-CZ" sz="1600" i="1" dirty="0" err="1" smtClean="0"/>
              <a:t>wikimwdia.org</a:t>
            </a:r>
            <a:r>
              <a:rPr lang="cs-CZ" sz="1600" dirty="0" smtClean="0"/>
              <a:t> [online]. [cit. 19.2.2013]. Dostupný na WWW: http://upload.wikimedia.org/wikipedia/commons/d/d4/Hradschin_Prag.jpg</a:t>
            </a:r>
          </a:p>
          <a:p>
            <a:pPr lvl="1">
              <a:buFont typeface="Arial" pitchFamily="34" charset="0"/>
              <a:buChar char="•"/>
            </a:pPr>
            <a:endParaRPr lang="cs-CZ" sz="1600" dirty="0" smtClean="0"/>
          </a:p>
          <a:p>
            <a:pPr lvl="1">
              <a:buFont typeface="Arial" pitchFamily="34" charset="0"/>
              <a:buChar char="•"/>
            </a:pPr>
            <a:r>
              <a:rPr lang="cs-CZ" sz="1600" dirty="0" smtClean="0"/>
              <a:t>HYNEK MORAVEC. </a:t>
            </a:r>
            <a:r>
              <a:rPr lang="cs-CZ" sz="1600" i="1" dirty="0" err="1" smtClean="0"/>
              <a:t>wikimwdia.org</a:t>
            </a:r>
            <a:r>
              <a:rPr lang="cs-CZ" sz="1600" dirty="0" smtClean="0"/>
              <a:t> [online]. [cit. 19.2.2013]. Dostupný na WWW: http://upload.wikimedia.org/wikipedia/commons/a/aa/Staromestske_namesti_rano_2182.JPG </a:t>
            </a:r>
            <a:endParaRPr lang="cs-CZ" sz="1600" dirty="0" smtClean="0"/>
          </a:p>
          <a:p>
            <a:pPr lvl="1">
              <a:buFont typeface="Arial" pitchFamily="34" charset="0"/>
              <a:buChar char="•"/>
            </a:pPr>
            <a:endParaRPr lang="cs-CZ" sz="1600" dirty="0" smtClean="0"/>
          </a:p>
          <a:p>
            <a:pPr lvl="1">
              <a:buFont typeface="Arial" pitchFamily="34" charset="0"/>
              <a:buChar char="•"/>
            </a:pPr>
            <a:r>
              <a:rPr lang="cs-CZ" sz="1600" smtClean="0"/>
              <a:t>Archiv autora.</a:t>
            </a: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426</TotalTime>
  <Words>276</Words>
  <Application>Microsoft Office PowerPoint</Application>
  <PresentationFormat>Předvádění na obrazovce (4:3)</PresentationFormat>
  <Paragraphs>62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PRAHA</vt:lpstr>
      <vt:lpstr>Snímek 2</vt:lpstr>
      <vt:lpstr>Anotace</vt:lpstr>
      <vt:lpstr>Snímek 4</vt:lpstr>
      <vt:lpstr>Snímek 5</vt:lpstr>
      <vt:lpstr>Snímek 6</vt:lpstr>
      <vt:lpstr>Doplň text správnými výrazy (možnost výběru) 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106</cp:revision>
  <dcterms:created xsi:type="dcterms:W3CDTF">2013-02-06T08:32:37Z</dcterms:created>
  <dcterms:modified xsi:type="dcterms:W3CDTF">2013-03-24T15:19:29Z</dcterms:modified>
</cp:coreProperties>
</file>