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77" r:id="rId3"/>
    <p:sldId id="276" r:id="rId4"/>
    <p:sldId id="257" r:id="rId5"/>
    <p:sldId id="273" r:id="rId6"/>
    <p:sldId id="267" r:id="rId7"/>
    <p:sldId id="274" r:id="rId8"/>
    <p:sldId id="272" r:id="rId9"/>
    <p:sldId id="275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78429" autoAdjust="0"/>
  </p:normalViewPr>
  <p:slideViewPr>
    <p:cSldViewPr>
      <p:cViewPr varScale="1">
        <p:scale>
          <a:sx n="68" d="100"/>
          <a:sy n="68" d="100"/>
        </p:scale>
        <p:origin x="-154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VY_32_INOVACE_17_VODA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FBD83075-A5E2-4004-A8EA-52F9994E2715}" type="presOf" srcId="{E8A81FBC-B71F-4A75-AF23-91A1F078347D}" destId="{E9D2BD1F-7F35-4655-9025-E305364517D0}" srcOrd="0" destOrd="0" presId="urn:microsoft.com/office/officeart/2005/8/layout/target3"/>
    <dgm:cxn modelId="{723739C8-081B-45A5-8F5A-0823589C98B6}" type="presOf" srcId="{D06CD488-0978-43C5-B325-5145E95ACEF6}" destId="{80CBFD7C-38E1-4CD1-AC1F-DF89F415CD59}" srcOrd="1" destOrd="0" presId="urn:microsoft.com/office/officeart/2005/8/layout/target3"/>
    <dgm:cxn modelId="{6606E224-5B9C-498F-A265-179C2D1E75D8}" type="presOf" srcId="{BA926967-4E5D-4653-96F5-B489B8B22C54}" destId="{740FD10B-1F0B-4826-9C9A-FB96FA6B1997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E6312559-5DAB-4616-AEDF-1B49CAB0502C}" type="presOf" srcId="{A122F5F2-BC1A-4C96-A7EC-51C25C4C54D9}" destId="{93129C73-C812-4A26-8A3D-77A55B0E3906}" srcOrd="0" destOrd="0" presId="urn:microsoft.com/office/officeart/2005/8/layout/target3"/>
    <dgm:cxn modelId="{5B1D5D40-3895-4188-B636-2DC923864F83}" type="presOf" srcId="{E8A81FBC-B71F-4A75-AF23-91A1F078347D}" destId="{730CB7A8-5C6E-4346-A6F8-BD370B143E5D}" srcOrd="1" destOrd="0" presId="urn:microsoft.com/office/officeart/2005/8/layout/target3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D4A2D35E-2B51-4AA8-8B02-64051813DE52}" type="presOf" srcId="{A122F5F2-BC1A-4C96-A7EC-51C25C4C54D9}" destId="{921ADD95-C49D-4741-A3BE-04524252EB9A}" srcOrd="1" destOrd="0" presId="urn:microsoft.com/office/officeart/2005/8/layout/target3"/>
    <dgm:cxn modelId="{822EF7B8-6E3E-4A0C-B0DB-86C66C6F81BE}" type="presOf" srcId="{847886D4-C74A-4A5F-9716-7D8A367E31C7}" destId="{24DBD1D7-32F2-45A8-86CA-D5A00AB7BE63}" srcOrd="0" destOrd="0" presId="urn:microsoft.com/office/officeart/2005/8/layout/target3"/>
    <dgm:cxn modelId="{02D836CD-1C88-428C-9CF7-23E8FFE71B42}" type="presOf" srcId="{BA926967-4E5D-4653-96F5-B489B8B22C54}" destId="{679C96CC-AFC2-4EB8-ADF6-5463B79A3EB0}" srcOrd="0" destOrd="0" presId="urn:microsoft.com/office/officeart/2005/8/layout/target3"/>
    <dgm:cxn modelId="{97F8FB20-1F22-420F-AADE-F84DD8C96C16}" type="presOf" srcId="{847886D4-C74A-4A5F-9716-7D8A367E31C7}" destId="{95231E5F-0057-41BE-BB04-F235D9B9EFCC}" srcOrd="1" destOrd="0" presId="urn:microsoft.com/office/officeart/2005/8/layout/target3"/>
    <dgm:cxn modelId="{4F36CAF9-204E-41E5-B1BA-000E238C17DC}" type="presOf" srcId="{BB5036E5-B2CD-4B2D-879E-57715EB91603}" destId="{5170F11C-77C6-4849-AE9E-4C9F6DEE023C}" srcOrd="0" destOrd="0" presId="urn:microsoft.com/office/officeart/2005/8/layout/target3"/>
    <dgm:cxn modelId="{1019DE94-E8A7-4E17-A25C-BF7E08EBD70D}" type="presOf" srcId="{D06CD488-0978-43C5-B325-5145E95ACEF6}" destId="{560C06D1-4C0B-4501-AB79-C9189099A21E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22BE15B3-0534-4480-8A55-7EEBBD96A524}" type="presParOf" srcId="{5170F11C-77C6-4849-AE9E-4C9F6DEE023C}" destId="{944341AA-D28A-4AFE-9541-E31AF46C6725}" srcOrd="0" destOrd="0" presId="urn:microsoft.com/office/officeart/2005/8/layout/target3"/>
    <dgm:cxn modelId="{7669B16D-6AFE-4C1A-ACFF-4A52064AA36E}" type="presParOf" srcId="{5170F11C-77C6-4849-AE9E-4C9F6DEE023C}" destId="{E4A03499-B01C-46D9-8EA8-9AEF382BA875}" srcOrd="1" destOrd="0" presId="urn:microsoft.com/office/officeart/2005/8/layout/target3"/>
    <dgm:cxn modelId="{C7144F37-F8CB-4AE4-B2CD-A88CDD370247}" type="presParOf" srcId="{5170F11C-77C6-4849-AE9E-4C9F6DEE023C}" destId="{93129C73-C812-4A26-8A3D-77A55B0E3906}" srcOrd="2" destOrd="0" presId="urn:microsoft.com/office/officeart/2005/8/layout/target3"/>
    <dgm:cxn modelId="{0E013BDC-D058-4442-8CB1-444F5BC3EEC3}" type="presParOf" srcId="{5170F11C-77C6-4849-AE9E-4C9F6DEE023C}" destId="{8762D6AE-F52C-4252-AF08-E739332A4774}" srcOrd="3" destOrd="0" presId="urn:microsoft.com/office/officeart/2005/8/layout/target3"/>
    <dgm:cxn modelId="{FFD7B1D9-7985-4EA8-8552-23A8ADEC7FD9}" type="presParOf" srcId="{5170F11C-77C6-4849-AE9E-4C9F6DEE023C}" destId="{C94095FD-4789-47C0-8332-ADD0B2D0DFC5}" srcOrd="4" destOrd="0" presId="urn:microsoft.com/office/officeart/2005/8/layout/target3"/>
    <dgm:cxn modelId="{ED8F26BB-B8BD-4742-A691-E9DEE3235E49}" type="presParOf" srcId="{5170F11C-77C6-4849-AE9E-4C9F6DEE023C}" destId="{560C06D1-4C0B-4501-AB79-C9189099A21E}" srcOrd="5" destOrd="0" presId="urn:microsoft.com/office/officeart/2005/8/layout/target3"/>
    <dgm:cxn modelId="{B9237E8D-BE1E-400B-ADCB-A90E90BC2BAC}" type="presParOf" srcId="{5170F11C-77C6-4849-AE9E-4C9F6DEE023C}" destId="{189E6E84-874C-46C6-ACCB-8657012F0BB3}" srcOrd="6" destOrd="0" presId="urn:microsoft.com/office/officeart/2005/8/layout/target3"/>
    <dgm:cxn modelId="{E8811D00-C501-4B1C-A1A5-8126E3EE8D32}" type="presParOf" srcId="{5170F11C-77C6-4849-AE9E-4C9F6DEE023C}" destId="{CA2B3F5B-EED8-459A-945B-FEAB5C004A2C}" srcOrd="7" destOrd="0" presId="urn:microsoft.com/office/officeart/2005/8/layout/target3"/>
    <dgm:cxn modelId="{2FAEAD1C-514B-406A-B5C1-0A4ED5695D8E}" type="presParOf" srcId="{5170F11C-77C6-4849-AE9E-4C9F6DEE023C}" destId="{679C96CC-AFC2-4EB8-ADF6-5463B79A3EB0}" srcOrd="8" destOrd="0" presId="urn:microsoft.com/office/officeart/2005/8/layout/target3"/>
    <dgm:cxn modelId="{26A4847C-E6D4-4DDF-8B87-09CEBA6D620A}" type="presParOf" srcId="{5170F11C-77C6-4849-AE9E-4C9F6DEE023C}" destId="{C4EECD44-0692-4573-8824-45FCEEF1E9F8}" srcOrd="9" destOrd="0" presId="urn:microsoft.com/office/officeart/2005/8/layout/target3"/>
    <dgm:cxn modelId="{2277639E-A6A8-47C4-A049-B3A33B6875E7}" type="presParOf" srcId="{5170F11C-77C6-4849-AE9E-4C9F6DEE023C}" destId="{A9293434-F376-4C01-86B8-589ECA459EAF}" srcOrd="10" destOrd="0" presId="urn:microsoft.com/office/officeart/2005/8/layout/target3"/>
    <dgm:cxn modelId="{AA8D3E75-6A59-4F7A-9E85-F852A0873B7E}" type="presParOf" srcId="{5170F11C-77C6-4849-AE9E-4C9F6DEE023C}" destId="{24DBD1D7-32F2-45A8-86CA-D5A00AB7BE63}" srcOrd="11" destOrd="0" presId="urn:microsoft.com/office/officeart/2005/8/layout/target3"/>
    <dgm:cxn modelId="{334F5CC2-6B51-49D9-8622-6963E5DE3CD5}" type="presParOf" srcId="{5170F11C-77C6-4849-AE9E-4C9F6DEE023C}" destId="{7107268A-56FF-472A-AE7B-74D441C92F94}" srcOrd="12" destOrd="0" presId="urn:microsoft.com/office/officeart/2005/8/layout/target3"/>
    <dgm:cxn modelId="{40C2EA5B-EC3E-4D6E-B81E-31047CB90DBA}" type="presParOf" srcId="{5170F11C-77C6-4849-AE9E-4C9F6DEE023C}" destId="{E4EA6453-9D12-4989-81C2-304BA12E131B}" srcOrd="13" destOrd="0" presId="urn:microsoft.com/office/officeart/2005/8/layout/target3"/>
    <dgm:cxn modelId="{9954F190-3277-4292-81BE-7CE722CFF2D9}" type="presParOf" srcId="{5170F11C-77C6-4849-AE9E-4C9F6DEE023C}" destId="{E9D2BD1F-7F35-4655-9025-E305364517D0}" srcOrd="14" destOrd="0" presId="urn:microsoft.com/office/officeart/2005/8/layout/target3"/>
    <dgm:cxn modelId="{4104054E-506E-49DB-A8CA-D3AC86BCC5A6}" type="presParOf" srcId="{5170F11C-77C6-4849-AE9E-4C9F6DEE023C}" destId="{921ADD95-C49D-4741-A3BE-04524252EB9A}" srcOrd="15" destOrd="0" presId="urn:microsoft.com/office/officeart/2005/8/layout/target3"/>
    <dgm:cxn modelId="{54D1B1FE-8C49-4BFE-B810-BBF387A32783}" type="presParOf" srcId="{5170F11C-77C6-4849-AE9E-4C9F6DEE023C}" destId="{80CBFD7C-38E1-4CD1-AC1F-DF89F415CD59}" srcOrd="16" destOrd="0" presId="urn:microsoft.com/office/officeart/2005/8/layout/target3"/>
    <dgm:cxn modelId="{EDEEF044-BB6A-4E05-8F29-EDA59D7C8252}" type="presParOf" srcId="{5170F11C-77C6-4849-AE9E-4C9F6DEE023C}" destId="{740FD10B-1F0B-4826-9C9A-FB96FA6B1997}" srcOrd="17" destOrd="0" presId="urn:microsoft.com/office/officeart/2005/8/layout/target3"/>
    <dgm:cxn modelId="{3D183371-2F0D-42DE-8A17-B5291AFB65DC}" type="presParOf" srcId="{5170F11C-77C6-4849-AE9E-4C9F6DEE023C}" destId="{95231E5F-0057-41BE-BB04-F235D9B9EFCC}" srcOrd="18" destOrd="0" presId="urn:microsoft.com/office/officeart/2005/8/layout/target3"/>
    <dgm:cxn modelId="{EA1BF9EC-EAA7-43BB-8FBA-B47C90C8C4C8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VY_32_INOVACE_17_VODA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053344"/>
            <a:ext cx="7772400" cy="1161474"/>
          </a:xfrm>
        </p:spPr>
        <p:txBody>
          <a:bodyPr/>
          <a:lstStyle/>
          <a:p>
            <a:pPr algn="ctr"/>
            <a:r>
              <a:rPr lang="cs-CZ" smtClean="0">
                <a:latin typeface="Arial Rounded MT Bold" pitchFamily="34" charset="0"/>
              </a:rPr>
              <a:t>VODA 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8" name="Diagram 7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Prvouka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Člověk a jeho svět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Neživá příroda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Voda.</a:t>
            </a:r>
          </a:p>
          <a:p>
            <a:r>
              <a:rPr lang="cs-CZ" sz="2400" dirty="0" smtClean="0"/>
              <a:t>Vytvořeno pro 3. ročník základní školy.</a:t>
            </a:r>
          </a:p>
          <a:p>
            <a:r>
              <a:rPr lang="cs-CZ" sz="2400" dirty="0" smtClean="0"/>
              <a:t>Materiál slouží k úvodnímu seznámení a následnému procvičení učiva.</a:t>
            </a:r>
          </a:p>
          <a:p>
            <a:r>
              <a:rPr lang="cs-CZ" sz="2400" dirty="0" smtClean="0"/>
              <a:t>Materiál doporučuji prezentovat na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 , či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Nezbytnou podmínkou života je voda, a…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…………..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63345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…………..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1475656" y="34255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…………..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1475656" y="4221088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…………..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5724128" y="1772816"/>
            <a:ext cx="2160240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00B050"/>
                </a:solidFill>
                <a:latin typeface="Arial Rounded MT Bold" pitchFamily="34" charset="0"/>
              </a:rPr>
              <a:t>d</a:t>
            </a:r>
            <a:r>
              <a:rPr lang="cs-CZ" sz="3100" noProof="0" dirty="0" err="1" smtClean="0">
                <a:solidFill>
                  <a:srgbClr val="00B050"/>
                </a:solidFill>
                <a:latin typeface="Arial Rounded MT Bold" pitchFamily="34" charset="0"/>
              </a:rPr>
              <a:t>opl</a:t>
            </a:r>
            <a:r>
              <a:rPr lang="cs-CZ" sz="3100" b="1" noProof="0" dirty="0" err="1" smtClean="0">
                <a:solidFill>
                  <a:srgbClr val="00B050"/>
                </a:solidFill>
                <a:latin typeface="Arial Rounded MT Bold" pitchFamily="34" charset="0"/>
              </a:rPr>
              <a:t>ň</a:t>
            </a:r>
            <a:r>
              <a:rPr lang="cs-CZ" sz="3100" noProof="0" dirty="0" smtClean="0">
                <a:solidFill>
                  <a:srgbClr val="00B050"/>
                </a:solidFill>
                <a:latin typeface="Arial Rounded MT Bold" pitchFamily="34" charset="0"/>
              </a:rPr>
              <a:t>!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1027" name="Picture 3" descr="C:\Users\GajdosD_2\AppData\Local\Microsoft\Windows\Temporary Internet Files\Low\Content.IE5\3JH7N66F\MC90044175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06896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VZDUCH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63345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SV</a:t>
            </a:r>
            <a:r>
              <a:rPr lang="cs-CZ" sz="3100" b="1" dirty="0" smtClean="0">
                <a:latin typeface="Arial Rounded MT Bold" pitchFamily="34" charset="0"/>
              </a:rPr>
              <a:t>Ě</a:t>
            </a:r>
            <a:r>
              <a:rPr lang="cs-CZ" sz="3100" dirty="0" smtClean="0">
                <a:latin typeface="Arial Rounded MT Bold" pitchFamily="34" charset="0"/>
              </a:rPr>
              <a:t>TLO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1475656" y="34255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TEPLO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1475656" y="4221088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POTRAVA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708920"/>
            <a:ext cx="3406696" cy="2129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3 skupenství vody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827584" y="1913376"/>
            <a:ext cx="748883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Pevné – led </a:t>
            </a:r>
            <a:r>
              <a:rPr lang="cs-CZ" sz="2800" i="1" dirty="0" smtClean="0">
                <a:latin typeface="Arial Rounded MT Bold" pitchFamily="34" charset="0"/>
              </a:rPr>
              <a:t>   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</a:rPr>
              <a:t>sníh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</a:rPr>
              <a:t> (krystaly ledu)</a:t>
            </a:r>
            <a:endParaRPr lang="cs-CZ" sz="2400" i="1" dirty="0" smtClean="0">
              <a:latin typeface="Arial Narrow" pitchFamily="34" charset="0"/>
            </a:endParaRPr>
          </a:p>
          <a:p>
            <a:pPr marL="365760" marR="0" lvl="0" indent="-256032" algn="l" defTabSz="914400" rtl="0" eaLnBrk="1" fontAlgn="auto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                             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</a:rPr>
              <a:t>kroupy (kuličky ledu)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792088" y="5153736"/>
            <a:ext cx="824440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indent="-256032">
              <a:lnSpc>
                <a:spcPct val="17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Plynné – vodní </a:t>
            </a:r>
            <a:r>
              <a:rPr lang="cs-CZ" sz="3100" dirty="0" smtClean="0">
                <a:latin typeface="Arial Rounded MT Bold" pitchFamily="34" charset="0"/>
              </a:rPr>
              <a:t>pára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827584" y="3284984"/>
            <a:ext cx="712879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Kapalné – voda</a:t>
            </a:r>
            <a:r>
              <a:rPr kumimoji="0" lang="cs-CZ" sz="31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</a:rPr>
              <a:t>mlha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</a:rPr>
              <a:t> (drobné kapky vody)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</a:rPr>
              <a:t>  </a:t>
            </a: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3995936" y="2420888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995936" y="2564904"/>
            <a:ext cx="21602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4788024" y="3789040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988840"/>
            <a:ext cx="2018822" cy="1512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08ECD"/>
              </a:clrFrom>
              <a:clrTo>
                <a:srgbClr val="008ECD">
                  <a:alpha val="0"/>
                </a:srgbClr>
              </a:clrTo>
            </a:clrChange>
            <a:lum contrast="-100000"/>
          </a:blip>
          <a:srcRect/>
          <a:stretch>
            <a:fillRect/>
          </a:stretch>
        </p:blipFill>
        <p:spPr bwMode="auto">
          <a:xfrm>
            <a:off x="7308304" y="260648"/>
            <a:ext cx="1394367" cy="1393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4005064"/>
            <a:ext cx="2088234" cy="1392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4293096"/>
            <a:ext cx="2319013" cy="2292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1" name="Přímá spojovací šipka 30"/>
          <p:cNvCxnSpPr/>
          <p:nvPr/>
        </p:nvCxnSpPr>
        <p:spPr>
          <a:xfrm flipH="1">
            <a:off x="7236296" y="4869160"/>
            <a:ext cx="1584176" cy="72008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7380312" y="5373216"/>
            <a:ext cx="1071736" cy="1143744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1331640" y="4293096"/>
            <a:ext cx="1224136" cy="216024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správně text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611560" y="1697352"/>
            <a:ext cx="849694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Kdy</a:t>
            </a:r>
            <a:r>
              <a:rPr lang="cs-CZ" sz="3100" b="1" dirty="0" smtClean="0">
                <a:latin typeface="Arial Rounded MT Bold" pitchFamily="34" charset="0"/>
              </a:rPr>
              <a:t>ž</a:t>
            </a:r>
            <a:r>
              <a:rPr lang="cs-CZ" sz="3100" dirty="0" smtClean="0">
                <a:latin typeface="Arial Rounded MT Bold" pitchFamily="34" charset="0"/>
              </a:rPr>
              <a:t> umyjeme tabuli, zm</a:t>
            </a:r>
            <a:r>
              <a:rPr lang="cs-CZ" sz="3100" b="1" dirty="0" smtClean="0">
                <a:latin typeface="Arial Rounded MT Bold" pitchFamily="34" charset="0"/>
              </a:rPr>
              <a:t>ě</a:t>
            </a:r>
            <a:r>
              <a:rPr lang="cs-CZ" sz="3100" dirty="0" smtClean="0">
                <a:latin typeface="Arial Rounded MT Bold" pitchFamily="34" charset="0"/>
              </a:rPr>
              <a:t>ní se voda ze skupenství </a:t>
            </a:r>
            <a:r>
              <a:rPr lang="cs-CZ" sz="3100" i="1" dirty="0" smtClean="0">
                <a:solidFill>
                  <a:srgbClr val="FF0000"/>
                </a:solidFill>
                <a:latin typeface="Arial Rounded MT Bold" pitchFamily="34" charset="0"/>
              </a:rPr>
              <a:t>kapalného</a:t>
            </a:r>
            <a:r>
              <a:rPr lang="cs-CZ" sz="3100" dirty="0" smtClean="0">
                <a:latin typeface="Arial Rounded MT Bold" pitchFamily="34" charset="0"/>
              </a:rPr>
              <a:t>  na …………...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611560" y="3789040"/>
            <a:ext cx="849694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V zim</a:t>
            </a:r>
            <a:r>
              <a:rPr lang="cs-CZ" sz="3100" b="1" dirty="0" smtClean="0">
                <a:latin typeface="Arial Rounded MT Bold" pitchFamily="34" charset="0"/>
              </a:rPr>
              <a:t>ě</a:t>
            </a:r>
            <a:r>
              <a:rPr lang="cs-CZ" sz="3100" dirty="0" smtClean="0">
                <a:latin typeface="Arial Rounded MT Bold" pitchFamily="34" charset="0"/>
              </a:rPr>
              <a:t> zamrzne </a:t>
            </a:r>
            <a:r>
              <a:rPr lang="cs-CZ" sz="3100" b="1" dirty="0" smtClean="0">
                <a:latin typeface="Arial Rounded MT Bold" pitchFamily="34" charset="0"/>
              </a:rPr>
              <a:t>ř</a:t>
            </a:r>
            <a:r>
              <a:rPr lang="cs-CZ" sz="3100" dirty="0" smtClean="0">
                <a:latin typeface="Arial Rounded MT Bold" pitchFamily="34" charset="0"/>
              </a:rPr>
              <a:t>eka, voda se zm</a:t>
            </a:r>
            <a:r>
              <a:rPr lang="cs-CZ" sz="3100" b="1" dirty="0" smtClean="0">
                <a:latin typeface="Arial Rounded MT Bold" pitchFamily="34" charset="0"/>
              </a:rPr>
              <a:t>ě</a:t>
            </a:r>
            <a:r>
              <a:rPr lang="cs-CZ" sz="3100" dirty="0" smtClean="0">
                <a:latin typeface="Arial Rounded MT Bold" pitchFamily="34" charset="0"/>
              </a:rPr>
              <a:t>ní na  </a:t>
            </a:r>
            <a:r>
              <a:rPr lang="cs-CZ" sz="3100" i="1" dirty="0" smtClean="0">
                <a:solidFill>
                  <a:srgbClr val="FF0000"/>
                </a:solidFill>
                <a:latin typeface="Arial Rounded MT Bold" pitchFamily="34" charset="0"/>
              </a:rPr>
              <a:t>páru </a:t>
            </a:r>
            <a:r>
              <a:rPr lang="cs-CZ" sz="3100" dirty="0" smtClean="0">
                <a:latin typeface="Arial Rounded MT Bold" pitchFamily="34" charset="0"/>
              </a:rPr>
              <a:t>nebo</a:t>
            </a:r>
            <a:r>
              <a:rPr lang="cs-CZ" sz="3100" i="1" dirty="0" smtClean="0">
                <a:solidFill>
                  <a:srgbClr val="FF0000"/>
                </a:solidFill>
                <a:latin typeface="Arial Rounded MT Bold" pitchFamily="34" charset="0"/>
              </a:rPr>
              <a:t> led</a:t>
            </a:r>
            <a:r>
              <a:rPr lang="cs-CZ" sz="3100" dirty="0" smtClean="0">
                <a:latin typeface="Arial Rounded MT Bold" pitchFamily="34" charset="0"/>
              </a:rPr>
              <a:t>     a je to skupenství ………..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6084168" y="2348880"/>
            <a:ext cx="20162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i="1" dirty="0" smtClean="0">
                <a:solidFill>
                  <a:srgbClr val="00B050"/>
                </a:solidFill>
                <a:latin typeface="Arial Rounded MT Bold" pitchFamily="34" charset="0"/>
              </a:rPr>
              <a:t>plynné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7452984" y="4413584"/>
            <a:ext cx="1800200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i="1" dirty="0" smtClean="0">
                <a:solidFill>
                  <a:srgbClr val="00B050"/>
                </a:solidFill>
                <a:latin typeface="Arial Rounded MT Bold" pitchFamily="34" charset="0"/>
              </a:rPr>
              <a:t>pevné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5085184"/>
            <a:ext cx="875072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4725144"/>
            <a:ext cx="720080" cy="911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4178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Koloběh vody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412776"/>
            <a:ext cx="6768752" cy="4709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77383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Dovedeš také nakreslit a vysvětlit koloběh vody v přírodě?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509120"/>
            <a:ext cx="1620839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 descr="C:\Users\GajdosD_2\AppData\Local\Microsoft\Windows\Temporary Internet Files\Low\Content.IE5\QZB0F2EC\MC90044040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2132856"/>
            <a:ext cx="2163688" cy="2163688"/>
          </a:xfrm>
          <a:prstGeom prst="rect">
            <a:avLst/>
          </a:prstGeom>
          <a:noFill/>
        </p:spPr>
      </p:pic>
      <p:pic>
        <p:nvPicPr>
          <p:cNvPr id="4100" name="Picture 4" descr="C:\Users\GajdosD_2\AppData\Local\Microsoft\Windows\Temporary Internet Files\Low\Content.IE5\E5NK5452\MC90044040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206084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Zdroje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39552" y="1556792"/>
            <a:ext cx="777686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NEUVEDEN. </a:t>
            </a:r>
            <a:r>
              <a:rPr lang="cs-CZ" sz="1600" i="1" dirty="0" err="1" smtClean="0"/>
              <a:t>wikimwdia.org</a:t>
            </a:r>
            <a:r>
              <a:rPr lang="cs-CZ" sz="1600" dirty="0" smtClean="0"/>
              <a:t> [online]. [cit. 19.2.2013]. Dostupný na WWW: http://upload.wikimedia.org/wikipedia/commons/4/42/Watercycleczechhigh.jpg 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 marL="0" lvl="1">
              <a:buFont typeface="Arial" pitchFamily="34" charset="0"/>
              <a:buChar char="•"/>
            </a:pPr>
            <a:r>
              <a:rPr lang="cs-CZ" sz="16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6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6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marL="0" lvl="1">
              <a:buFont typeface="Arial" pitchFamily="34" charset="0"/>
              <a:buChar char="•"/>
            </a:pP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marL="0" lvl="1">
              <a:buFont typeface="Arial" pitchFamily="34" charset="0"/>
              <a:buChar char="•"/>
            </a:pPr>
            <a:r>
              <a:rPr lang="cs-CZ" sz="1600" smtClean="0">
                <a:solidFill>
                  <a:srgbClr val="000000"/>
                </a:solidFill>
                <a:latin typeface="Verdana" pitchFamily="34" charset="0"/>
              </a:rPr>
              <a:t>Archiv autora.</a:t>
            </a: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599</TotalTime>
  <Words>246</Words>
  <Application>Microsoft Office PowerPoint</Application>
  <PresentationFormat>Předvádění na obrazovce (4:3)</PresentationFormat>
  <Paragraphs>47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VODA </vt:lpstr>
      <vt:lpstr>Snímek 2</vt:lpstr>
      <vt:lpstr>Anotace</vt:lpstr>
      <vt:lpstr>Nezbytnou podmínkou života je voda, a…</vt:lpstr>
      <vt:lpstr>Správné řešení</vt:lpstr>
      <vt:lpstr>3 skupenství vody</vt:lpstr>
      <vt:lpstr>Doplň správně text</vt:lpstr>
      <vt:lpstr>Koloběh vody</vt:lpstr>
      <vt:lpstr>Dovedeš také nakreslit a vysvětlit koloběh vody v přírodě?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149</cp:revision>
  <dcterms:created xsi:type="dcterms:W3CDTF">2013-02-06T08:32:37Z</dcterms:created>
  <dcterms:modified xsi:type="dcterms:W3CDTF">2013-03-24T15:21:04Z</dcterms:modified>
</cp:coreProperties>
</file>