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0" r:id="rId2"/>
    <p:sldId id="256" r:id="rId3"/>
    <p:sldId id="266" r:id="rId4"/>
    <p:sldId id="267" r:id="rId5"/>
    <p:sldId id="258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F0C12D7-29F2-413D-B6A6-A2DC584BFBC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275856" y="1772816"/>
            <a:ext cx="4464496" cy="1080120"/>
          </a:xfrm>
        </p:spPr>
        <p:txBody>
          <a:bodyPr/>
          <a:lstStyle/>
          <a:p>
            <a:r>
              <a:rPr lang="cs-CZ" dirty="0" smtClean="0"/>
              <a:t>Balada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068960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 smtClean="0"/>
              <a:t> projekt č. </a:t>
            </a:r>
            <a:r>
              <a:rPr lang="en-GB" dirty="0"/>
              <a:t>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</a:t>
            </a:r>
            <a:r>
              <a:rPr lang="cs-CZ" dirty="0"/>
              <a:t>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 21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Čtenářská gramotnost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Božena Fajtová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1172" y="40989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podává definici balady, informuje o autorech, uvádí balady z Kytice, </a:t>
            </a:r>
            <a:r>
              <a:rPr lang="cs-CZ" dirty="0" err="1" smtClean="0"/>
              <a:t>osmisměrku</a:t>
            </a:r>
            <a:r>
              <a:rPr lang="cs-CZ" dirty="0" smtClean="0"/>
              <a:t> </a:t>
            </a:r>
          </a:p>
          <a:p>
            <a:r>
              <a:rPr lang="cs-CZ" dirty="0" smtClean="0"/>
              <a:t>k vyhledávání názvů balad, její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Balada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457200" indent="-457200">
              <a:buFontTx/>
              <a:buChar char="-"/>
            </a:pPr>
            <a:r>
              <a:rPr lang="cs-CZ" dirty="0" smtClean="0"/>
              <a:t>lyrickoepická báseň nebo píseň</a:t>
            </a:r>
          </a:p>
          <a:p>
            <a:pPr marL="457200" indent="-457200">
              <a:buFontTx/>
              <a:buChar char="-"/>
            </a:pPr>
            <a:r>
              <a:rPr lang="cs-CZ" dirty="0" smtClean="0"/>
              <a:t> s  pochmurným dějem a často tragickým koncem</a:t>
            </a:r>
          </a:p>
          <a:p>
            <a:pPr marL="457200" indent="-457200">
              <a:buFontTx/>
              <a:buChar char="-"/>
            </a:pPr>
            <a:endParaRPr lang="cs-CZ" dirty="0"/>
          </a:p>
          <a:p>
            <a:pPr marL="457200" indent="-45720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3930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Klasická balada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Často vychází z lidových námětů.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Obvykle v ní vystupují nadpřirozené bytosti (víly, vodník, oživlá </a:t>
            </a:r>
            <a:r>
              <a:rPr lang="cs-CZ" smtClean="0"/>
              <a:t>mrtvola,…).</a:t>
            </a:r>
            <a:endParaRPr lang="cs-CZ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Hrdina obvykle poruší vyšší mravní principy                a je za to potrestán.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František Ladislav Čelakovský (Toman a lesní panna) </a:t>
            </a:r>
          </a:p>
          <a:p>
            <a:r>
              <a:rPr lang="cs-CZ" dirty="0" smtClean="0"/>
              <a:t>Karel Jaromír Erben (sbírka Kytice)</a:t>
            </a:r>
          </a:p>
          <a:p>
            <a:r>
              <a:rPr lang="cs-CZ" dirty="0" smtClean="0"/>
              <a:t>Jan Neruda (sbírka Balady a romance)</a:t>
            </a:r>
          </a:p>
        </p:txBody>
      </p:sp>
    </p:spTree>
    <p:extLst>
      <p:ext uri="{BB962C8B-B14F-4D97-AF65-F5344CB8AC3E}">
        <p14:creationId xmlns:p14="http://schemas.microsoft.com/office/powerpoint/2010/main" val="942692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Moderní balada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Hrdina se setkává se sociální nespravedlností, zlo představují továrníci, majitelé dolů, bohatí lidé.</a:t>
            </a:r>
          </a:p>
          <a:p>
            <a:pPr marL="0" indent="0">
              <a:buNone/>
            </a:pPr>
            <a:endParaRPr lang="cs-CZ" sz="800" dirty="0" smtClean="0"/>
          </a:p>
          <a:p>
            <a:r>
              <a:rPr lang="cs-CZ" dirty="0"/>
              <a:t>Jiří Wolker 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Balada </a:t>
            </a:r>
            <a:r>
              <a:rPr lang="cs-CZ" dirty="0"/>
              <a:t>o </a:t>
            </a:r>
            <a:r>
              <a:rPr lang="cs-CZ" dirty="0" smtClean="0"/>
              <a:t>námořníku</a:t>
            </a:r>
          </a:p>
          <a:p>
            <a:pPr marL="0" indent="0">
              <a:buNone/>
            </a:pPr>
            <a:r>
              <a:rPr lang="cs-CZ" dirty="0" smtClean="0"/>
              <a:t>	- Balada o nenarozeném dítěti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Balada o očích topičových</a:t>
            </a:r>
          </a:p>
          <a:p>
            <a:pPr marL="0" indent="0">
              <a:buNone/>
            </a:pPr>
            <a:endParaRPr lang="cs-CZ" sz="800" dirty="0"/>
          </a:p>
          <a:p>
            <a:r>
              <a:rPr lang="cs-CZ" dirty="0" smtClean="0"/>
              <a:t>Petr </a:t>
            </a:r>
            <a:r>
              <a:rPr lang="cs-CZ" dirty="0"/>
              <a:t>Bezruč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Maryčka </a:t>
            </a:r>
            <a:r>
              <a:rPr lang="cs-CZ" dirty="0" err="1" smtClean="0"/>
              <a:t>Magdónova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Kantor Halfar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0999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7239000" cy="1143000"/>
          </a:xfrm>
        </p:spPr>
        <p:txBody>
          <a:bodyPr>
            <a:noAutofit/>
          </a:bodyPr>
          <a:lstStyle/>
          <a:p>
            <a:r>
              <a:rPr lang="cs-CZ" sz="4400" dirty="0" smtClean="0"/>
              <a:t>Karel Jaromír Erben</a:t>
            </a:r>
            <a:br>
              <a:rPr lang="cs-CZ" sz="4400" dirty="0" smtClean="0"/>
            </a:br>
            <a:r>
              <a:rPr lang="cs-CZ" sz="4400" dirty="0" smtClean="0"/>
              <a:t>básně ve sbírce Kytice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7239000" cy="3547776"/>
          </a:xfrm>
        </p:spPr>
        <p:txBody>
          <a:bodyPr numCol="2">
            <a:normAutofit/>
          </a:bodyPr>
          <a:lstStyle/>
          <a:p>
            <a:r>
              <a:rPr lang="cs-CZ" dirty="0"/>
              <a:t>Kytice</a:t>
            </a:r>
          </a:p>
          <a:p>
            <a:r>
              <a:rPr lang="cs-CZ" dirty="0" smtClean="0"/>
              <a:t>Poklad</a:t>
            </a:r>
            <a:endParaRPr lang="cs-CZ" dirty="0"/>
          </a:p>
          <a:p>
            <a:r>
              <a:rPr lang="cs-CZ" sz="2800" dirty="0" smtClean="0"/>
              <a:t>Svatební košile</a:t>
            </a:r>
            <a:endParaRPr lang="cs-CZ" sz="2800" dirty="0"/>
          </a:p>
          <a:p>
            <a:r>
              <a:rPr lang="cs-CZ" sz="2800" dirty="0"/>
              <a:t>Polednice</a:t>
            </a:r>
          </a:p>
          <a:p>
            <a:r>
              <a:rPr lang="cs-CZ" sz="2800" dirty="0"/>
              <a:t>Zlatý kolovrat</a:t>
            </a:r>
          </a:p>
          <a:p>
            <a:r>
              <a:rPr lang="cs-CZ" sz="2800" dirty="0"/>
              <a:t>Štědrý den</a:t>
            </a:r>
          </a:p>
          <a:p>
            <a:r>
              <a:rPr lang="cs-CZ" sz="2800" dirty="0"/>
              <a:t>Holoubek</a:t>
            </a:r>
          </a:p>
          <a:p>
            <a:r>
              <a:rPr lang="cs-CZ" sz="2800" dirty="0"/>
              <a:t>Záhořovo lože</a:t>
            </a:r>
          </a:p>
          <a:p>
            <a:r>
              <a:rPr lang="cs-CZ" sz="2800" dirty="0"/>
              <a:t>Vodník</a:t>
            </a:r>
          </a:p>
          <a:p>
            <a:r>
              <a:rPr lang="cs-CZ" sz="2800" dirty="0"/>
              <a:t>Vrba</a:t>
            </a:r>
          </a:p>
          <a:p>
            <a:r>
              <a:rPr lang="cs-CZ" sz="2800" dirty="0"/>
              <a:t>Lilie</a:t>
            </a:r>
          </a:p>
          <a:p>
            <a:r>
              <a:rPr lang="cs-CZ" sz="2800" dirty="0"/>
              <a:t>Dceřina kletba</a:t>
            </a:r>
          </a:p>
          <a:p>
            <a:r>
              <a:rPr lang="cs-CZ" sz="2800" dirty="0" smtClean="0"/>
              <a:t>Věštkyně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04357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54580" y="345307"/>
            <a:ext cx="7069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osmisměrce</a:t>
            </a:r>
            <a:r>
              <a:rPr lang="cs-CZ" dirty="0" smtClean="0"/>
              <a:t> jsou ukryty názvy sedmi Erbenových balad.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2910318"/>
              </p:ext>
            </p:extLst>
          </p:nvPr>
        </p:nvGraphicFramePr>
        <p:xfrm>
          <a:off x="611560" y="1124744"/>
          <a:ext cx="6912765" cy="511256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  <a:gridCol w="460851"/>
              </a:tblGrid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F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G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H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J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G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F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Í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Š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Z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G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É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C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P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P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Ě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M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R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D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Z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Ý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V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T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G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X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Q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Í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R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P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Ý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U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F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D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Ě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C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P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R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F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P</a:t>
                      </a:r>
                      <a:endParaRPr lang="cs-CZ" sz="1400" b="0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H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J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047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P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C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C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I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788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9259013"/>
              </p:ext>
            </p:extLst>
          </p:nvPr>
        </p:nvGraphicFramePr>
        <p:xfrm>
          <a:off x="395539" y="1052732"/>
          <a:ext cx="7227165" cy="517053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  <a:gridCol w="481811"/>
              </a:tblGrid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F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G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H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J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G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F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B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Í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Š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B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Z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G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É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V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C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P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P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Ě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M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R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I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Z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Ý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T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G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X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Q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Í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R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P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Ý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K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B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F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R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D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Ě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C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R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B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O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P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R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N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F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P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V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U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L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I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400" b="0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H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J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N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0878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P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L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E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T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O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K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A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S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D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C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V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C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>
                          <a:effectLst/>
                        </a:rPr>
                        <a:t>I</a:t>
                      </a:r>
                      <a:endParaRPr lang="cs-CZ" sz="14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S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476672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64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185</TotalTime>
  <Words>554</Words>
  <Application>Microsoft Office PowerPoint</Application>
  <PresentationFormat>Předvádění na obrazovce (4:3)</PresentationFormat>
  <Paragraphs>408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Balada</vt:lpstr>
      <vt:lpstr>Balada</vt:lpstr>
      <vt:lpstr>Klasická balada</vt:lpstr>
      <vt:lpstr>Moderní balada</vt:lpstr>
      <vt:lpstr>Karel Jaromír Erben básně ve sbírce Kytice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VY_32_INOVACE_21 ČJ  Balada</dc:title>
  <dc:creator>Božena Fajtová</dc:creator>
  <cp:lastModifiedBy>icts</cp:lastModifiedBy>
  <cp:revision>25</cp:revision>
  <dcterms:created xsi:type="dcterms:W3CDTF">2011-06-29T14:08:27Z</dcterms:created>
  <dcterms:modified xsi:type="dcterms:W3CDTF">2012-01-24T08:12:28Z</dcterms:modified>
</cp:coreProperties>
</file>