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74" r:id="rId3"/>
    <p:sldId id="275" r:id="rId4"/>
    <p:sldId id="282" r:id="rId5"/>
    <p:sldId id="284" r:id="rId6"/>
    <p:sldId id="280" r:id="rId7"/>
    <p:sldId id="28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FF9900"/>
    <a:srgbClr val="FFFF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83143" autoAdjust="0"/>
  </p:normalViewPr>
  <p:slideViewPr>
    <p:cSldViewPr>
      <p:cViewPr>
        <p:scale>
          <a:sx n="97" d="100"/>
          <a:sy n="97" d="100"/>
        </p:scale>
        <p:origin x="-38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036E5-B2CD-4B2D-879E-57715EB91603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122F5F2-BC1A-4C96-A7EC-51C25C4C54D9}">
      <dgm:prSet custT="1"/>
      <dgm:spPr/>
      <dgm:t>
        <a:bodyPr/>
        <a:lstStyle/>
        <a:p>
          <a:pPr algn="ctr" rtl="0"/>
          <a:r>
            <a:rPr lang="cs-CZ" sz="1800" b="1" smtClean="0"/>
            <a:t>VY_32_INOVACE_20_Násobky </a:t>
          </a:r>
          <a:r>
            <a:rPr lang="cs-CZ" sz="1800" b="1" dirty="0" smtClean="0"/>
            <a:t>6 a 7</a:t>
          </a:r>
          <a:endParaRPr lang="cs-CZ" dirty="0" smtClean="0"/>
        </a:p>
      </dgm:t>
    </dgm:pt>
    <dgm:pt modelId="{6BD6E96B-1E89-447E-9FB3-69CFD52370E9}" type="parTrans" cxnId="{3FA6EA4E-B68A-4DF0-8FC2-4B59E50A548D}">
      <dgm:prSet/>
      <dgm:spPr/>
      <dgm:t>
        <a:bodyPr/>
        <a:lstStyle/>
        <a:p>
          <a:endParaRPr lang="cs-CZ"/>
        </a:p>
      </dgm:t>
    </dgm:pt>
    <dgm:pt modelId="{7B85CF1B-2590-49A6-BE7C-176D619BB2DB}" type="sibTrans" cxnId="{3FA6EA4E-B68A-4DF0-8FC2-4B59E50A548D}">
      <dgm:prSet/>
      <dgm:spPr/>
      <dgm:t>
        <a:bodyPr/>
        <a:lstStyle/>
        <a:p>
          <a:endParaRPr lang="cs-CZ"/>
        </a:p>
      </dgm:t>
    </dgm:pt>
    <dgm:pt modelId="{D06CD488-0978-43C5-B325-5145E95ACEF6}">
      <dgm:prSet/>
      <dgm:spPr/>
      <dgm:t>
        <a:bodyPr/>
        <a:lstStyle/>
        <a:p>
          <a:pPr algn="ctr" rtl="0"/>
          <a:r>
            <a:rPr lang="cs-CZ" b="1" smtClean="0"/>
            <a:t>Autor DUM: </a:t>
          </a:r>
          <a:r>
            <a:rPr lang="cs-CZ" dirty="0" smtClean="0"/>
            <a:t>Mgr. Kateřina Gajdošová</a:t>
          </a:r>
        </a:p>
      </dgm:t>
    </dgm:pt>
    <dgm:pt modelId="{3A0973B8-1113-446C-A445-FA579E7516F6}" type="parTrans" cxnId="{F1B05F9A-06A6-4864-9755-29E6A29FE2E7}">
      <dgm:prSet/>
      <dgm:spPr/>
      <dgm:t>
        <a:bodyPr/>
        <a:lstStyle/>
        <a:p>
          <a:endParaRPr lang="cs-CZ"/>
        </a:p>
      </dgm:t>
    </dgm:pt>
    <dgm:pt modelId="{A41AC0D1-2913-445E-A294-500E461DADC7}" type="sibTrans" cxnId="{F1B05F9A-06A6-4864-9755-29E6A29FE2E7}">
      <dgm:prSet/>
      <dgm:spPr/>
      <dgm:t>
        <a:bodyPr/>
        <a:lstStyle/>
        <a:p>
          <a:endParaRPr lang="cs-CZ"/>
        </a:p>
      </dgm:t>
    </dgm:pt>
    <dgm:pt modelId="{BA926967-4E5D-4653-96F5-B489B8B22C54}">
      <dgm:prSet/>
      <dgm:spPr/>
      <dgm:t>
        <a:bodyPr/>
        <a:lstStyle/>
        <a:p>
          <a:pPr algn="ctr" rtl="0"/>
          <a:r>
            <a:rPr lang="cs-CZ" b="1" dirty="0" smtClean="0"/>
            <a:t>Škola: </a:t>
          </a:r>
          <a:r>
            <a:rPr lang="cs-CZ" dirty="0" smtClean="0"/>
            <a:t>ZŠ a MŠ Stará Červená Voda, příspěvková organizace, 79053  Stará Červená Voda 164</a:t>
          </a:r>
        </a:p>
      </dgm:t>
    </dgm:pt>
    <dgm:pt modelId="{0B3EAEEB-F4B2-4CED-8735-3BA1ED3A11FA}" type="parTrans" cxnId="{D2D421B7-C744-4F4E-87AF-8D40FFF78272}">
      <dgm:prSet/>
      <dgm:spPr/>
      <dgm:t>
        <a:bodyPr/>
        <a:lstStyle/>
        <a:p>
          <a:endParaRPr lang="cs-CZ"/>
        </a:p>
      </dgm:t>
    </dgm:pt>
    <dgm:pt modelId="{28986BDB-2F1D-4970-BE35-DE74671F6566}" type="sibTrans" cxnId="{D2D421B7-C744-4F4E-87AF-8D40FFF78272}">
      <dgm:prSet/>
      <dgm:spPr/>
      <dgm:t>
        <a:bodyPr/>
        <a:lstStyle/>
        <a:p>
          <a:endParaRPr lang="cs-CZ"/>
        </a:p>
      </dgm:t>
    </dgm:pt>
    <dgm:pt modelId="{847886D4-C74A-4A5F-9716-7D8A367E31C7}">
      <dgm:prSet/>
      <dgm:spPr/>
      <dgm:t>
        <a:bodyPr/>
        <a:lstStyle/>
        <a:p>
          <a:pPr algn="ctr" rtl="0"/>
          <a:r>
            <a:rPr lang="cs-CZ" dirty="0" smtClean="0"/>
            <a:t>Vytvořeno v rámci v projektu „EU peníze školám“</a:t>
          </a:r>
        </a:p>
      </dgm:t>
    </dgm:pt>
    <dgm:pt modelId="{5EF12724-7DE5-45F5-9057-75A73A61C782}" type="parTrans" cxnId="{45CE91E3-3588-435F-9637-94C5B180626D}">
      <dgm:prSet/>
      <dgm:spPr/>
      <dgm:t>
        <a:bodyPr/>
        <a:lstStyle/>
        <a:p>
          <a:endParaRPr lang="cs-CZ"/>
        </a:p>
      </dgm:t>
    </dgm:pt>
    <dgm:pt modelId="{5E5F271D-AFA3-46D3-88FE-1F524D60155E}" type="sibTrans" cxnId="{45CE91E3-3588-435F-9637-94C5B180626D}">
      <dgm:prSet/>
      <dgm:spPr/>
      <dgm:t>
        <a:bodyPr/>
        <a:lstStyle/>
        <a:p>
          <a:endParaRPr lang="cs-CZ"/>
        </a:p>
      </dgm:t>
    </dgm:pt>
    <dgm:pt modelId="{E8A81FBC-B71F-4A75-AF23-91A1F078347D}">
      <dgm:prSet/>
      <dgm:spPr/>
      <dgm:t>
        <a:bodyPr/>
        <a:lstStyle/>
        <a:p>
          <a:pPr algn="ctr" rtl="0"/>
          <a:r>
            <a:rPr lang="cs-CZ" b="1" dirty="0" smtClean="0"/>
            <a:t>OP VK oblast podpory 1.4 s názvem Zlepšení podmínek pro vzdělávání na základních školách</a:t>
          </a:r>
          <a:endParaRPr lang="cs-CZ" dirty="0" smtClean="0"/>
        </a:p>
      </dgm:t>
    </dgm:pt>
    <dgm:pt modelId="{52F64A97-B963-4BE7-BC28-559E116E66E0}" type="parTrans" cxnId="{C87D3810-BF98-4458-8351-144D57A299DC}">
      <dgm:prSet/>
      <dgm:spPr/>
      <dgm:t>
        <a:bodyPr/>
        <a:lstStyle/>
        <a:p>
          <a:endParaRPr lang="cs-CZ"/>
        </a:p>
      </dgm:t>
    </dgm:pt>
    <dgm:pt modelId="{30279F21-6F7B-4857-8D42-004CB8D3AB85}" type="sibTrans" cxnId="{C87D3810-BF98-4458-8351-144D57A299DC}">
      <dgm:prSet/>
      <dgm:spPr/>
      <dgm:t>
        <a:bodyPr/>
        <a:lstStyle/>
        <a:p>
          <a:endParaRPr lang="cs-CZ"/>
        </a:p>
      </dgm:t>
    </dgm:pt>
    <dgm:pt modelId="{5170F11C-77C6-4849-AE9E-4C9F6DEE023C}" type="pres">
      <dgm:prSet presAssocID="{BB5036E5-B2CD-4B2D-879E-57715EB9160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4341AA-D28A-4AFE-9541-E31AF46C6725}" type="pres">
      <dgm:prSet presAssocID="{A122F5F2-BC1A-4C96-A7EC-51C25C4C54D9}" presName="circle1" presStyleLbl="node1" presStyleIdx="0" presStyleCnt="5"/>
      <dgm:spPr/>
      <dgm:t>
        <a:bodyPr/>
        <a:lstStyle/>
        <a:p>
          <a:endParaRPr lang="cs-CZ"/>
        </a:p>
      </dgm:t>
    </dgm:pt>
    <dgm:pt modelId="{E4A03499-B01C-46D9-8EA8-9AEF382BA875}" type="pres">
      <dgm:prSet presAssocID="{A122F5F2-BC1A-4C96-A7EC-51C25C4C54D9}" presName="space" presStyleCnt="0"/>
      <dgm:spPr/>
    </dgm:pt>
    <dgm:pt modelId="{93129C73-C812-4A26-8A3D-77A55B0E3906}" type="pres">
      <dgm:prSet presAssocID="{A122F5F2-BC1A-4C96-A7EC-51C25C4C54D9}" presName="rect1" presStyleLbl="alignAcc1" presStyleIdx="0" presStyleCnt="5"/>
      <dgm:spPr/>
      <dgm:t>
        <a:bodyPr/>
        <a:lstStyle/>
        <a:p>
          <a:endParaRPr lang="cs-CZ"/>
        </a:p>
      </dgm:t>
    </dgm:pt>
    <dgm:pt modelId="{8762D6AE-F52C-4252-AF08-E739332A4774}" type="pres">
      <dgm:prSet presAssocID="{D06CD488-0978-43C5-B325-5145E95ACEF6}" presName="vertSpace2" presStyleLbl="node1" presStyleIdx="0" presStyleCnt="5"/>
      <dgm:spPr/>
    </dgm:pt>
    <dgm:pt modelId="{C94095FD-4789-47C0-8332-ADD0B2D0DFC5}" type="pres">
      <dgm:prSet presAssocID="{D06CD488-0978-43C5-B325-5145E95ACEF6}" presName="circle2" presStyleLbl="node1" presStyleIdx="1" presStyleCnt="5"/>
      <dgm:spPr/>
    </dgm:pt>
    <dgm:pt modelId="{560C06D1-4C0B-4501-AB79-C9189099A21E}" type="pres">
      <dgm:prSet presAssocID="{D06CD488-0978-43C5-B325-5145E95ACEF6}" presName="rect2" presStyleLbl="alignAcc1" presStyleIdx="1" presStyleCnt="5"/>
      <dgm:spPr/>
      <dgm:t>
        <a:bodyPr/>
        <a:lstStyle/>
        <a:p>
          <a:endParaRPr lang="cs-CZ"/>
        </a:p>
      </dgm:t>
    </dgm:pt>
    <dgm:pt modelId="{189E6E84-874C-46C6-ACCB-8657012F0BB3}" type="pres">
      <dgm:prSet presAssocID="{BA926967-4E5D-4653-96F5-B489B8B22C54}" presName="vertSpace3" presStyleLbl="node1" presStyleIdx="1" presStyleCnt="5"/>
      <dgm:spPr/>
    </dgm:pt>
    <dgm:pt modelId="{CA2B3F5B-EED8-459A-945B-FEAB5C004A2C}" type="pres">
      <dgm:prSet presAssocID="{BA926967-4E5D-4653-96F5-B489B8B22C54}" presName="circle3" presStyleLbl="node1" presStyleIdx="2" presStyleCnt="5"/>
      <dgm:spPr/>
    </dgm:pt>
    <dgm:pt modelId="{679C96CC-AFC2-4EB8-ADF6-5463B79A3EB0}" type="pres">
      <dgm:prSet presAssocID="{BA926967-4E5D-4653-96F5-B489B8B22C54}" presName="rect3" presStyleLbl="alignAcc1" presStyleIdx="2" presStyleCnt="5"/>
      <dgm:spPr/>
      <dgm:t>
        <a:bodyPr/>
        <a:lstStyle/>
        <a:p>
          <a:endParaRPr lang="cs-CZ"/>
        </a:p>
      </dgm:t>
    </dgm:pt>
    <dgm:pt modelId="{C4EECD44-0692-4573-8824-45FCEEF1E9F8}" type="pres">
      <dgm:prSet presAssocID="{847886D4-C74A-4A5F-9716-7D8A367E31C7}" presName="vertSpace4" presStyleLbl="node1" presStyleIdx="2" presStyleCnt="5"/>
      <dgm:spPr/>
    </dgm:pt>
    <dgm:pt modelId="{A9293434-F376-4C01-86B8-589ECA459EAF}" type="pres">
      <dgm:prSet presAssocID="{847886D4-C74A-4A5F-9716-7D8A367E31C7}" presName="circle4" presStyleLbl="node1" presStyleIdx="3" presStyleCnt="5"/>
      <dgm:spPr/>
    </dgm:pt>
    <dgm:pt modelId="{24DBD1D7-32F2-45A8-86CA-D5A00AB7BE63}" type="pres">
      <dgm:prSet presAssocID="{847886D4-C74A-4A5F-9716-7D8A367E31C7}" presName="rect4" presStyleLbl="alignAcc1" presStyleIdx="3" presStyleCnt="5"/>
      <dgm:spPr/>
      <dgm:t>
        <a:bodyPr/>
        <a:lstStyle/>
        <a:p>
          <a:endParaRPr lang="cs-CZ"/>
        </a:p>
      </dgm:t>
    </dgm:pt>
    <dgm:pt modelId="{7107268A-56FF-472A-AE7B-74D441C92F94}" type="pres">
      <dgm:prSet presAssocID="{E8A81FBC-B71F-4A75-AF23-91A1F078347D}" presName="vertSpace5" presStyleLbl="node1" presStyleIdx="3" presStyleCnt="5"/>
      <dgm:spPr/>
    </dgm:pt>
    <dgm:pt modelId="{E4EA6453-9D12-4989-81C2-304BA12E131B}" type="pres">
      <dgm:prSet presAssocID="{E8A81FBC-B71F-4A75-AF23-91A1F078347D}" presName="circle5" presStyleLbl="node1" presStyleIdx="4" presStyleCnt="5"/>
      <dgm:spPr/>
    </dgm:pt>
    <dgm:pt modelId="{E9D2BD1F-7F35-4655-9025-E305364517D0}" type="pres">
      <dgm:prSet presAssocID="{E8A81FBC-B71F-4A75-AF23-91A1F078347D}" presName="rect5" presStyleLbl="alignAcc1" presStyleIdx="4" presStyleCnt="5"/>
      <dgm:spPr/>
      <dgm:t>
        <a:bodyPr/>
        <a:lstStyle/>
        <a:p>
          <a:endParaRPr lang="cs-CZ"/>
        </a:p>
      </dgm:t>
    </dgm:pt>
    <dgm:pt modelId="{921ADD95-C49D-4741-A3BE-04524252EB9A}" type="pres">
      <dgm:prSet presAssocID="{A122F5F2-BC1A-4C96-A7EC-51C25C4C54D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CBFD7C-38E1-4CD1-AC1F-DF89F415CD59}" type="pres">
      <dgm:prSet presAssocID="{D06CD488-0978-43C5-B325-5145E95ACEF6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0FD10B-1F0B-4826-9C9A-FB96FA6B1997}" type="pres">
      <dgm:prSet presAssocID="{BA926967-4E5D-4653-96F5-B489B8B22C5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231E5F-0057-41BE-BB04-F235D9B9EFCC}" type="pres">
      <dgm:prSet presAssocID="{847886D4-C74A-4A5F-9716-7D8A367E31C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0CB7A8-5C6E-4346-A6F8-BD370B143E5D}" type="pres">
      <dgm:prSet presAssocID="{E8A81FBC-B71F-4A75-AF23-91A1F078347D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271D267-BA8F-4BDE-AFD7-926CE8E864BE}" type="presOf" srcId="{BA926967-4E5D-4653-96F5-B489B8B22C54}" destId="{679C96CC-AFC2-4EB8-ADF6-5463B79A3EB0}" srcOrd="0" destOrd="0" presId="urn:microsoft.com/office/officeart/2005/8/layout/target3"/>
    <dgm:cxn modelId="{35F091EB-2B17-4241-8578-F5143F66492C}" type="presOf" srcId="{847886D4-C74A-4A5F-9716-7D8A367E31C7}" destId="{24DBD1D7-32F2-45A8-86CA-D5A00AB7BE63}" srcOrd="0" destOrd="0" presId="urn:microsoft.com/office/officeart/2005/8/layout/target3"/>
    <dgm:cxn modelId="{C87D3810-BF98-4458-8351-144D57A299DC}" srcId="{BB5036E5-B2CD-4B2D-879E-57715EB91603}" destId="{E8A81FBC-B71F-4A75-AF23-91A1F078347D}" srcOrd="4" destOrd="0" parTransId="{52F64A97-B963-4BE7-BC28-559E116E66E0}" sibTransId="{30279F21-6F7B-4857-8D42-004CB8D3AB85}"/>
    <dgm:cxn modelId="{B6878925-FF3A-4264-8B0A-5D952D025002}" type="presOf" srcId="{E8A81FBC-B71F-4A75-AF23-91A1F078347D}" destId="{730CB7A8-5C6E-4346-A6F8-BD370B143E5D}" srcOrd="1" destOrd="0" presId="urn:microsoft.com/office/officeart/2005/8/layout/target3"/>
    <dgm:cxn modelId="{198765AD-BFE1-4BFD-B9AF-EA91787CBB32}" type="presOf" srcId="{A122F5F2-BC1A-4C96-A7EC-51C25C4C54D9}" destId="{93129C73-C812-4A26-8A3D-77A55B0E3906}" srcOrd="0" destOrd="0" presId="urn:microsoft.com/office/officeart/2005/8/layout/target3"/>
    <dgm:cxn modelId="{094F536B-E092-46F6-BAE7-AB358A2DAD27}" type="presOf" srcId="{BA926967-4E5D-4653-96F5-B489B8B22C54}" destId="{740FD10B-1F0B-4826-9C9A-FB96FA6B1997}" srcOrd="1" destOrd="0" presId="urn:microsoft.com/office/officeart/2005/8/layout/target3"/>
    <dgm:cxn modelId="{E77BDFB7-3D23-4BE2-8360-617E8423417A}" type="presOf" srcId="{D06CD488-0978-43C5-B325-5145E95ACEF6}" destId="{560C06D1-4C0B-4501-AB79-C9189099A21E}" srcOrd="0" destOrd="0" presId="urn:microsoft.com/office/officeart/2005/8/layout/target3"/>
    <dgm:cxn modelId="{D2D421B7-C744-4F4E-87AF-8D40FFF78272}" srcId="{BB5036E5-B2CD-4B2D-879E-57715EB91603}" destId="{BA926967-4E5D-4653-96F5-B489B8B22C54}" srcOrd="2" destOrd="0" parTransId="{0B3EAEEB-F4B2-4CED-8735-3BA1ED3A11FA}" sibTransId="{28986BDB-2F1D-4970-BE35-DE74671F6566}"/>
    <dgm:cxn modelId="{3779E021-758C-4852-93F4-2B6E393D3440}" type="presOf" srcId="{E8A81FBC-B71F-4A75-AF23-91A1F078347D}" destId="{E9D2BD1F-7F35-4655-9025-E305364517D0}" srcOrd="0" destOrd="0" presId="urn:microsoft.com/office/officeart/2005/8/layout/target3"/>
    <dgm:cxn modelId="{EFF01ACE-1258-4ED0-A16D-74C05C4D6D01}" type="presOf" srcId="{BB5036E5-B2CD-4B2D-879E-57715EB91603}" destId="{5170F11C-77C6-4849-AE9E-4C9F6DEE023C}" srcOrd="0" destOrd="0" presId="urn:microsoft.com/office/officeart/2005/8/layout/target3"/>
    <dgm:cxn modelId="{CB7FB782-CB97-4A8C-818B-6016C8B0A862}" type="presOf" srcId="{D06CD488-0978-43C5-B325-5145E95ACEF6}" destId="{80CBFD7C-38E1-4CD1-AC1F-DF89F415CD59}" srcOrd="1" destOrd="0" presId="urn:microsoft.com/office/officeart/2005/8/layout/target3"/>
    <dgm:cxn modelId="{724DFA0E-46B3-4AD7-BDDE-58FCF78D6A0D}" type="presOf" srcId="{A122F5F2-BC1A-4C96-A7EC-51C25C4C54D9}" destId="{921ADD95-C49D-4741-A3BE-04524252EB9A}" srcOrd="1" destOrd="0" presId="urn:microsoft.com/office/officeart/2005/8/layout/target3"/>
    <dgm:cxn modelId="{3FA6EA4E-B68A-4DF0-8FC2-4B59E50A548D}" srcId="{BB5036E5-B2CD-4B2D-879E-57715EB91603}" destId="{A122F5F2-BC1A-4C96-A7EC-51C25C4C54D9}" srcOrd="0" destOrd="0" parTransId="{6BD6E96B-1E89-447E-9FB3-69CFD52370E9}" sibTransId="{7B85CF1B-2590-49A6-BE7C-176D619BB2DB}"/>
    <dgm:cxn modelId="{F1B05F9A-06A6-4864-9755-29E6A29FE2E7}" srcId="{BB5036E5-B2CD-4B2D-879E-57715EB91603}" destId="{D06CD488-0978-43C5-B325-5145E95ACEF6}" srcOrd="1" destOrd="0" parTransId="{3A0973B8-1113-446C-A445-FA579E7516F6}" sibTransId="{A41AC0D1-2913-445E-A294-500E461DADC7}"/>
    <dgm:cxn modelId="{697FF804-3D41-40B9-90FA-C780748E7EEC}" type="presOf" srcId="{847886D4-C74A-4A5F-9716-7D8A367E31C7}" destId="{95231E5F-0057-41BE-BB04-F235D9B9EFCC}" srcOrd="1" destOrd="0" presId="urn:microsoft.com/office/officeart/2005/8/layout/target3"/>
    <dgm:cxn modelId="{45CE91E3-3588-435F-9637-94C5B180626D}" srcId="{BB5036E5-B2CD-4B2D-879E-57715EB91603}" destId="{847886D4-C74A-4A5F-9716-7D8A367E31C7}" srcOrd="3" destOrd="0" parTransId="{5EF12724-7DE5-45F5-9057-75A73A61C782}" sibTransId="{5E5F271D-AFA3-46D3-88FE-1F524D60155E}"/>
    <dgm:cxn modelId="{582074F2-FA3C-4336-B8B8-979E237A78AB}" type="presParOf" srcId="{5170F11C-77C6-4849-AE9E-4C9F6DEE023C}" destId="{944341AA-D28A-4AFE-9541-E31AF46C6725}" srcOrd="0" destOrd="0" presId="urn:microsoft.com/office/officeart/2005/8/layout/target3"/>
    <dgm:cxn modelId="{CEC21EED-F57F-4935-8D78-28BCDE95BC8A}" type="presParOf" srcId="{5170F11C-77C6-4849-AE9E-4C9F6DEE023C}" destId="{E4A03499-B01C-46D9-8EA8-9AEF382BA875}" srcOrd="1" destOrd="0" presId="urn:microsoft.com/office/officeart/2005/8/layout/target3"/>
    <dgm:cxn modelId="{5BA105FD-60DC-4F33-B894-0A91970AF70C}" type="presParOf" srcId="{5170F11C-77C6-4849-AE9E-4C9F6DEE023C}" destId="{93129C73-C812-4A26-8A3D-77A55B0E3906}" srcOrd="2" destOrd="0" presId="urn:microsoft.com/office/officeart/2005/8/layout/target3"/>
    <dgm:cxn modelId="{2A2F4EA2-DFAA-4C3F-9C99-CD7884EB2629}" type="presParOf" srcId="{5170F11C-77C6-4849-AE9E-4C9F6DEE023C}" destId="{8762D6AE-F52C-4252-AF08-E739332A4774}" srcOrd="3" destOrd="0" presId="urn:microsoft.com/office/officeart/2005/8/layout/target3"/>
    <dgm:cxn modelId="{6C3799A1-E652-4B76-809A-5A9AFB44D1E6}" type="presParOf" srcId="{5170F11C-77C6-4849-AE9E-4C9F6DEE023C}" destId="{C94095FD-4789-47C0-8332-ADD0B2D0DFC5}" srcOrd="4" destOrd="0" presId="urn:microsoft.com/office/officeart/2005/8/layout/target3"/>
    <dgm:cxn modelId="{CCFB558D-DB3C-453C-B8F2-B3E8D334D4CF}" type="presParOf" srcId="{5170F11C-77C6-4849-AE9E-4C9F6DEE023C}" destId="{560C06D1-4C0B-4501-AB79-C9189099A21E}" srcOrd="5" destOrd="0" presId="urn:microsoft.com/office/officeart/2005/8/layout/target3"/>
    <dgm:cxn modelId="{6D24C39B-2176-446D-9F02-557684E5998C}" type="presParOf" srcId="{5170F11C-77C6-4849-AE9E-4C9F6DEE023C}" destId="{189E6E84-874C-46C6-ACCB-8657012F0BB3}" srcOrd="6" destOrd="0" presId="urn:microsoft.com/office/officeart/2005/8/layout/target3"/>
    <dgm:cxn modelId="{000BB6DB-CC1C-4C46-BE0F-D957D8304179}" type="presParOf" srcId="{5170F11C-77C6-4849-AE9E-4C9F6DEE023C}" destId="{CA2B3F5B-EED8-459A-945B-FEAB5C004A2C}" srcOrd="7" destOrd="0" presId="urn:microsoft.com/office/officeart/2005/8/layout/target3"/>
    <dgm:cxn modelId="{688D88AB-F317-4399-BE07-3EA8E2CC6174}" type="presParOf" srcId="{5170F11C-77C6-4849-AE9E-4C9F6DEE023C}" destId="{679C96CC-AFC2-4EB8-ADF6-5463B79A3EB0}" srcOrd="8" destOrd="0" presId="urn:microsoft.com/office/officeart/2005/8/layout/target3"/>
    <dgm:cxn modelId="{9DDBDAEA-EBEB-4480-94DB-78C415997425}" type="presParOf" srcId="{5170F11C-77C6-4849-AE9E-4C9F6DEE023C}" destId="{C4EECD44-0692-4573-8824-45FCEEF1E9F8}" srcOrd="9" destOrd="0" presId="urn:microsoft.com/office/officeart/2005/8/layout/target3"/>
    <dgm:cxn modelId="{1DE25E45-B16D-470B-903E-C37A9DEA1973}" type="presParOf" srcId="{5170F11C-77C6-4849-AE9E-4C9F6DEE023C}" destId="{A9293434-F376-4C01-86B8-589ECA459EAF}" srcOrd="10" destOrd="0" presId="urn:microsoft.com/office/officeart/2005/8/layout/target3"/>
    <dgm:cxn modelId="{8DA8A439-E81E-4FC4-AE49-A7537BA7008E}" type="presParOf" srcId="{5170F11C-77C6-4849-AE9E-4C9F6DEE023C}" destId="{24DBD1D7-32F2-45A8-86CA-D5A00AB7BE63}" srcOrd="11" destOrd="0" presId="urn:microsoft.com/office/officeart/2005/8/layout/target3"/>
    <dgm:cxn modelId="{61919C50-9B7F-4306-98A9-699906570FBB}" type="presParOf" srcId="{5170F11C-77C6-4849-AE9E-4C9F6DEE023C}" destId="{7107268A-56FF-472A-AE7B-74D441C92F94}" srcOrd="12" destOrd="0" presId="urn:microsoft.com/office/officeart/2005/8/layout/target3"/>
    <dgm:cxn modelId="{F9AD93DF-2845-48EB-87AB-A4460EB40DC3}" type="presParOf" srcId="{5170F11C-77C6-4849-AE9E-4C9F6DEE023C}" destId="{E4EA6453-9D12-4989-81C2-304BA12E131B}" srcOrd="13" destOrd="0" presId="urn:microsoft.com/office/officeart/2005/8/layout/target3"/>
    <dgm:cxn modelId="{3F6AD2C8-1212-4622-94DA-20F0B198E8F4}" type="presParOf" srcId="{5170F11C-77C6-4849-AE9E-4C9F6DEE023C}" destId="{E9D2BD1F-7F35-4655-9025-E305364517D0}" srcOrd="14" destOrd="0" presId="urn:microsoft.com/office/officeart/2005/8/layout/target3"/>
    <dgm:cxn modelId="{36FA6C57-B35D-4060-B92B-036574EE3489}" type="presParOf" srcId="{5170F11C-77C6-4849-AE9E-4C9F6DEE023C}" destId="{921ADD95-C49D-4741-A3BE-04524252EB9A}" srcOrd="15" destOrd="0" presId="urn:microsoft.com/office/officeart/2005/8/layout/target3"/>
    <dgm:cxn modelId="{61155878-EBDF-46D8-B4D4-F00F40FA7E1D}" type="presParOf" srcId="{5170F11C-77C6-4849-AE9E-4C9F6DEE023C}" destId="{80CBFD7C-38E1-4CD1-AC1F-DF89F415CD59}" srcOrd="16" destOrd="0" presId="urn:microsoft.com/office/officeart/2005/8/layout/target3"/>
    <dgm:cxn modelId="{BDB195B2-C7E4-4845-983C-C0F2B0A746DD}" type="presParOf" srcId="{5170F11C-77C6-4849-AE9E-4C9F6DEE023C}" destId="{740FD10B-1F0B-4826-9C9A-FB96FA6B1997}" srcOrd="17" destOrd="0" presId="urn:microsoft.com/office/officeart/2005/8/layout/target3"/>
    <dgm:cxn modelId="{71FFE409-F2FA-4B6B-8B04-5EEFA56ACA3E}" type="presParOf" srcId="{5170F11C-77C6-4849-AE9E-4C9F6DEE023C}" destId="{95231E5F-0057-41BE-BB04-F235D9B9EFCC}" srcOrd="18" destOrd="0" presId="urn:microsoft.com/office/officeart/2005/8/layout/target3"/>
    <dgm:cxn modelId="{921376B6-36A7-48BB-B3A7-15B1A7260F5B}" type="presParOf" srcId="{5170F11C-77C6-4849-AE9E-4C9F6DEE023C}" destId="{730CB7A8-5C6E-4346-A6F8-BD370B143E5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4341AA-D28A-4AFE-9541-E31AF46C6725}">
      <dsp:nvSpPr>
        <dsp:cNvPr id="0" name=""/>
        <dsp:cNvSpPr/>
      </dsp:nvSpPr>
      <dsp:spPr>
        <a:xfrm>
          <a:off x="0" y="0"/>
          <a:ext cx="4176464" cy="41764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129C73-C812-4A26-8A3D-77A55B0E3906}">
      <dsp:nvSpPr>
        <dsp:cNvPr id="0" name=""/>
        <dsp:cNvSpPr/>
      </dsp:nvSpPr>
      <dsp:spPr>
        <a:xfrm>
          <a:off x="2088232" y="0"/>
          <a:ext cx="6264696" cy="41764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smtClean="0"/>
            <a:t>VY_32_INOVACE_20_Násobky </a:t>
          </a:r>
          <a:r>
            <a:rPr lang="cs-CZ" sz="1800" b="1" kern="1200" dirty="0" smtClean="0"/>
            <a:t>6 a 7</a:t>
          </a:r>
          <a:endParaRPr lang="cs-CZ" kern="1200" dirty="0" smtClean="0"/>
        </a:p>
      </dsp:txBody>
      <dsp:txXfrm>
        <a:off x="2088232" y="0"/>
        <a:ext cx="6264696" cy="668234"/>
      </dsp:txXfrm>
    </dsp:sp>
    <dsp:sp modelId="{C94095FD-4789-47C0-8332-ADD0B2D0DFC5}">
      <dsp:nvSpPr>
        <dsp:cNvPr id="0" name=""/>
        <dsp:cNvSpPr/>
      </dsp:nvSpPr>
      <dsp:spPr>
        <a:xfrm>
          <a:off x="438528" y="668234"/>
          <a:ext cx="3299406" cy="32994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C06D1-4C0B-4501-AB79-C9189099A21E}">
      <dsp:nvSpPr>
        <dsp:cNvPr id="0" name=""/>
        <dsp:cNvSpPr/>
      </dsp:nvSpPr>
      <dsp:spPr>
        <a:xfrm>
          <a:off x="2088232" y="668234"/>
          <a:ext cx="6264696" cy="32994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smtClean="0"/>
            <a:t>Autor DUM: </a:t>
          </a:r>
          <a:r>
            <a:rPr lang="cs-CZ" sz="1500" kern="1200" dirty="0" smtClean="0"/>
            <a:t>Mgr. Kateřina Gajdošová</a:t>
          </a:r>
        </a:p>
      </dsp:txBody>
      <dsp:txXfrm>
        <a:off x="2088232" y="668234"/>
        <a:ext cx="6264696" cy="668234"/>
      </dsp:txXfrm>
    </dsp:sp>
    <dsp:sp modelId="{CA2B3F5B-EED8-459A-945B-FEAB5C004A2C}">
      <dsp:nvSpPr>
        <dsp:cNvPr id="0" name=""/>
        <dsp:cNvSpPr/>
      </dsp:nvSpPr>
      <dsp:spPr>
        <a:xfrm>
          <a:off x="877057" y="1336468"/>
          <a:ext cx="2422349" cy="242234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C96CC-AFC2-4EB8-ADF6-5463B79A3EB0}">
      <dsp:nvSpPr>
        <dsp:cNvPr id="0" name=""/>
        <dsp:cNvSpPr/>
      </dsp:nvSpPr>
      <dsp:spPr>
        <a:xfrm>
          <a:off x="2088232" y="1336468"/>
          <a:ext cx="6264696" cy="24223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Škola: </a:t>
          </a:r>
          <a:r>
            <a:rPr lang="cs-CZ" sz="1500" kern="1200" dirty="0" smtClean="0"/>
            <a:t>ZŠ a MŠ Stará Červená Voda, příspěvková organizace, 79053  Stará Červená Voda 164</a:t>
          </a:r>
        </a:p>
      </dsp:txBody>
      <dsp:txXfrm>
        <a:off x="2088232" y="1336468"/>
        <a:ext cx="6264696" cy="668234"/>
      </dsp:txXfrm>
    </dsp:sp>
    <dsp:sp modelId="{A9293434-F376-4C01-86B8-589ECA459EAF}">
      <dsp:nvSpPr>
        <dsp:cNvPr id="0" name=""/>
        <dsp:cNvSpPr/>
      </dsp:nvSpPr>
      <dsp:spPr>
        <a:xfrm>
          <a:off x="1315586" y="2004702"/>
          <a:ext cx="1545291" cy="15452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BD1D7-32F2-45A8-86CA-D5A00AB7BE63}">
      <dsp:nvSpPr>
        <dsp:cNvPr id="0" name=""/>
        <dsp:cNvSpPr/>
      </dsp:nvSpPr>
      <dsp:spPr>
        <a:xfrm>
          <a:off x="2088232" y="2004702"/>
          <a:ext cx="6264696" cy="15452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Vytvořeno v rámci v projektu „EU peníze školám“</a:t>
          </a:r>
        </a:p>
      </dsp:txBody>
      <dsp:txXfrm>
        <a:off x="2088232" y="2004702"/>
        <a:ext cx="6264696" cy="668234"/>
      </dsp:txXfrm>
    </dsp:sp>
    <dsp:sp modelId="{E4EA6453-9D12-4989-81C2-304BA12E131B}">
      <dsp:nvSpPr>
        <dsp:cNvPr id="0" name=""/>
        <dsp:cNvSpPr/>
      </dsp:nvSpPr>
      <dsp:spPr>
        <a:xfrm>
          <a:off x="1754114" y="2672936"/>
          <a:ext cx="668234" cy="6682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D2BD1F-7F35-4655-9025-E305364517D0}">
      <dsp:nvSpPr>
        <dsp:cNvPr id="0" name=""/>
        <dsp:cNvSpPr/>
      </dsp:nvSpPr>
      <dsp:spPr>
        <a:xfrm>
          <a:off x="2088232" y="2672936"/>
          <a:ext cx="6264696" cy="668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OP VK oblast podpory 1.4 s názvem Zlepšení podmínek pro vzdělávání na základních školách</a:t>
          </a:r>
          <a:endParaRPr lang="cs-CZ" sz="1500" kern="1200" dirty="0" smtClean="0"/>
        </a:p>
      </dsp:txBody>
      <dsp:txXfrm>
        <a:off x="2088232" y="2672936"/>
        <a:ext cx="6264696" cy="668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6D6AA-6CA5-4DA2-B0EA-CF80D15E63A0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37EDF-7141-48AA-8954-289EEF18BF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046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2">
                <a:lumMod val="10000"/>
                <a:alpha val="7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8.7.2013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16147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NÁSOBKY  6 a 7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5517232"/>
            <a:ext cx="7772400" cy="1199704"/>
          </a:xfrm>
        </p:spPr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Mgr. Kateřina Gajdošová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140968"/>
            <a:ext cx="6380326" cy="192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graphicFrame>
        <p:nvGraphicFramePr>
          <p:cNvPr id="9" name="Diagram 8"/>
          <p:cNvGraphicFramePr/>
          <p:nvPr/>
        </p:nvGraphicFramePr>
        <p:xfrm>
          <a:off x="251520" y="2132856"/>
          <a:ext cx="835292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Vytvořeno jako DUM do předmětu Matematika</a:t>
            </a:r>
            <a:r>
              <a:rPr lang="en-US" sz="2400" dirty="0" smtClean="0"/>
              <a:t>.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Vzdělávací oblast: Matematika a její aplikace</a:t>
            </a:r>
            <a:r>
              <a:rPr lang="en-US" sz="2400" dirty="0" smtClean="0"/>
              <a:t> ; </a:t>
            </a:r>
            <a:r>
              <a:rPr lang="cs-CZ" sz="2400" dirty="0" smtClean="0"/>
              <a:t>tematický </a:t>
            </a:r>
            <a:r>
              <a:rPr lang="cs-CZ" sz="2400" dirty="0" smtClean="0"/>
              <a:t>okruh: Aritmetika</a:t>
            </a:r>
            <a:r>
              <a:rPr lang="en-US" sz="2400" dirty="0" smtClean="0"/>
              <a:t>; </a:t>
            </a:r>
            <a:r>
              <a:rPr lang="cs-CZ" sz="2400" dirty="0" smtClean="0"/>
              <a:t> </a:t>
            </a:r>
            <a:r>
              <a:rPr lang="en-US" sz="2400" dirty="0" smtClean="0"/>
              <a:t>t</a:t>
            </a:r>
            <a:r>
              <a:rPr lang="cs-CZ" sz="2400" dirty="0" err="1" smtClean="0"/>
              <a:t>éma</a:t>
            </a:r>
            <a:r>
              <a:rPr lang="cs-CZ" sz="2400" dirty="0" smtClean="0"/>
              <a:t>: </a:t>
            </a:r>
            <a:r>
              <a:rPr lang="cs-CZ" sz="2400" dirty="0" smtClean="0"/>
              <a:t>Násobky 6 a 7.</a:t>
            </a:r>
          </a:p>
          <a:p>
            <a:r>
              <a:rPr lang="cs-CZ" sz="2400" dirty="0" smtClean="0"/>
              <a:t>Vytvořeno pro 3. ročník základní školy.</a:t>
            </a:r>
          </a:p>
          <a:p>
            <a:r>
              <a:rPr lang="cs-CZ" sz="2400" dirty="0" smtClean="0"/>
              <a:t>Materiál slouží k procvičení a upevnění znalostí k tématu násobky 6 a 7. </a:t>
            </a:r>
          </a:p>
          <a:p>
            <a:r>
              <a:rPr lang="cs-CZ" sz="2400" dirty="0" smtClean="0"/>
              <a:t>Materiál doporučuji prezentovat na interaktivní tabuli, či použít jako pracovní listy s následnou okamžitou kontrolou – promítnutí správného řešení pomocí </a:t>
            </a:r>
            <a:r>
              <a:rPr lang="cs-CZ" sz="2400" dirty="0" err="1" smtClean="0"/>
              <a:t>dataprojektoru</a:t>
            </a:r>
            <a:r>
              <a:rPr lang="cs-CZ" sz="2400" dirty="0" smtClean="0"/>
              <a:t>, či interaktivní tabule.</a:t>
            </a:r>
          </a:p>
          <a:p>
            <a:r>
              <a:rPr lang="cs-CZ" sz="2400" dirty="0" smtClean="0"/>
              <a:t>Materiál byl vytvořen a pilotován v I. pololetí školního roku 2012/2013. </a:t>
            </a:r>
          </a:p>
          <a:p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0891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Přeškrtni násobky čísla 6 a 7, a poté je napiš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1043606" y="1772816"/>
            <a:ext cx="5616624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graphicFrame>
        <p:nvGraphicFramePr>
          <p:cNvPr id="27" name="Tabulka 26"/>
          <p:cNvGraphicFramePr>
            <a:graphicFrameLocks noGrp="1"/>
          </p:cNvGraphicFramePr>
          <p:nvPr/>
        </p:nvGraphicFramePr>
        <p:xfrm>
          <a:off x="539550" y="1556793"/>
          <a:ext cx="7416826" cy="45047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83071"/>
                <a:gridCol w="683071"/>
                <a:gridCol w="683071"/>
                <a:gridCol w="683071"/>
                <a:gridCol w="683071"/>
                <a:gridCol w="683071"/>
                <a:gridCol w="683071"/>
                <a:gridCol w="683071"/>
                <a:gridCol w="643408"/>
                <a:gridCol w="654425"/>
                <a:gridCol w="654425"/>
              </a:tblGrid>
              <a:tr h="432047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100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1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1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1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11" name="Přímá spojovací šipka 10"/>
          <p:cNvCxnSpPr/>
          <p:nvPr/>
        </p:nvCxnSpPr>
        <p:spPr>
          <a:xfrm>
            <a:off x="6732238" y="1196752"/>
            <a:ext cx="57606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7308302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 flipV="1">
            <a:off x="7956374" y="1052736"/>
            <a:ext cx="0" cy="5040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 flipH="1">
            <a:off x="7308302" y="1052736"/>
            <a:ext cx="64807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7956374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>
            <a:off x="7308302" y="105273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7308302" y="609329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/>
          <p:nvPr/>
        </p:nvCxnSpPr>
        <p:spPr>
          <a:xfrm flipV="1">
            <a:off x="8604448" y="1052736"/>
            <a:ext cx="0" cy="5040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 flipH="1">
            <a:off x="7956376" y="1052736"/>
            <a:ext cx="64807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>
            <a:off x="7956376" y="609329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ovací čára 82"/>
          <p:cNvCxnSpPr/>
          <p:nvPr/>
        </p:nvCxnSpPr>
        <p:spPr>
          <a:xfrm>
            <a:off x="7956376" y="1556792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ovací čára 83"/>
          <p:cNvCxnSpPr/>
          <p:nvPr/>
        </p:nvCxnSpPr>
        <p:spPr>
          <a:xfrm>
            <a:off x="7956376" y="1988840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ovací čára 84"/>
          <p:cNvCxnSpPr/>
          <p:nvPr/>
        </p:nvCxnSpPr>
        <p:spPr>
          <a:xfrm>
            <a:off x="7956376" y="2447014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>
            <a:off x="7956376" y="2885755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ovací čára 86"/>
          <p:cNvCxnSpPr/>
          <p:nvPr/>
        </p:nvCxnSpPr>
        <p:spPr>
          <a:xfrm>
            <a:off x="7956376" y="3343929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ovací čára 87"/>
          <p:cNvCxnSpPr/>
          <p:nvPr/>
        </p:nvCxnSpPr>
        <p:spPr>
          <a:xfrm>
            <a:off x="7956376" y="3802103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/>
          <p:nvPr/>
        </p:nvCxnSpPr>
        <p:spPr>
          <a:xfrm>
            <a:off x="7956376" y="4247214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ovací čára 89"/>
          <p:cNvCxnSpPr/>
          <p:nvPr/>
        </p:nvCxnSpPr>
        <p:spPr>
          <a:xfrm>
            <a:off x="7956376" y="4699018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ovací čára 90"/>
          <p:cNvCxnSpPr/>
          <p:nvPr/>
        </p:nvCxnSpPr>
        <p:spPr>
          <a:xfrm>
            <a:off x="7956376" y="5157192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čára 91"/>
          <p:cNvCxnSpPr/>
          <p:nvPr/>
        </p:nvCxnSpPr>
        <p:spPr>
          <a:xfrm>
            <a:off x="7956376" y="5602303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>
            <a:off x="7956376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>
            <a:off x="8604448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>
            <a:off x="7956376" y="105273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08912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1043606" y="1772816"/>
            <a:ext cx="5616624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graphicFrame>
        <p:nvGraphicFramePr>
          <p:cNvPr id="27" name="Tabulka 26"/>
          <p:cNvGraphicFramePr>
            <a:graphicFrameLocks noGrp="1"/>
          </p:cNvGraphicFramePr>
          <p:nvPr/>
        </p:nvGraphicFramePr>
        <p:xfrm>
          <a:off x="539550" y="1556793"/>
          <a:ext cx="7416826" cy="45047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83071"/>
                <a:gridCol w="683071"/>
                <a:gridCol w="683071"/>
                <a:gridCol w="683071"/>
                <a:gridCol w="683071"/>
                <a:gridCol w="683071"/>
                <a:gridCol w="683071"/>
                <a:gridCol w="683071"/>
                <a:gridCol w="643408"/>
                <a:gridCol w="654425"/>
                <a:gridCol w="654425"/>
              </a:tblGrid>
              <a:tr h="432047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100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45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58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62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89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26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endParaRPr kumimoji="0" lang="cs-CZ" sz="1800" b="1" i="0" u="none" strike="noStrike" kern="1200" dirty="0">
                        <a:solidFill>
                          <a:srgbClr val="C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1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1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252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1" i="0" u="none" strike="noStrike" dirty="0">
                        <a:solidFill>
                          <a:srgbClr val="C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11" name="Přímá spojovací šipka 10"/>
          <p:cNvCxnSpPr/>
          <p:nvPr/>
        </p:nvCxnSpPr>
        <p:spPr>
          <a:xfrm>
            <a:off x="6732240" y="764704"/>
            <a:ext cx="57606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7308302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Skupina 14"/>
          <p:cNvGrpSpPr/>
          <p:nvPr/>
        </p:nvGrpSpPr>
        <p:grpSpPr>
          <a:xfrm>
            <a:off x="6732240" y="4653136"/>
            <a:ext cx="457200" cy="483326"/>
            <a:chOff x="6084168" y="3827417"/>
            <a:chExt cx="457200" cy="483326"/>
          </a:xfrm>
        </p:grpSpPr>
        <p:sp>
          <p:nvSpPr>
            <p:cNvPr id="16" name="Volný tvar 15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Volný tvar 16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" name="Skupina 17"/>
          <p:cNvGrpSpPr/>
          <p:nvPr/>
        </p:nvGrpSpPr>
        <p:grpSpPr>
          <a:xfrm>
            <a:off x="6732240" y="5589240"/>
            <a:ext cx="457200" cy="483326"/>
            <a:chOff x="6084168" y="3827417"/>
            <a:chExt cx="457200" cy="483326"/>
          </a:xfrm>
        </p:grpSpPr>
        <p:sp>
          <p:nvSpPr>
            <p:cNvPr id="19" name="Volný tvar 18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olný tvar 19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" name="Skupina 20"/>
          <p:cNvGrpSpPr/>
          <p:nvPr/>
        </p:nvGrpSpPr>
        <p:grpSpPr>
          <a:xfrm>
            <a:off x="6084168" y="3717032"/>
            <a:ext cx="457200" cy="483326"/>
            <a:chOff x="6084168" y="3827417"/>
            <a:chExt cx="457200" cy="483326"/>
          </a:xfrm>
        </p:grpSpPr>
        <p:sp>
          <p:nvSpPr>
            <p:cNvPr id="22" name="Volný tvar 21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Volný tvar 22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23"/>
          <p:cNvGrpSpPr/>
          <p:nvPr/>
        </p:nvGrpSpPr>
        <p:grpSpPr>
          <a:xfrm>
            <a:off x="2627784" y="4653136"/>
            <a:ext cx="457200" cy="483326"/>
            <a:chOff x="6084168" y="3827417"/>
            <a:chExt cx="457200" cy="483326"/>
          </a:xfrm>
        </p:grpSpPr>
        <p:sp>
          <p:nvSpPr>
            <p:cNvPr id="25" name="Volný tvar 24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Volný tvar 25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" name="Skupina 27"/>
          <p:cNvGrpSpPr/>
          <p:nvPr/>
        </p:nvGrpSpPr>
        <p:grpSpPr>
          <a:xfrm>
            <a:off x="5364088" y="1988840"/>
            <a:ext cx="457200" cy="483326"/>
            <a:chOff x="6084168" y="3827417"/>
            <a:chExt cx="457200" cy="483326"/>
          </a:xfrm>
        </p:grpSpPr>
        <p:sp>
          <p:nvSpPr>
            <p:cNvPr id="29" name="Volný tvar 28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" name="Skupina 30"/>
          <p:cNvGrpSpPr/>
          <p:nvPr/>
        </p:nvGrpSpPr>
        <p:grpSpPr>
          <a:xfrm>
            <a:off x="6660232" y="5157192"/>
            <a:ext cx="457200" cy="483326"/>
            <a:chOff x="6084168" y="3827417"/>
            <a:chExt cx="457200" cy="483326"/>
          </a:xfrm>
        </p:grpSpPr>
        <p:sp>
          <p:nvSpPr>
            <p:cNvPr id="32" name="Volný tvar 31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Volný tvar 32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" name="Skupina 33"/>
          <p:cNvGrpSpPr/>
          <p:nvPr/>
        </p:nvGrpSpPr>
        <p:grpSpPr>
          <a:xfrm>
            <a:off x="4644008" y="4653136"/>
            <a:ext cx="457200" cy="483326"/>
            <a:chOff x="6084168" y="3827417"/>
            <a:chExt cx="457200" cy="483326"/>
          </a:xfrm>
        </p:grpSpPr>
        <p:sp>
          <p:nvSpPr>
            <p:cNvPr id="35" name="Volný tvar 34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Volný tvar 35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36"/>
          <p:cNvGrpSpPr/>
          <p:nvPr/>
        </p:nvGrpSpPr>
        <p:grpSpPr>
          <a:xfrm>
            <a:off x="3995936" y="1484784"/>
            <a:ext cx="457200" cy="483326"/>
            <a:chOff x="6084168" y="3827417"/>
            <a:chExt cx="457200" cy="483326"/>
          </a:xfrm>
        </p:grpSpPr>
        <p:sp>
          <p:nvSpPr>
            <p:cNvPr id="38" name="Volný tvar 37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Volný tvar 38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" name="Skupina 39"/>
          <p:cNvGrpSpPr/>
          <p:nvPr/>
        </p:nvGrpSpPr>
        <p:grpSpPr>
          <a:xfrm>
            <a:off x="4644008" y="2420888"/>
            <a:ext cx="457200" cy="483326"/>
            <a:chOff x="6084168" y="3827417"/>
            <a:chExt cx="457200" cy="483326"/>
          </a:xfrm>
        </p:grpSpPr>
        <p:sp>
          <p:nvSpPr>
            <p:cNvPr id="41" name="Volný tvar 40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Volný tvar 41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42"/>
          <p:cNvGrpSpPr/>
          <p:nvPr/>
        </p:nvGrpSpPr>
        <p:grpSpPr>
          <a:xfrm>
            <a:off x="5364088" y="5157192"/>
            <a:ext cx="457200" cy="483326"/>
            <a:chOff x="6084168" y="3827417"/>
            <a:chExt cx="457200" cy="483326"/>
          </a:xfrm>
        </p:grpSpPr>
        <p:sp>
          <p:nvSpPr>
            <p:cNvPr id="44" name="Volný tvar 43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Volný tvar 44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8" name="Skupina 45"/>
          <p:cNvGrpSpPr/>
          <p:nvPr/>
        </p:nvGrpSpPr>
        <p:grpSpPr>
          <a:xfrm>
            <a:off x="6012160" y="3356992"/>
            <a:ext cx="457200" cy="483326"/>
            <a:chOff x="6084168" y="3827417"/>
            <a:chExt cx="457200" cy="483326"/>
          </a:xfrm>
        </p:grpSpPr>
        <p:sp>
          <p:nvSpPr>
            <p:cNvPr id="47" name="Volný tvar 46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Volný tvar 47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1" name="TextovéPole 50"/>
          <p:cNvSpPr txBox="1"/>
          <p:nvPr/>
        </p:nvSpPr>
        <p:spPr>
          <a:xfrm>
            <a:off x="7380312" y="11180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53" name="Přímá spojovací čára 52"/>
          <p:cNvCxnSpPr/>
          <p:nvPr/>
        </p:nvCxnSpPr>
        <p:spPr>
          <a:xfrm flipV="1">
            <a:off x="7956374" y="1052736"/>
            <a:ext cx="0" cy="5040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 flipH="1">
            <a:off x="7308302" y="1052736"/>
            <a:ext cx="64807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7956374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>
            <a:off x="7308302" y="105273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7308302" y="609329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7380310" y="160644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6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380310" y="20515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12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7380310" y="248360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18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7380310" y="29876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24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7380310" y="34197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30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7380310" y="38517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36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7380310" y="429309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42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7380310" y="471585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48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7380310" y="52199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54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7308302" y="56519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60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8028384" y="11180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67" name="Přímá spojovací čára 66"/>
          <p:cNvCxnSpPr/>
          <p:nvPr/>
        </p:nvCxnSpPr>
        <p:spPr>
          <a:xfrm flipV="1">
            <a:off x="8604448" y="1052736"/>
            <a:ext cx="0" cy="5040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 flipH="1">
            <a:off x="7956376" y="1052736"/>
            <a:ext cx="64807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>
            <a:off x="7956376" y="609329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ovéPole 71"/>
          <p:cNvSpPr txBox="1"/>
          <p:nvPr/>
        </p:nvSpPr>
        <p:spPr>
          <a:xfrm>
            <a:off x="8028384" y="160644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7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8028384" y="20515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14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8028384" y="248360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21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8028384" y="29876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28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8028384" y="34197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35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8028384" y="38517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42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8028384" y="429309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49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8028384" y="471585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56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8028384" y="52199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63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7956376" y="56519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70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83" name="Přímá spojovací čára 82"/>
          <p:cNvCxnSpPr/>
          <p:nvPr/>
        </p:nvCxnSpPr>
        <p:spPr>
          <a:xfrm>
            <a:off x="7956376" y="1556792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ovací čára 83"/>
          <p:cNvCxnSpPr/>
          <p:nvPr/>
        </p:nvCxnSpPr>
        <p:spPr>
          <a:xfrm>
            <a:off x="7956376" y="1988840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ovací čára 84"/>
          <p:cNvCxnSpPr/>
          <p:nvPr/>
        </p:nvCxnSpPr>
        <p:spPr>
          <a:xfrm>
            <a:off x="7956376" y="2447014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>
            <a:off x="7956376" y="2885755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ovací čára 86"/>
          <p:cNvCxnSpPr/>
          <p:nvPr/>
        </p:nvCxnSpPr>
        <p:spPr>
          <a:xfrm>
            <a:off x="7956376" y="3343929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ovací čára 87"/>
          <p:cNvCxnSpPr/>
          <p:nvPr/>
        </p:nvCxnSpPr>
        <p:spPr>
          <a:xfrm>
            <a:off x="7956376" y="3802103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/>
          <p:nvPr/>
        </p:nvCxnSpPr>
        <p:spPr>
          <a:xfrm>
            <a:off x="7956376" y="4247214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ovací čára 89"/>
          <p:cNvCxnSpPr/>
          <p:nvPr/>
        </p:nvCxnSpPr>
        <p:spPr>
          <a:xfrm>
            <a:off x="7956376" y="4699018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ovací čára 90"/>
          <p:cNvCxnSpPr/>
          <p:nvPr/>
        </p:nvCxnSpPr>
        <p:spPr>
          <a:xfrm>
            <a:off x="7956376" y="5157192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čára 91"/>
          <p:cNvCxnSpPr/>
          <p:nvPr/>
        </p:nvCxnSpPr>
        <p:spPr>
          <a:xfrm>
            <a:off x="7956376" y="5602303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>
            <a:off x="7956376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>
            <a:off x="8604448" y="1052736"/>
            <a:ext cx="0" cy="504056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>
            <a:off x="7956376" y="1052736"/>
            <a:ext cx="648072" cy="0"/>
          </a:xfrm>
          <a:prstGeom prst="line">
            <a:avLst/>
          </a:prstGeom>
          <a:ln w="5715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Skupina 92"/>
          <p:cNvGrpSpPr/>
          <p:nvPr/>
        </p:nvGrpSpPr>
        <p:grpSpPr>
          <a:xfrm>
            <a:off x="6228184" y="3284984"/>
            <a:ext cx="457200" cy="483326"/>
            <a:chOff x="6084168" y="3827417"/>
            <a:chExt cx="457200" cy="483326"/>
          </a:xfrm>
        </p:grpSpPr>
        <p:sp>
          <p:nvSpPr>
            <p:cNvPr id="94" name="Volný tvar 93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5" name="Volný tvar 94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Skupina 95"/>
          <p:cNvGrpSpPr/>
          <p:nvPr/>
        </p:nvGrpSpPr>
        <p:grpSpPr>
          <a:xfrm>
            <a:off x="1907704" y="5589240"/>
            <a:ext cx="457200" cy="483326"/>
            <a:chOff x="6084168" y="3827417"/>
            <a:chExt cx="457200" cy="483326"/>
          </a:xfrm>
        </p:grpSpPr>
        <p:sp>
          <p:nvSpPr>
            <p:cNvPr id="97" name="Volný tvar 96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8" name="Volný tvar 97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8" name="Skupina 98"/>
          <p:cNvGrpSpPr/>
          <p:nvPr/>
        </p:nvGrpSpPr>
        <p:grpSpPr>
          <a:xfrm>
            <a:off x="2555776" y="5589240"/>
            <a:ext cx="457200" cy="483326"/>
            <a:chOff x="6084168" y="3827417"/>
            <a:chExt cx="457200" cy="483326"/>
          </a:xfrm>
        </p:grpSpPr>
        <p:sp>
          <p:nvSpPr>
            <p:cNvPr id="100" name="Volný tvar 99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1" name="Volný tvar 100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Skupina 101"/>
          <p:cNvGrpSpPr/>
          <p:nvPr/>
        </p:nvGrpSpPr>
        <p:grpSpPr>
          <a:xfrm>
            <a:off x="5364088" y="1484784"/>
            <a:ext cx="457200" cy="483326"/>
            <a:chOff x="6084168" y="3827417"/>
            <a:chExt cx="457200" cy="483326"/>
          </a:xfrm>
        </p:grpSpPr>
        <p:sp>
          <p:nvSpPr>
            <p:cNvPr id="103" name="Volný tvar 102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4" name="Volný tvar 103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48" name="Skupina 104"/>
          <p:cNvGrpSpPr/>
          <p:nvPr/>
        </p:nvGrpSpPr>
        <p:grpSpPr>
          <a:xfrm>
            <a:off x="4716016" y="5589240"/>
            <a:ext cx="457200" cy="483326"/>
            <a:chOff x="6084168" y="3827417"/>
            <a:chExt cx="457200" cy="483326"/>
          </a:xfrm>
        </p:grpSpPr>
        <p:sp>
          <p:nvSpPr>
            <p:cNvPr id="106" name="Volný tvar 105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7" name="Volný tvar 106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49" name="Skupina 107"/>
          <p:cNvGrpSpPr/>
          <p:nvPr/>
        </p:nvGrpSpPr>
        <p:grpSpPr>
          <a:xfrm>
            <a:off x="1259632" y="1988840"/>
            <a:ext cx="457200" cy="483326"/>
            <a:chOff x="6084168" y="3827417"/>
            <a:chExt cx="457200" cy="483326"/>
          </a:xfrm>
        </p:grpSpPr>
        <p:sp>
          <p:nvSpPr>
            <p:cNvPr id="109" name="Volný tvar 108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0" name="Volný tvar 109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50" name="Skupina 110"/>
          <p:cNvGrpSpPr/>
          <p:nvPr/>
        </p:nvGrpSpPr>
        <p:grpSpPr>
          <a:xfrm>
            <a:off x="4860032" y="4653136"/>
            <a:ext cx="457200" cy="483326"/>
            <a:chOff x="6084168" y="3827417"/>
            <a:chExt cx="457200" cy="483326"/>
          </a:xfrm>
        </p:grpSpPr>
        <p:sp>
          <p:nvSpPr>
            <p:cNvPr id="112" name="Volný tvar 111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3" name="Volný tvar 112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51" name="Skupina 113"/>
          <p:cNvGrpSpPr/>
          <p:nvPr/>
        </p:nvGrpSpPr>
        <p:grpSpPr>
          <a:xfrm>
            <a:off x="6012160" y="2852936"/>
            <a:ext cx="457200" cy="483326"/>
            <a:chOff x="6084168" y="3827417"/>
            <a:chExt cx="457200" cy="483326"/>
          </a:xfrm>
        </p:grpSpPr>
        <p:sp>
          <p:nvSpPr>
            <p:cNvPr id="115" name="Volný tvar 114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6" name="Volný tvar 115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53" name="Skupina 116"/>
          <p:cNvGrpSpPr/>
          <p:nvPr/>
        </p:nvGrpSpPr>
        <p:grpSpPr>
          <a:xfrm>
            <a:off x="539552" y="1484784"/>
            <a:ext cx="457200" cy="483326"/>
            <a:chOff x="6084168" y="3827417"/>
            <a:chExt cx="457200" cy="483326"/>
          </a:xfrm>
        </p:grpSpPr>
        <p:sp>
          <p:nvSpPr>
            <p:cNvPr id="118" name="Volný tvar 117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9" name="Volný tvar 118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54" name="Skupina 119"/>
          <p:cNvGrpSpPr/>
          <p:nvPr/>
        </p:nvGrpSpPr>
        <p:grpSpPr>
          <a:xfrm>
            <a:off x="1259632" y="2420888"/>
            <a:ext cx="457200" cy="483326"/>
            <a:chOff x="6084168" y="3827417"/>
            <a:chExt cx="457200" cy="483326"/>
          </a:xfrm>
        </p:grpSpPr>
        <p:sp>
          <p:nvSpPr>
            <p:cNvPr id="121" name="Volný tvar 120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2" name="Volný tvar 121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55" name="Skupina 122"/>
          <p:cNvGrpSpPr/>
          <p:nvPr/>
        </p:nvGrpSpPr>
        <p:grpSpPr>
          <a:xfrm>
            <a:off x="611560" y="2852936"/>
            <a:ext cx="457200" cy="483326"/>
            <a:chOff x="6084168" y="3827417"/>
            <a:chExt cx="457200" cy="483326"/>
          </a:xfrm>
        </p:grpSpPr>
        <p:sp>
          <p:nvSpPr>
            <p:cNvPr id="124" name="Volný tvar 123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5" name="Volný tvar 124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29" name="TextovéPole 128"/>
          <p:cNvSpPr txBox="1"/>
          <p:nvPr/>
        </p:nvSpPr>
        <p:spPr>
          <a:xfrm>
            <a:off x="7452320" y="47667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6</a:t>
            </a:r>
            <a:endParaRPr lang="cs-CZ" b="1" dirty="0"/>
          </a:p>
        </p:txBody>
      </p:sp>
      <p:sp>
        <p:nvSpPr>
          <p:cNvPr id="130" name="TextovéPole 129"/>
          <p:cNvSpPr txBox="1"/>
          <p:nvPr/>
        </p:nvSpPr>
        <p:spPr>
          <a:xfrm>
            <a:off x="8100392" y="47667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7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49" grpId="0"/>
      <p:bldP spid="50" grpId="0"/>
      <p:bldP spid="52" grpId="0"/>
      <p:bldP spid="54" grpId="0"/>
      <p:bldP spid="56" grpId="0"/>
      <p:bldP spid="59" grpId="0"/>
      <p:bldP spid="60" grpId="0"/>
      <p:bldP spid="62" grpId="0"/>
      <p:bldP spid="63" grpId="0"/>
      <p:bldP spid="64" grpId="0"/>
      <p:bldP spid="66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08912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Vypočítej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46" name="Elipsa 45"/>
          <p:cNvSpPr/>
          <p:nvPr/>
        </p:nvSpPr>
        <p:spPr>
          <a:xfrm>
            <a:off x="251520" y="3212976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olný tvar 46"/>
          <p:cNvSpPr/>
          <p:nvPr/>
        </p:nvSpPr>
        <p:spPr>
          <a:xfrm>
            <a:off x="608464" y="2068285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olný tvar 47"/>
          <p:cNvSpPr/>
          <p:nvPr/>
        </p:nvSpPr>
        <p:spPr>
          <a:xfrm flipV="1">
            <a:off x="611560" y="4365104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1733465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olný tvar 49"/>
          <p:cNvSpPr/>
          <p:nvPr/>
        </p:nvSpPr>
        <p:spPr>
          <a:xfrm>
            <a:off x="2090409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olný tvar 50"/>
          <p:cNvSpPr/>
          <p:nvPr/>
        </p:nvSpPr>
        <p:spPr>
          <a:xfrm flipV="1">
            <a:off x="2093505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>
            <a:off x="3245633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olný tvar 52"/>
          <p:cNvSpPr/>
          <p:nvPr/>
        </p:nvSpPr>
        <p:spPr>
          <a:xfrm>
            <a:off x="3602577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 flipV="1">
            <a:off x="3605673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4757801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olný tvar 55"/>
          <p:cNvSpPr/>
          <p:nvPr/>
        </p:nvSpPr>
        <p:spPr>
          <a:xfrm>
            <a:off x="5114745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olný tvar 56"/>
          <p:cNvSpPr/>
          <p:nvPr/>
        </p:nvSpPr>
        <p:spPr>
          <a:xfrm flipV="1">
            <a:off x="5117841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Elipsa 57"/>
          <p:cNvSpPr/>
          <p:nvPr/>
        </p:nvSpPr>
        <p:spPr>
          <a:xfrm>
            <a:off x="6197961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olný tvar 58"/>
          <p:cNvSpPr/>
          <p:nvPr/>
        </p:nvSpPr>
        <p:spPr>
          <a:xfrm>
            <a:off x="6554905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olný tvar 59"/>
          <p:cNvSpPr/>
          <p:nvPr/>
        </p:nvSpPr>
        <p:spPr>
          <a:xfrm flipV="1">
            <a:off x="6558001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Elipsa 60"/>
          <p:cNvSpPr/>
          <p:nvPr/>
        </p:nvSpPr>
        <p:spPr>
          <a:xfrm>
            <a:off x="7524328" y="2492896"/>
            <a:ext cx="1224136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Elipsa 61"/>
          <p:cNvSpPr/>
          <p:nvPr/>
        </p:nvSpPr>
        <p:spPr>
          <a:xfrm>
            <a:off x="8244408" y="2780928"/>
            <a:ext cx="360040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Elipsa 62"/>
          <p:cNvSpPr/>
          <p:nvPr/>
        </p:nvSpPr>
        <p:spPr>
          <a:xfrm>
            <a:off x="8388424" y="2924944"/>
            <a:ext cx="144016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Elipsa 63"/>
          <p:cNvSpPr/>
          <p:nvPr/>
        </p:nvSpPr>
        <p:spPr>
          <a:xfrm>
            <a:off x="8748464" y="2924944"/>
            <a:ext cx="216024" cy="3600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olný tvar 64"/>
          <p:cNvSpPr/>
          <p:nvPr/>
        </p:nvSpPr>
        <p:spPr>
          <a:xfrm>
            <a:off x="7872549" y="3474720"/>
            <a:ext cx="762000" cy="348343"/>
          </a:xfrm>
          <a:custGeom>
            <a:avLst/>
            <a:gdLst>
              <a:gd name="connsiteX0" fmla="*/ 762000 w 762000"/>
              <a:gd name="connsiteY0" fmla="*/ 339634 h 348343"/>
              <a:gd name="connsiteX1" fmla="*/ 422365 w 762000"/>
              <a:gd name="connsiteY1" fmla="*/ 300446 h 348343"/>
              <a:gd name="connsiteX2" fmla="*/ 69668 w 762000"/>
              <a:gd name="connsiteY2" fmla="*/ 52251 h 348343"/>
              <a:gd name="connsiteX3" fmla="*/ 4354 w 762000"/>
              <a:gd name="connsiteY3" fmla="*/ 0 h 348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2000" h="348343">
                <a:moveTo>
                  <a:pt x="762000" y="339634"/>
                </a:moveTo>
                <a:cubicBezTo>
                  <a:pt x="649877" y="343988"/>
                  <a:pt x="537754" y="348343"/>
                  <a:pt x="422365" y="300446"/>
                </a:cubicBezTo>
                <a:cubicBezTo>
                  <a:pt x="306976" y="252549"/>
                  <a:pt x="139336" y="102325"/>
                  <a:pt x="69668" y="52251"/>
                </a:cubicBezTo>
                <a:cubicBezTo>
                  <a:pt x="0" y="2177"/>
                  <a:pt x="2177" y="1088"/>
                  <a:pt x="4354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590721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6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5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Obdélník 70"/>
          <p:cNvSpPr/>
          <p:nvPr/>
        </p:nvSpPr>
        <p:spPr>
          <a:xfrm>
            <a:off x="591804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7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6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109" name="Přímá spojovací šipka 108"/>
          <p:cNvCxnSpPr>
            <a:stCxn id="70" idx="0"/>
          </p:cNvCxnSpPr>
          <p:nvPr/>
        </p:nvCxnSpPr>
        <p:spPr>
          <a:xfrm flipH="1" flipV="1">
            <a:off x="899592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ovací šipka 109"/>
          <p:cNvCxnSpPr/>
          <p:nvPr/>
        </p:nvCxnSpPr>
        <p:spPr>
          <a:xfrm flipH="1">
            <a:off x="899592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Obdélník 110"/>
          <p:cNvSpPr/>
          <p:nvPr/>
        </p:nvSpPr>
        <p:spPr>
          <a:xfrm>
            <a:off x="2051720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3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6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Obdélník 111"/>
          <p:cNvSpPr/>
          <p:nvPr/>
        </p:nvSpPr>
        <p:spPr>
          <a:xfrm>
            <a:off x="2052803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7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8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115" name="Přímá spojovací šipka 114"/>
          <p:cNvCxnSpPr>
            <a:stCxn id="111" idx="0"/>
          </p:cNvCxnSpPr>
          <p:nvPr/>
        </p:nvCxnSpPr>
        <p:spPr>
          <a:xfrm flipH="1" flipV="1">
            <a:off x="2360591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Přímá spojovací šipka 115"/>
          <p:cNvCxnSpPr/>
          <p:nvPr/>
        </p:nvCxnSpPr>
        <p:spPr>
          <a:xfrm flipH="1">
            <a:off x="2360591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Obdélník 116"/>
          <p:cNvSpPr/>
          <p:nvPr/>
        </p:nvSpPr>
        <p:spPr>
          <a:xfrm>
            <a:off x="3541711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9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6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Obdélník 117"/>
          <p:cNvSpPr/>
          <p:nvPr/>
        </p:nvSpPr>
        <p:spPr>
          <a:xfrm>
            <a:off x="3542794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7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7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121" name="Přímá spojovací šipka 120"/>
          <p:cNvCxnSpPr>
            <a:stCxn id="117" idx="0"/>
          </p:cNvCxnSpPr>
          <p:nvPr/>
        </p:nvCxnSpPr>
        <p:spPr>
          <a:xfrm flipH="1" flipV="1">
            <a:off x="3850582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Přímá spojovací šipka 121"/>
          <p:cNvCxnSpPr/>
          <p:nvPr/>
        </p:nvCxnSpPr>
        <p:spPr>
          <a:xfrm flipH="1">
            <a:off x="3850582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Obdélník 122"/>
          <p:cNvSpPr/>
          <p:nvPr/>
        </p:nvSpPr>
        <p:spPr>
          <a:xfrm>
            <a:off x="5077139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2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7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126" name="Přímá spojovací šipka 125"/>
          <p:cNvCxnSpPr/>
          <p:nvPr/>
        </p:nvCxnSpPr>
        <p:spPr>
          <a:xfrm flipH="1" flipV="1">
            <a:off x="5384928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Přímá spojovací šipka 126"/>
          <p:cNvCxnSpPr/>
          <p:nvPr/>
        </p:nvCxnSpPr>
        <p:spPr>
          <a:xfrm flipH="1">
            <a:off x="5384927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bdélník 127"/>
          <p:cNvSpPr/>
          <p:nvPr/>
        </p:nvSpPr>
        <p:spPr>
          <a:xfrm>
            <a:off x="6516216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8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6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9" name="Obdélník 128"/>
          <p:cNvSpPr/>
          <p:nvPr/>
        </p:nvSpPr>
        <p:spPr>
          <a:xfrm>
            <a:off x="6517299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9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7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132" name="Přímá spojovací šipka 131"/>
          <p:cNvCxnSpPr>
            <a:stCxn id="128" idx="0"/>
          </p:cNvCxnSpPr>
          <p:nvPr/>
        </p:nvCxnSpPr>
        <p:spPr>
          <a:xfrm flipH="1" flipV="1">
            <a:off x="6825088" y="2708920"/>
            <a:ext cx="59178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Přímá spojovací šipka 132"/>
          <p:cNvCxnSpPr/>
          <p:nvPr/>
        </p:nvCxnSpPr>
        <p:spPr>
          <a:xfrm flipH="1">
            <a:off x="6825087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Obdélník 133"/>
          <p:cNvSpPr/>
          <p:nvPr/>
        </p:nvSpPr>
        <p:spPr>
          <a:xfrm>
            <a:off x="5017547" y="3356992"/>
            <a:ext cx="8531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6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10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08912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51" name="Nadpis 2"/>
          <p:cNvSpPr txBox="1">
            <a:spLocks/>
          </p:cNvSpPr>
          <p:nvPr/>
        </p:nvSpPr>
        <p:spPr>
          <a:xfrm>
            <a:off x="395536" y="404664"/>
            <a:ext cx="8208912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1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 Rounded MT Bold" pitchFamily="34" charset="0"/>
                <a:ea typeface="+mj-ea"/>
                <a:cs typeface="+mj-cs"/>
              </a:rPr>
              <a:t>Správné řešení</a:t>
            </a:r>
            <a:endParaRPr kumimoji="0" lang="cs-CZ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 Rounded MT Bold" pitchFamily="34" charset="0"/>
              <a:ea typeface="+mj-ea"/>
              <a:cs typeface="+mj-cs"/>
            </a:endParaRPr>
          </a:p>
        </p:txBody>
      </p:sp>
      <p:sp>
        <p:nvSpPr>
          <p:cNvPr id="52" name="Elipsa 51"/>
          <p:cNvSpPr/>
          <p:nvPr/>
        </p:nvSpPr>
        <p:spPr>
          <a:xfrm>
            <a:off x="251520" y="3212976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olný tvar 52"/>
          <p:cNvSpPr/>
          <p:nvPr/>
        </p:nvSpPr>
        <p:spPr>
          <a:xfrm>
            <a:off x="608464" y="2068285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 flipV="1">
            <a:off x="611560" y="4365104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1733465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olný tvar 56"/>
          <p:cNvSpPr/>
          <p:nvPr/>
        </p:nvSpPr>
        <p:spPr>
          <a:xfrm>
            <a:off x="2090409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olný tvar 57"/>
          <p:cNvSpPr/>
          <p:nvPr/>
        </p:nvSpPr>
        <p:spPr>
          <a:xfrm flipV="1">
            <a:off x="2093505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Elipsa 58"/>
          <p:cNvSpPr/>
          <p:nvPr/>
        </p:nvSpPr>
        <p:spPr>
          <a:xfrm>
            <a:off x="3245633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olný tvar 59"/>
          <p:cNvSpPr/>
          <p:nvPr/>
        </p:nvSpPr>
        <p:spPr>
          <a:xfrm>
            <a:off x="3602577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olný tvar 61"/>
          <p:cNvSpPr/>
          <p:nvPr/>
        </p:nvSpPr>
        <p:spPr>
          <a:xfrm flipV="1">
            <a:off x="3605673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Elipsa 62"/>
          <p:cNvSpPr/>
          <p:nvPr/>
        </p:nvSpPr>
        <p:spPr>
          <a:xfrm>
            <a:off x="4757801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olný tvar 63"/>
          <p:cNvSpPr/>
          <p:nvPr/>
        </p:nvSpPr>
        <p:spPr>
          <a:xfrm>
            <a:off x="5114745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olný tvar 64"/>
          <p:cNvSpPr/>
          <p:nvPr/>
        </p:nvSpPr>
        <p:spPr>
          <a:xfrm flipV="1">
            <a:off x="5117841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Elipsa 69"/>
          <p:cNvSpPr/>
          <p:nvPr/>
        </p:nvSpPr>
        <p:spPr>
          <a:xfrm>
            <a:off x="6197961" y="3205539"/>
            <a:ext cx="136815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Volný tvar 70"/>
          <p:cNvSpPr/>
          <p:nvPr/>
        </p:nvSpPr>
        <p:spPr>
          <a:xfrm>
            <a:off x="6554905" y="2060848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Volný tvar 71"/>
          <p:cNvSpPr/>
          <p:nvPr/>
        </p:nvSpPr>
        <p:spPr>
          <a:xfrm flipV="1">
            <a:off x="6558001" y="4357667"/>
            <a:ext cx="1110343" cy="1027612"/>
          </a:xfrm>
          <a:custGeom>
            <a:avLst/>
            <a:gdLst>
              <a:gd name="connsiteX0" fmla="*/ 141514 w 1110343"/>
              <a:gd name="connsiteY0" fmla="*/ 1027612 h 1027612"/>
              <a:gd name="connsiteX1" fmla="*/ 76200 w 1110343"/>
              <a:gd name="connsiteY1" fmla="*/ 570412 h 1027612"/>
              <a:gd name="connsiteX2" fmla="*/ 102326 w 1110343"/>
              <a:gd name="connsiteY2" fmla="*/ 139338 h 1027612"/>
              <a:gd name="connsiteX3" fmla="*/ 690154 w 1110343"/>
              <a:gd name="connsiteY3" fmla="*/ 8709 h 1027612"/>
              <a:gd name="connsiteX4" fmla="*/ 1068977 w 1110343"/>
              <a:gd name="connsiteY4" fmla="*/ 87086 h 1027612"/>
              <a:gd name="connsiteX5" fmla="*/ 938349 w 1110343"/>
              <a:gd name="connsiteY5" fmla="*/ 387532 h 1027612"/>
              <a:gd name="connsiteX6" fmla="*/ 507274 w 1110343"/>
              <a:gd name="connsiteY6" fmla="*/ 413658 h 1027612"/>
              <a:gd name="connsiteX7" fmla="*/ 428897 w 1110343"/>
              <a:gd name="connsiteY7" fmla="*/ 870858 h 102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10343" h="1027612">
                <a:moveTo>
                  <a:pt x="141514" y="1027612"/>
                </a:moveTo>
                <a:cubicBezTo>
                  <a:pt x="112122" y="873035"/>
                  <a:pt x="82731" y="718458"/>
                  <a:pt x="76200" y="570412"/>
                </a:cubicBezTo>
                <a:cubicBezTo>
                  <a:pt x="69669" y="422366"/>
                  <a:pt x="0" y="232955"/>
                  <a:pt x="102326" y="139338"/>
                </a:cubicBezTo>
                <a:cubicBezTo>
                  <a:pt x="204652" y="45721"/>
                  <a:pt x="529046" y="17418"/>
                  <a:pt x="690154" y="8709"/>
                </a:cubicBezTo>
                <a:cubicBezTo>
                  <a:pt x="851263" y="0"/>
                  <a:pt x="1027611" y="23949"/>
                  <a:pt x="1068977" y="87086"/>
                </a:cubicBezTo>
                <a:cubicBezTo>
                  <a:pt x="1110343" y="150223"/>
                  <a:pt x="1031966" y="333103"/>
                  <a:pt x="938349" y="387532"/>
                </a:cubicBezTo>
                <a:cubicBezTo>
                  <a:pt x="844732" y="441961"/>
                  <a:pt x="592183" y="333104"/>
                  <a:pt x="507274" y="413658"/>
                </a:cubicBezTo>
                <a:cubicBezTo>
                  <a:pt x="422365" y="494212"/>
                  <a:pt x="425631" y="682535"/>
                  <a:pt x="428897" y="87085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Elipsa 100"/>
          <p:cNvSpPr/>
          <p:nvPr/>
        </p:nvSpPr>
        <p:spPr>
          <a:xfrm>
            <a:off x="7524328" y="2492896"/>
            <a:ext cx="1224136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Elipsa 107"/>
          <p:cNvSpPr/>
          <p:nvPr/>
        </p:nvSpPr>
        <p:spPr>
          <a:xfrm>
            <a:off x="8244408" y="2780928"/>
            <a:ext cx="360040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Elipsa 108"/>
          <p:cNvSpPr/>
          <p:nvPr/>
        </p:nvSpPr>
        <p:spPr>
          <a:xfrm>
            <a:off x="8388424" y="2924944"/>
            <a:ext cx="144016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Elipsa 109"/>
          <p:cNvSpPr/>
          <p:nvPr/>
        </p:nvSpPr>
        <p:spPr>
          <a:xfrm>
            <a:off x="8748464" y="2924944"/>
            <a:ext cx="216024" cy="3600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Volný tvar 110"/>
          <p:cNvSpPr/>
          <p:nvPr/>
        </p:nvSpPr>
        <p:spPr>
          <a:xfrm>
            <a:off x="7872549" y="3474720"/>
            <a:ext cx="762000" cy="348343"/>
          </a:xfrm>
          <a:custGeom>
            <a:avLst/>
            <a:gdLst>
              <a:gd name="connsiteX0" fmla="*/ 762000 w 762000"/>
              <a:gd name="connsiteY0" fmla="*/ 339634 h 348343"/>
              <a:gd name="connsiteX1" fmla="*/ 422365 w 762000"/>
              <a:gd name="connsiteY1" fmla="*/ 300446 h 348343"/>
              <a:gd name="connsiteX2" fmla="*/ 69668 w 762000"/>
              <a:gd name="connsiteY2" fmla="*/ 52251 h 348343"/>
              <a:gd name="connsiteX3" fmla="*/ 4354 w 762000"/>
              <a:gd name="connsiteY3" fmla="*/ 0 h 348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2000" h="348343">
                <a:moveTo>
                  <a:pt x="762000" y="339634"/>
                </a:moveTo>
                <a:cubicBezTo>
                  <a:pt x="649877" y="343988"/>
                  <a:pt x="537754" y="348343"/>
                  <a:pt x="422365" y="300446"/>
                </a:cubicBezTo>
                <a:cubicBezTo>
                  <a:pt x="306976" y="252549"/>
                  <a:pt x="139336" y="102325"/>
                  <a:pt x="69668" y="52251"/>
                </a:cubicBezTo>
                <a:cubicBezTo>
                  <a:pt x="0" y="2177"/>
                  <a:pt x="2177" y="1088"/>
                  <a:pt x="4354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Obdélník 111"/>
          <p:cNvSpPr/>
          <p:nvPr/>
        </p:nvSpPr>
        <p:spPr>
          <a:xfrm>
            <a:off x="590721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6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5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Obdélník 112"/>
          <p:cNvSpPr/>
          <p:nvPr/>
        </p:nvSpPr>
        <p:spPr>
          <a:xfrm>
            <a:off x="591804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7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6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Obdélník 113"/>
          <p:cNvSpPr/>
          <p:nvPr/>
        </p:nvSpPr>
        <p:spPr>
          <a:xfrm>
            <a:off x="986282" y="21235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30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115" name="Obdélník 114"/>
          <p:cNvSpPr/>
          <p:nvPr/>
        </p:nvSpPr>
        <p:spPr>
          <a:xfrm>
            <a:off x="971599" y="500388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42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116" name="Přímá spojovací šipka 115"/>
          <p:cNvCxnSpPr>
            <a:stCxn id="112" idx="0"/>
          </p:cNvCxnSpPr>
          <p:nvPr/>
        </p:nvCxnSpPr>
        <p:spPr>
          <a:xfrm flipH="1" flipV="1">
            <a:off x="899592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Přímá spojovací šipka 116"/>
          <p:cNvCxnSpPr/>
          <p:nvPr/>
        </p:nvCxnSpPr>
        <p:spPr>
          <a:xfrm flipH="1">
            <a:off x="899592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Obdélník 117"/>
          <p:cNvSpPr/>
          <p:nvPr/>
        </p:nvSpPr>
        <p:spPr>
          <a:xfrm>
            <a:off x="2051720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3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6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Obdélník 118"/>
          <p:cNvSpPr/>
          <p:nvPr/>
        </p:nvSpPr>
        <p:spPr>
          <a:xfrm>
            <a:off x="2052803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7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8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Obdélník 119"/>
          <p:cNvSpPr/>
          <p:nvPr/>
        </p:nvSpPr>
        <p:spPr>
          <a:xfrm>
            <a:off x="2447281" y="21235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18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121" name="Obdélník 120"/>
          <p:cNvSpPr/>
          <p:nvPr/>
        </p:nvSpPr>
        <p:spPr>
          <a:xfrm>
            <a:off x="2432598" y="500388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56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122" name="Přímá spojovací šipka 121"/>
          <p:cNvCxnSpPr>
            <a:stCxn id="118" idx="0"/>
          </p:cNvCxnSpPr>
          <p:nvPr/>
        </p:nvCxnSpPr>
        <p:spPr>
          <a:xfrm flipH="1" flipV="1">
            <a:off x="2360591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Přímá spojovací šipka 122"/>
          <p:cNvCxnSpPr/>
          <p:nvPr/>
        </p:nvCxnSpPr>
        <p:spPr>
          <a:xfrm flipH="1">
            <a:off x="2360591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Obdélník 123"/>
          <p:cNvSpPr/>
          <p:nvPr/>
        </p:nvSpPr>
        <p:spPr>
          <a:xfrm>
            <a:off x="3541711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9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6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5" name="Obdélník 124"/>
          <p:cNvSpPr/>
          <p:nvPr/>
        </p:nvSpPr>
        <p:spPr>
          <a:xfrm>
            <a:off x="3542794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7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7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6" name="Obdélník 125"/>
          <p:cNvSpPr/>
          <p:nvPr/>
        </p:nvSpPr>
        <p:spPr>
          <a:xfrm>
            <a:off x="3937270" y="21235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54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127" name="Obdélník 126"/>
          <p:cNvSpPr/>
          <p:nvPr/>
        </p:nvSpPr>
        <p:spPr>
          <a:xfrm>
            <a:off x="3922589" y="500388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49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128" name="Přímá spojovací šipka 127"/>
          <p:cNvCxnSpPr>
            <a:stCxn id="124" idx="0"/>
          </p:cNvCxnSpPr>
          <p:nvPr/>
        </p:nvCxnSpPr>
        <p:spPr>
          <a:xfrm flipH="1" flipV="1">
            <a:off x="3850582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Přímá spojovací šipka 128"/>
          <p:cNvCxnSpPr/>
          <p:nvPr/>
        </p:nvCxnSpPr>
        <p:spPr>
          <a:xfrm flipH="1">
            <a:off x="3850582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Obdélník 129"/>
          <p:cNvSpPr/>
          <p:nvPr/>
        </p:nvSpPr>
        <p:spPr>
          <a:xfrm>
            <a:off x="5077139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2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7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1" name="Obdélník 130"/>
          <p:cNvSpPr/>
          <p:nvPr/>
        </p:nvSpPr>
        <p:spPr>
          <a:xfrm>
            <a:off x="5471617" y="21235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60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132" name="Obdélník 131"/>
          <p:cNvSpPr/>
          <p:nvPr/>
        </p:nvSpPr>
        <p:spPr>
          <a:xfrm>
            <a:off x="5456934" y="500388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14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133" name="Přímá spojovací šipka 132"/>
          <p:cNvCxnSpPr/>
          <p:nvPr/>
        </p:nvCxnSpPr>
        <p:spPr>
          <a:xfrm flipH="1" flipV="1">
            <a:off x="5384928" y="2708920"/>
            <a:ext cx="59179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Přímá spojovací šipka 133"/>
          <p:cNvCxnSpPr/>
          <p:nvPr/>
        </p:nvCxnSpPr>
        <p:spPr>
          <a:xfrm flipH="1">
            <a:off x="5384927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Obdélník 134"/>
          <p:cNvSpPr/>
          <p:nvPr/>
        </p:nvSpPr>
        <p:spPr>
          <a:xfrm>
            <a:off x="6516216" y="3356992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8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6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6" name="Obdélník 135"/>
          <p:cNvSpPr/>
          <p:nvPr/>
        </p:nvSpPr>
        <p:spPr>
          <a:xfrm>
            <a:off x="6517299" y="3707740"/>
            <a:ext cx="736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9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7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7" name="Obdélník 136"/>
          <p:cNvSpPr/>
          <p:nvPr/>
        </p:nvSpPr>
        <p:spPr>
          <a:xfrm>
            <a:off x="6911777" y="212356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48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138" name="Obdélník 137"/>
          <p:cNvSpPr/>
          <p:nvPr/>
        </p:nvSpPr>
        <p:spPr>
          <a:xfrm>
            <a:off x="6897094" y="500388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C00000"/>
                </a:solidFill>
                <a:latin typeface="Calibri"/>
              </a:rPr>
              <a:t>63</a:t>
            </a:r>
            <a:endParaRPr lang="cs-CZ" b="1" dirty="0">
              <a:solidFill>
                <a:srgbClr val="C00000"/>
              </a:solidFill>
              <a:latin typeface="Calibri"/>
            </a:endParaRPr>
          </a:p>
        </p:txBody>
      </p:sp>
      <p:cxnSp>
        <p:nvCxnSpPr>
          <p:cNvPr id="139" name="Přímá spojovací šipka 138"/>
          <p:cNvCxnSpPr>
            <a:stCxn id="135" idx="0"/>
          </p:cNvCxnSpPr>
          <p:nvPr/>
        </p:nvCxnSpPr>
        <p:spPr>
          <a:xfrm flipH="1" flipV="1">
            <a:off x="6825088" y="2708920"/>
            <a:ext cx="59178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Přímá spojovací šipka 139"/>
          <p:cNvCxnSpPr/>
          <p:nvPr/>
        </p:nvCxnSpPr>
        <p:spPr>
          <a:xfrm flipH="1">
            <a:off x="6825087" y="4149080"/>
            <a:ext cx="72009" cy="7200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Obdélník 140"/>
          <p:cNvSpPr/>
          <p:nvPr/>
        </p:nvSpPr>
        <p:spPr>
          <a:xfrm>
            <a:off x="5017547" y="3356992"/>
            <a:ext cx="8531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cs-CZ" b="1" dirty="0" smtClean="0">
                <a:solidFill>
                  <a:srgbClr val="000000"/>
                </a:solidFill>
                <a:latin typeface="Calibri"/>
              </a:rPr>
              <a:t>6  </a:t>
            </a:r>
            <a:r>
              <a:rPr lang="cs-CZ" b="1" dirty="0" smtClean="0">
                <a:latin typeface="Calibri"/>
              </a:rPr>
              <a:t>x</a:t>
            </a:r>
            <a:r>
              <a:rPr lang="cs-CZ" b="1" dirty="0" smtClean="0">
                <a:solidFill>
                  <a:srgbClr val="000000"/>
                </a:solidFill>
                <a:latin typeface="Calibri"/>
              </a:rPr>
              <a:t>  10</a:t>
            </a:r>
            <a:endParaRPr lang="cs-CZ" b="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115" grpId="0"/>
      <p:bldP spid="120" grpId="0"/>
      <p:bldP spid="121" grpId="0"/>
      <p:bldP spid="126" grpId="0"/>
      <p:bldP spid="127" grpId="0"/>
      <p:bldP spid="131" grpId="0"/>
      <p:bldP spid="132" grpId="0"/>
      <p:bldP spid="137" grpId="0"/>
      <p:bldP spid="1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 Rounded MT Bold" pitchFamily="34" charset="0"/>
              </a:rPr>
              <a:t>Zdroje</a:t>
            </a:r>
            <a:endParaRPr lang="cs-CZ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1"/>
          <p:cNvSpPr txBox="1">
            <a:spLocks/>
          </p:cNvSpPr>
          <p:nvPr/>
        </p:nvSpPr>
        <p:spPr>
          <a:xfrm>
            <a:off x="683568" y="1628800"/>
            <a:ext cx="7704856" cy="396044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lvl="1">
              <a:buFont typeface="Arial" pitchFamily="34" charset="0"/>
              <a:buChar char="•"/>
              <a:defRPr/>
            </a:pPr>
            <a:r>
              <a:rPr lang="cs-CZ" sz="1400" dirty="0" smtClean="0">
                <a:solidFill>
                  <a:srgbClr val="000000"/>
                </a:solidFill>
                <a:latin typeface="Verdana" pitchFamily="34" charset="0"/>
              </a:rPr>
              <a:t>Archiv autora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925</TotalTime>
  <Words>471</Words>
  <Application>Microsoft Office PowerPoint</Application>
  <PresentationFormat>Předvádění na obrazovce (4:3)</PresentationFormat>
  <Paragraphs>280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NÁSOBKY  6 a 7</vt:lpstr>
      <vt:lpstr>Prezentace aplikace PowerPoint</vt:lpstr>
      <vt:lpstr>Anotace</vt:lpstr>
      <vt:lpstr>Přeškrtni násobky čísla 6 a 7, a poté je napiš</vt:lpstr>
      <vt:lpstr>Správné řešení</vt:lpstr>
      <vt:lpstr>Vypočítej</vt:lpstr>
      <vt:lpstr>Správné 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GEOMETRICKÁ TĚLESA</dc:title>
  <dc:creator>GajdosD_2</dc:creator>
  <cp:lastModifiedBy>User</cp:lastModifiedBy>
  <cp:revision>287</cp:revision>
  <dcterms:created xsi:type="dcterms:W3CDTF">2013-02-06T08:32:37Z</dcterms:created>
  <dcterms:modified xsi:type="dcterms:W3CDTF">2013-07-08T10:43:46Z</dcterms:modified>
</cp:coreProperties>
</file>