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4" r:id="rId3"/>
    <p:sldId id="257" r:id="rId4"/>
    <p:sldId id="258" r:id="rId5"/>
    <p:sldId id="263" r:id="rId6"/>
    <p:sldId id="26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Řecké </a:t>
            </a:r>
            <a:r>
              <a:rPr lang="cs-CZ" sz="5400" b="1" smtClean="0">
                <a:solidFill>
                  <a:schemeClr val="tx1"/>
                </a:solidFill>
              </a:rPr>
              <a:t>báje (1)</a:t>
            </a:r>
            <a:endParaRPr lang="cs-CZ" sz="5400" b="1" dirty="0" smtClean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 smtClean="0"/>
              <a:t>projekt </a:t>
            </a:r>
            <a:r>
              <a:rPr lang="cs-CZ" dirty="0"/>
              <a:t>č</a:t>
            </a:r>
            <a:r>
              <a:rPr lang="cs-CZ" dirty="0" smtClean="0"/>
              <a:t>. </a:t>
            </a:r>
            <a:r>
              <a:rPr lang="en-GB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</a:t>
            </a:r>
            <a:r>
              <a:rPr lang="cs-CZ" dirty="0"/>
              <a:t>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 22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podává definici báje, přináší přehled řeckých bohů, děj báje o Prométheovi, obsahuje test pro žáky a jeho správné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692696"/>
            <a:ext cx="3313355" cy="1702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Báje (mýty)</a:t>
            </a:r>
            <a:endParaRPr lang="cs-CZ" sz="5400" b="1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83568" y="2492896"/>
            <a:ext cx="7503617" cy="1368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vyprávění o vzniku světa, bozích a činech dávných hrdinů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21088"/>
            <a:ext cx="75608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424242"/>
                </a:solidFill>
              </a:rPr>
              <a:t>Eduard Petiška</a:t>
            </a:r>
            <a:r>
              <a:rPr lang="cs-CZ" sz="3200" dirty="0">
                <a:solidFill>
                  <a:srgbClr val="424242"/>
                </a:solidFill>
              </a:rPr>
              <a:t> </a:t>
            </a:r>
            <a:endParaRPr lang="cs-CZ" sz="3200" dirty="0" smtClean="0">
              <a:solidFill>
                <a:srgbClr val="424242"/>
              </a:solidFill>
            </a:endParaRPr>
          </a:p>
          <a:p>
            <a:r>
              <a:rPr lang="cs-CZ" sz="3200" dirty="0" smtClean="0">
                <a:solidFill>
                  <a:srgbClr val="424242"/>
                </a:solidFill>
              </a:rPr>
              <a:t>v knize </a:t>
            </a:r>
            <a:r>
              <a:rPr lang="cs-CZ" sz="3200" b="1" dirty="0" smtClean="0">
                <a:solidFill>
                  <a:srgbClr val="424242"/>
                </a:solidFill>
              </a:rPr>
              <a:t>Staré řecké báje a pověsti</a:t>
            </a:r>
            <a:r>
              <a:rPr lang="cs-CZ" sz="3200" dirty="0" smtClean="0">
                <a:solidFill>
                  <a:srgbClr val="424242"/>
                </a:solidFill>
              </a:rPr>
              <a:t> sepsal nejznámější příběhy řeckých bohů a hrdinů.</a:t>
            </a:r>
            <a:endParaRPr lang="cs-CZ" sz="32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Nejvyšší bohové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Zeus</a:t>
            </a:r>
            <a:r>
              <a:rPr lang="cs-CZ" sz="3000" dirty="0" smtClean="0">
                <a:solidFill>
                  <a:srgbClr val="424242"/>
                </a:solidFill>
              </a:rPr>
              <a:t> – nejvyšší bůh, vládce nebes a země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Poseidon</a:t>
            </a:r>
            <a:r>
              <a:rPr lang="cs-CZ" sz="3000" dirty="0" smtClean="0">
                <a:solidFill>
                  <a:srgbClr val="424242"/>
                </a:solidFill>
              </a:rPr>
              <a:t> – vládce moří a oceánů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Hádes</a:t>
            </a:r>
            <a:r>
              <a:rPr lang="cs-CZ" sz="3000" dirty="0" smtClean="0">
                <a:solidFill>
                  <a:srgbClr val="424242"/>
                </a:solidFill>
              </a:rPr>
              <a:t> – vládce podsvětí a bůh smrti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Héra</a:t>
            </a:r>
            <a:r>
              <a:rPr lang="cs-CZ" sz="3000" dirty="0" smtClean="0">
                <a:solidFill>
                  <a:srgbClr val="424242"/>
                </a:solidFill>
              </a:rPr>
              <a:t> – manželka Dia, ochránkyně domova         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5574658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Olymp</a:t>
            </a:r>
            <a:r>
              <a:rPr lang="cs-CZ" sz="3200" dirty="0">
                <a:solidFill>
                  <a:srgbClr val="424242"/>
                </a:solidFill>
              </a:rPr>
              <a:t> – </a:t>
            </a:r>
            <a:r>
              <a:rPr lang="cs-CZ" sz="3200" dirty="0" smtClean="0">
                <a:solidFill>
                  <a:srgbClr val="424242"/>
                </a:solidFill>
              </a:rPr>
              <a:t>hora, </a:t>
            </a:r>
            <a:r>
              <a:rPr lang="cs-CZ" sz="3200" dirty="0">
                <a:solidFill>
                  <a:srgbClr val="424242"/>
                </a:solidFill>
              </a:rPr>
              <a:t>na které žijí </a:t>
            </a:r>
            <a:r>
              <a:rPr lang="cs-CZ" sz="3200" dirty="0" smtClean="0">
                <a:solidFill>
                  <a:srgbClr val="424242"/>
                </a:solidFill>
              </a:rPr>
              <a:t>bohové</a:t>
            </a:r>
            <a:endParaRPr lang="cs-CZ" sz="32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Významní bohové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468964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Athéna</a:t>
            </a:r>
            <a:r>
              <a:rPr lang="cs-CZ" sz="3000" dirty="0" smtClean="0">
                <a:solidFill>
                  <a:srgbClr val="424242"/>
                </a:solidFill>
              </a:rPr>
              <a:t> – bohyně moudrosti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Ares</a:t>
            </a:r>
            <a:r>
              <a:rPr lang="cs-CZ" sz="3000" dirty="0" smtClean="0">
                <a:solidFill>
                  <a:srgbClr val="424242"/>
                </a:solidFill>
              </a:rPr>
              <a:t> – bůh války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Artemis</a:t>
            </a:r>
            <a:r>
              <a:rPr lang="cs-CZ" sz="3000" dirty="0" smtClean="0">
                <a:solidFill>
                  <a:srgbClr val="424242"/>
                </a:solidFill>
              </a:rPr>
              <a:t> – bohyně lovu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Apollon</a:t>
            </a:r>
            <a:r>
              <a:rPr lang="cs-CZ" sz="3000" dirty="0" smtClean="0">
                <a:solidFill>
                  <a:srgbClr val="424242"/>
                </a:solidFill>
              </a:rPr>
              <a:t> – bůh věštby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Afrodita</a:t>
            </a:r>
            <a:r>
              <a:rPr lang="cs-CZ" sz="3000" dirty="0" smtClean="0">
                <a:solidFill>
                  <a:srgbClr val="424242"/>
                </a:solidFill>
              </a:rPr>
              <a:t> – bohyně lásky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Hermes</a:t>
            </a:r>
            <a:r>
              <a:rPr lang="cs-CZ" sz="3000" dirty="0" smtClean="0">
                <a:solidFill>
                  <a:srgbClr val="424242"/>
                </a:solidFill>
              </a:rPr>
              <a:t> – posel bohů</a:t>
            </a:r>
          </a:p>
          <a:p>
            <a:pPr marL="68580" indent="0">
              <a:buNone/>
            </a:pPr>
            <a:r>
              <a:rPr lang="cs-CZ" sz="3000" b="1" dirty="0" err="1" smtClean="0">
                <a:solidFill>
                  <a:srgbClr val="424242"/>
                </a:solidFill>
              </a:rPr>
              <a:t>Héfaistos</a:t>
            </a:r>
            <a:r>
              <a:rPr lang="cs-CZ" sz="3000" dirty="0" smtClean="0">
                <a:solidFill>
                  <a:srgbClr val="424242"/>
                </a:solidFill>
              </a:rPr>
              <a:t> – bůh ohně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Dionýsos</a:t>
            </a:r>
            <a:r>
              <a:rPr lang="cs-CZ" sz="3000" dirty="0" smtClean="0">
                <a:solidFill>
                  <a:srgbClr val="424242"/>
                </a:solidFill>
              </a:rPr>
              <a:t> – bůh radosti, plodnosti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008112"/>
          </a:xfrm>
        </p:spPr>
        <p:txBody>
          <a:bodyPr>
            <a:noAutofit/>
          </a:bodyPr>
          <a:lstStyle/>
          <a:p>
            <a:r>
              <a:rPr lang="cs-CZ" sz="5200" b="1" dirty="0" smtClean="0"/>
              <a:t>Příběh Prométhea</a:t>
            </a:r>
            <a:endParaRPr lang="cs-CZ" sz="52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704856" cy="446449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Z hlíny vytvořil sochu člověka, kterou Athéna oživila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Učí lidi řemeslům, vědění a léčí je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>
                <a:solidFill>
                  <a:srgbClr val="424242"/>
                </a:solidFill>
              </a:rPr>
              <a:t>R</a:t>
            </a:r>
            <a:r>
              <a:rPr lang="cs-CZ" sz="3000" dirty="0" smtClean="0">
                <a:solidFill>
                  <a:srgbClr val="424242"/>
                </a:solidFill>
              </a:rPr>
              <a:t>ozzlobený Zeus chce oběť; Prométheus ho obelstí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Prométheus přináší lidem oheň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Zeus nechá Prométhea přikovat ke skále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Herkules zabije orla a Prométhea osvobodí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2448388" cy="3987806"/>
          </a:xfrm>
        </p:spPr>
        <p:txBody>
          <a:bodyPr>
            <a:noAutofit/>
          </a:bodyPr>
          <a:lstStyle/>
          <a:p>
            <a:pPr marL="68580" indent="0" algn="r">
              <a:buNone/>
            </a:pPr>
            <a:r>
              <a:rPr lang="cs-CZ" sz="2800" dirty="0" smtClean="0"/>
              <a:t>Pandora</a:t>
            </a:r>
          </a:p>
          <a:p>
            <a:pPr marL="68580" indent="0" algn="r">
              <a:buNone/>
            </a:pPr>
            <a:r>
              <a:rPr lang="cs-CZ" sz="2800" dirty="0" smtClean="0"/>
              <a:t>Prométheus</a:t>
            </a:r>
          </a:p>
          <a:p>
            <a:pPr marL="68580" indent="0" algn="r">
              <a:buNone/>
            </a:pPr>
            <a:r>
              <a:rPr lang="cs-CZ" sz="2800" dirty="0" smtClean="0"/>
              <a:t>Poseidon</a:t>
            </a:r>
          </a:p>
          <a:p>
            <a:pPr marL="68580" indent="0" algn="r">
              <a:buNone/>
            </a:pPr>
            <a:r>
              <a:rPr lang="cs-CZ" sz="2800" dirty="0" smtClean="0"/>
              <a:t>Minotaurus</a:t>
            </a:r>
          </a:p>
          <a:p>
            <a:pPr marL="68580" indent="0" algn="r">
              <a:buNone/>
            </a:pPr>
            <a:r>
              <a:rPr lang="cs-CZ" sz="2800" dirty="0" err="1" smtClean="0"/>
              <a:t>Cháron</a:t>
            </a:r>
            <a:endParaRPr lang="cs-CZ" sz="2800" dirty="0" smtClean="0"/>
          </a:p>
          <a:p>
            <a:pPr marL="68580" indent="0" algn="r">
              <a:buNone/>
            </a:pPr>
            <a:r>
              <a:rPr lang="cs-CZ" sz="2800" dirty="0" smtClean="0"/>
              <a:t>Zeus</a:t>
            </a:r>
          </a:p>
          <a:p>
            <a:pPr marL="68580" indent="0" algn="r">
              <a:buNone/>
            </a:pPr>
            <a:r>
              <a:rPr lang="cs-CZ" sz="2800" dirty="0" smtClean="0"/>
              <a:t>Midas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836712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Každá z uvedených postav řeckých bájí je úzce spjata s jednou z věcí. Sestavte správné dvojice.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3129" y="1842090"/>
            <a:ext cx="3096344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o</a:t>
            </a:r>
            <a:r>
              <a:rPr lang="cs-CZ" sz="2800" dirty="0" smtClean="0">
                <a:solidFill>
                  <a:schemeClr val="tx2"/>
                </a:solidFill>
              </a:rPr>
              <a:t>slí uši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blesk</a:t>
            </a: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labyrint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skříňka</a:t>
            </a: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trojzubec</a:t>
            </a: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oheň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loďka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05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842090"/>
            <a:ext cx="2448388" cy="3987806"/>
          </a:xfrm>
        </p:spPr>
        <p:txBody>
          <a:bodyPr>
            <a:noAutofit/>
          </a:bodyPr>
          <a:lstStyle/>
          <a:p>
            <a:pPr marL="68580" indent="0" algn="r">
              <a:buNone/>
            </a:pPr>
            <a:r>
              <a:rPr lang="cs-CZ" sz="2800" dirty="0" smtClean="0"/>
              <a:t>Pandora</a:t>
            </a:r>
          </a:p>
          <a:p>
            <a:pPr marL="68580" indent="0" algn="r">
              <a:buNone/>
            </a:pPr>
            <a:r>
              <a:rPr lang="cs-CZ" sz="2800" dirty="0" smtClean="0"/>
              <a:t>Prométheus</a:t>
            </a:r>
          </a:p>
          <a:p>
            <a:pPr marL="68580" indent="0" algn="r">
              <a:buNone/>
            </a:pPr>
            <a:r>
              <a:rPr lang="cs-CZ" sz="2800" dirty="0" smtClean="0"/>
              <a:t>Poseidon</a:t>
            </a:r>
          </a:p>
          <a:p>
            <a:pPr marL="68580" indent="0" algn="r">
              <a:buNone/>
            </a:pPr>
            <a:r>
              <a:rPr lang="cs-CZ" sz="2800" dirty="0" smtClean="0"/>
              <a:t>Minotaurus</a:t>
            </a:r>
          </a:p>
          <a:p>
            <a:pPr marL="68580" indent="0" algn="r">
              <a:buNone/>
            </a:pPr>
            <a:r>
              <a:rPr lang="cs-CZ" sz="2800" dirty="0" err="1" smtClean="0"/>
              <a:t>Cháron</a:t>
            </a:r>
            <a:endParaRPr lang="cs-CZ" sz="2800" dirty="0" smtClean="0"/>
          </a:p>
          <a:p>
            <a:pPr marL="68580" indent="0" algn="r">
              <a:buNone/>
            </a:pPr>
            <a:r>
              <a:rPr lang="cs-CZ" sz="2800" dirty="0" smtClean="0"/>
              <a:t>Zeus</a:t>
            </a:r>
          </a:p>
          <a:p>
            <a:pPr marL="68580" indent="0" algn="r">
              <a:buNone/>
            </a:pPr>
            <a:r>
              <a:rPr lang="cs-CZ" sz="2800" dirty="0" smtClean="0"/>
              <a:t>Midas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3470" y="1005935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Řešen</a:t>
            </a:r>
            <a:r>
              <a:rPr lang="cs-CZ" sz="2000" b="1" dirty="0"/>
              <a:t>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6016" y="1841525"/>
            <a:ext cx="3096344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skříňka</a:t>
            </a: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oheň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trojzubec</a:t>
            </a: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labyrint</a:t>
            </a: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loďka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blesk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>
                <a:solidFill>
                  <a:schemeClr val="tx2"/>
                </a:solidFill>
              </a:rPr>
              <a:t>o</a:t>
            </a:r>
            <a:r>
              <a:rPr lang="cs-CZ" sz="2800" dirty="0" smtClean="0">
                <a:solidFill>
                  <a:schemeClr val="tx2"/>
                </a:solidFill>
              </a:rPr>
              <a:t>slí uši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49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273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Řecké báje (1)</vt:lpstr>
      <vt:lpstr>Prezentace aplikace PowerPoint</vt:lpstr>
      <vt:lpstr>Nejvyšší bohové</vt:lpstr>
      <vt:lpstr>Prezentace aplikace PowerPoint</vt:lpstr>
      <vt:lpstr>Příběh Prométhea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VY_32_INOVACE_22 ČJ  Řecké báje 1</dc:title>
  <dc:creator>Božena Fajtová</dc:creator>
  <cp:lastModifiedBy>12RM</cp:lastModifiedBy>
  <cp:revision>32</cp:revision>
  <dcterms:created xsi:type="dcterms:W3CDTF">2011-06-29T14:08:27Z</dcterms:created>
  <dcterms:modified xsi:type="dcterms:W3CDTF">2011-08-28T10:28:17Z</dcterms:modified>
</cp:coreProperties>
</file>