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82" r:id="rId5"/>
    <p:sldId id="284" r:id="rId6"/>
    <p:sldId id="280" r:id="rId7"/>
    <p:sldId id="28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00"/>
    <a:srgbClr val="FFFF00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3" d="100"/>
          <a:sy n="73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VY_32_INOVACE_21_Násobky 8 a 9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VY_32_INOVACE_21_Násobky 8 a 9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NÁSOBKY  8 a 9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Aritmetika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Násobky </a:t>
            </a:r>
            <a:r>
              <a:rPr lang="cs-CZ" sz="2400" dirty="0" smtClean="0"/>
              <a:t>8 </a:t>
            </a:r>
            <a:r>
              <a:rPr lang="cs-CZ" sz="2400" dirty="0" smtClean="0"/>
              <a:t>a </a:t>
            </a:r>
            <a:r>
              <a:rPr lang="cs-CZ" sz="2400" dirty="0" smtClean="0"/>
              <a:t>9.</a:t>
            </a:r>
            <a:endParaRPr lang="cs-CZ" sz="2400" dirty="0" smtClean="0"/>
          </a:p>
          <a:p>
            <a:r>
              <a:rPr lang="cs-CZ" sz="2400" dirty="0" smtClean="0"/>
              <a:t>Vytvořeno pro </a:t>
            </a:r>
            <a:r>
              <a:rPr lang="cs-CZ" sz="2400" dirty="0" smtClean="0"/>
              <a:t>3. </a:t>
            </a:r>
            <a:r>
              <a:rPr lang="cs-CZ" sz="2400" dirty="0" smtClean="0"/>
              <a:t>ročník základní školy.</a:t>
            </a:r>
          </a:p>
          <a:p>
            <a:r>
              <a:rPr lang="cs-CZ" sz="2400" dirty="0" smtClean="0"/>
              <a:t>Materiál slouží k procvičení a upevnění znalostí k tématu násobky </a:t>
            </a:r>
            <a:r>
              <a:rPr lang="cs-CZ" sz="2400" dirty="0" smtClean="0"/>
              <a:t>8 </a:t>
            </a:r>
            <a:r>
              <a:rPr lang="cs-CZ" sz="2400" dirty="0" smtClean="0"/>
              <a:t>a </a:t>
            </a:r>
            <a:r>
              <a:rPr lang="cs-CZ" sz="2400" dirty="0" smtClean="0"/>
              <a:t>9. </a:t>
            </a:r>
            <a:endParaRPr lang="cs-CZ" sz="2400" dirty="0" smtClean="0"/>
          </a:p>
          <a:p>
            <a:r>
              <a:rPr lang="cs-CZ" sz="2400" dirty="0" smtClean="0"/>
              <a:t>Materiál doporučuji prezentovat na interaktivní tabuli, či použít jako pracovní listy s následnou okamžitou kontrolou – promítnutí správného řešení pomocí </a:t>
            </a:r>
            <a:r>
              <a:rPr lang="cs-CZ" sz="2400" dirty="0" err="1" smtClean="0"/>
              <a:t>dataprojektoru</a:t>
            </a:r>
            <a:r>
              <a:rPr lang="cs-CZ" sz="2400" dirty="0" smtClean="0"/>
              <a:t>, či interaktivní tabule.</a:t>
            </a:r>
          </a:p>
          <a:p>
            <a:r>
              <a:rPr lang="cs-CZ" sz="2400" dirty="0" smtClean="0"/>
              <a:t>Materiál byl vytvořen a pilotován </a:t>
            </a:r>
            <a:r>
              <a:rPr lang="cs-CZ" sz="2400" smtClean="0"/>
              <a:t>v </a:t>
            </a:r>
            <a:r>
              <a:rPr lang="cs-CZ" sz="2400" smtClean="0"/>
              <a:t>I. </a:t>
            </a:r>
            <a:r>
              <a:rPr lang="cs-CZ" sz="2400" dirty="0" smtClean="0"/>
              <a:t>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0891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Přeškrtni násobky čísla 8 a 9, a poté je napiš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04360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539550" y="1556793"/>
          <a:ext cx="7416826" cy="45047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43408"/>
                <a:gridCol w="654425"/>
                <a:gridCol w="654425"/>
              </a:tblGrid>
              <a:tr h="432047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1" name="Přímá spojovací šipka 10"/>
          <p:cNvCxnSpPr/>
          <p:nvPr/>
        </p:nvCxnSpPr>
        <p:spPr>
          <a:xfrm>
            <a:off x="6732238" y="1196752"/>
            <a:ext cx="57606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7308302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7956374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7308302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7956374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7308302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7308302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8604448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H="1">
            <a:off x="7956376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7956376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7956376" y="15567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7956376" y="1988840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7956376" y="24470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7956376" y="2885755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7956376" y="334392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7956376" y="38021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>
            <a:off x="7956376" y="42472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7956376" y="4699018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/>
          <p:nvPr/>
        </p:nvCxnSpPr>
        <p:spPr>
          <a:xfrm>
            <a:off x="7956376" y="51571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7956376" y="56023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7956376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8604448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7956376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04360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539550" y="1556793"/>
          <a:ext cx="7416826" cy="45047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43408"/>
                <a:gridCol w="654425"/>
                <a:gridCol w="654425"/>
              </a:tblGrid>
              <a:tr h="432047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1" name="Přímá spojovací šipka 10"/>
          <p:cNvCxnSpPr/>
          <p:nvPr/>
        </p:nvCxnSpPr>
        <p:spPr>
          <a:xfrm>
            <a:off x="6732238" y="1196752"/>
            <a:ext cx="57606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7308302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Skupina 14"/>
          <p:cNvGrpSpPr/>
          <p:nvPr/>
        </p:nvGrpSpPr>
        <p:grpSpPr>
          <a:xfrm>
            <a:off x="4716016" y="2852936"/>
            <a:ext cx="457200" cy="483326"/>
            <a:chOff x="6084168" y="3827417"/>
            <a:chExt cx="457200" cy="483326"/>
          </a:xfrm>
        </p:grpSpPr>
        <p:sp>
          <p:nvSpPr>
            <p:cNvPr id="16" name="Volný tvar 15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Volný tvar 16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17"/>
          <p:cNvGrpSpPr/>
          <p:nvPr/>
        </p:nvGrpSpPr>
        <p:grpSpPr>
          <a:xfrm>
            <a:off x="3995936" y="5085184"/>
            <a:ext cx="457200" cy="483326"/>
            <a:chOff x="6084168" y="3827417"/>
            <a:chExt cx="457200" cy="483326"/>
          </a:xfrm>
        </p:grpSpPr>
        <p:sp>
          <p:nvSpPr>
            <p:cNvPr id="19" name="Volný tvar 1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" name="Skupina 20"/>
          <p:cNvGrpSpPr/>
          <p:nvPr/>
        </p:nvGrpSpPr>
        <p:grpSpPr>
          <a:xfrm>
            <a:off x="2627784" y="4725144"/>
            <a:ext cx="457200" cy="483326"/>
            <a:chOff x="6084168" y="3827417"/>
            <a:chExt cx="457200" cy="483326"/>
          </a:xfrm>
        </p:grpSpPr>
        <p:sp>
          <p:nvSpPr>
            <p:cNvPr id="22" name="Volný tvar 2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Volný tvar 2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1907704" y="2420888"/>
            <a:ext cx="457200" cy="483326"/>
            <a:chOff x="6084168" y="3827417"/>
            <a:chExt cx="457200" cy="483326"/>
          </a:xfrm>
        </p:grpSpPr>
        <p:sp>
          <p:nvSpPr>
            <p:cNvPr id="25" name="Volný tvar 2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Volný tvar 2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27"/>
          <p:cNvGrpSpPr/>
          <p:nvPr/>
        </p:nvGrpSpPr>
        <p:grpSpPr>
          <a:xfrm>
            <a:off x="1259632" y="1484784"/>
            <a:ext cx="457200" cy="483326"/>
            <a:chOff x="6084168" y="3827417"/>
            <a:chExt cx="457200" cy="483326"/>
          </a:xfrm>
        </p:grpSpPr>
        <p:sp>
          <p:nvSpPr>
            <p:cNvPr id="29" name="Volný tvar 2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" name="Skupina 30"/>
          <p:cNvGrpSpPr/>
          <p:nvPr/>
        </p:nvGrpSpPr>
        <p:grpSpPr>
          <a:xfrm>
            <a:off x="3995936" y="1484784"/>
            <a:ext cx="457200" cy="483326"/>
            <a:chOff x="6084168" y="3827417"/>
            <a:chExt cx="457200" cy="483326"/>
          </a:xfrm>
        </p:grpSpPr>
        <p:sp>
          <p:nvSpPr>
            <p:cNvPr id="32" name="Volný tvar 3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33"/>
          <p:cNvGrpSpPr/>
          <p:nvPr/>
        </p:nvGrpSpPr>
        <p:grpSpPr>
          <a:xfrm>
            <a:off x="539552" y="1484784"/>
            <a:ext cx="457200" cy="483326"/>
            <a:chOff x="6084168" y="3827417"/>
            <a:chExt cx="457200" cy="483326"/>
          </a:xfrm>
        </p:grpSpPr>
        <p:sp>
          <p:nvSpPr>
            <p:cNvPr id="35" name="Volný tvar 3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Volný tvar 3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36"/>
          <p:cNvGrpSpPr/>
          <p:nvPr/>
        </p:nvGrpSpPr>
        <p:grpSpPr>
          <a:xfrm>
            <a:off x="4644008" y="1988840"/>
            <a:ext cx="457200" cy="483326"/>
            <a:chOff x="6084168" y="3827417"/>
            <a:chExt cx="457200" cy="483326"/>
          </a:xfrm>
        </p:grpSpPr>
        <p:sp>
          <p:nvSpPr>
            <p:cNvPr id="38" name="Volný tvar 37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Volný tvar 38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39"/>
          <p:cNvGrpSpPr/>
          <p:nvPr/>
        </p:nvGrpSpPr>
        <p:grpSpPr>
          <a:xfrm>
            <a:off x="5292080" y="2420888"/>
            <a:ext cx="457200" cy="483326"/>
            <a:chOff x="6084168" y="3827417"/>
            <a:chExt cx="457200" cy="483326"/>
          </a:xfrm>
        </p:grpSpPr>
        <p:sp>
          <p:nvSpPr>
            <p:cNvPr id="41" name="Volný tvar 40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Volný tvar 41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42"/>
          <p:cNvGrpSpPr/>
          <p:nvPr/>
        </p:nvGrpSpPr>
        <p:grpSpPr>
          <a:xfrm>
            <a:off x="3275856" y="5589240"/>
            <a:ext cx="457200" cy="483326"/>
            <a:chOff x="6084168" y="3827417"/>
            <a:chExt cx="457200" cy="483326"/>
          </a:xfrm>
        </p:grpSpPr>
        <p:sp>
          <p:nvSpPr>
            <p:cNvPr id="44" name="Volný tvar 4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Volný tvar 4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45"/>
          <p:cNvGrpSpPr/>
          <p:nvPr/>
        </p:nvGrpSpPr>
        <p:grpSpPr>
          <a:xfrm>
            <a:off x="6012160" y="3356992"/>
            <a:ext cx="457200" cy="483326"/>
            <a:chOff x="6084168" y="3827417"/>
            <a:chExt cx="457200" cy="483326"/>
          </a:xfrm>
        </p:grpSpPr>
        <p:sp>
          <p:nvSpPr>
            <p:cNvPr id="47" name="Volný tvar 46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Volný tvar 47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1" name="TextovéPole 50"/>
          <p:cNvSpPr txBox="1"/>
          <p:nvPr/>
        </p:nvSpPr>
        <p:spPr>
          <a:xfrm>
            <a:off x="7380312" y="11180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53" name="Přímá spojovací čára 52"/>
          <p:cNvCxnSpPr/>
          <p:nvPr/>
        </p:nvCxnSpPr>
        <p:spPr>
          <a:xfrm flipV="1">
            <a:off x="7956374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7308302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7956374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7308302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7308302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7380310" y="160644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380310" y="20515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380310" y="24836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380310" y="29876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7380310" y="3419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7380310" y="38517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7380310" y="42930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380310" y="47158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380310" y="52199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308302" y="56519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80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8028384" y="11180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67" name="Přímá spojovací čára 66"/>
          <p:cNvCxnSpPr/>
          <p:nvPr/>
        </p:nvCxnSpPr>
        <p:spPr>
          <a:xfrm flipV="1">
            <a:off x="8604448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H="1">
            <a:off x="7956376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7956376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8028384" y="160644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9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8028384" y="20515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8028384" y="24836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27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8028384" y="29876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8028384" y="3419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45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8028384" y="38517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8028384" y="42930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63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8028384" y="47158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8028384" y="52199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81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7956376" y="56519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90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83" name="Přímá spojovací čára 82"/>
          <p:cNvCxnSpPr/>
          <p:nvPr/>
        </p:nvCxnSpPr>
        <p:spPr>
          <a:xfrm>
            <a:off x="7956376" y="15567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7956376" y="1988840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7956376" y="24470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7956376" y="2885755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7956376" y="334392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7956376" y="38021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>
            <a:off x="7956376" y="42472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7956376" y="4699018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/>
          <p:nvPr/>
        </p:nvCxnSpPr>
        <p:spPr>
          <a:xfrm>
            <a:off x="7956376" y="51571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7956376" y="56023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7956376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8604448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7956376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Skupina 92"/>
          <p:cNvGrpSpPr/>
          <p:nvPr/>
        </p:nvGrpSpPr>
        <p:grpSpPr>
          <a:xfrm>
            <a:off x="6228184" y="3284984"/>
            <a:ext cx="457200" cy="483326"/>
            <a:chOff x="6084168" y="3827417"/>
            <a:chExt cx="457200" cy="483326"/>
          </a:xfrm>
        </p:grpSpPr>
        <p:sp>
          <p:nvSpPr>
            <p:cNvPr id="94" name="Volný tvar 9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5" name="Volný tvar 9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95"/>
          <p:cNvGrpSpPr/>
          <p:nvPr/>
        </p:nvGrpSpPr>
        <p:grpSpPr>
          <a:xfrm>
            <a:off x="5292080" y="4653136"/>
            <a:ext cx="457200" cy="483326"/>
            <a:chOff x="6084168" y="3827417"/>
            <a:chExt cx="457200" cy="483326"/>
          </a:xfrm>
        </p:grpSpPr>
        <p:sp>
          <p:nvSpPr>
            <p:cNvPr id="97" name="Volný tvar 96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Volný tvar 97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98"/>
          <p:cNvGrpSpPr/>
          <p:nvPr/>
        </p:nvGrpSpPr>
        <p:grpSpPr>
          <a:xfrm>
            <a:off x="6012160" y="3789040"/>
            <a:ext cx="457200" cy="483326"/>
            <a:chOff x="6084168" y="3827417"/>
            <a:chExt cx="457200" cy="483326"/>
          </a:xfrm>
        </p:grpSpPr>
        <p:sp>
          <p:nvSpPr>
            <p:cNvPr id="100" name="Volný tvar 99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Volný tvar 100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101"/>
          <p:cNvGrpSpPr/>
          <p:nvPr/>
        </p:nvGrpSpPr>
        <p:grpSpPr>
          <a:xfrm>
            <a:off x="6660232" y="1988840"/>
            <a:ext cx="457200" cy="483326"/>
            <a:chOff x="6084168" y="3827417"/>
            <a:chExt cx="457200" cy="483326"/>
          </a:xfrm>
        </p:grpSpPr>
        <p:sp>
          <p:nvSpPr>
            <p:cNvPr id="103" name="Volný tvar 102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Volný tvar 103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8" name="Skupina 104"/>
          <p:cNvGrpSpPr/>
          <p:nvPr/>
        </p:nvGrpSpPr>
        <p:grpSpPr>
          <a:xfrm>
            <a:off x="6660232" y="5157192"/>
            <a:ext cx="457200" cy="483326"/>
            <a:chOff x="6084168" y="3827417"/>
            <a:chExt cx="457200" cy="483326"/>
          </a:xfrm>
        </p:grpSpPr>
        <p:sp>
          <p:nvSpPr>
            <p:cNvPr id="106" name="Volný tvar 105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Volný tvar 106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9" name="Skupina 107"/>
          <p:cNvGrpSpPr/>
          <p:nvPr/>
        </p:nvGrpSpPr>
        <p:grpSpPr>
          <a:xfrm>
            <a:off x="539552" y="4221088"/>
            <a:ext cx="457200" cy="483326"/>
            <a:chOff x="6084168" y="3827417"/>
            <a:chExt cx="457200" cy="483326"/>
          </a:xfrm>
        </p:grpSpPr>
        <p:sp>
          <p:nvSpPr>
            <p:cNvPr id="109" name="Volný tvar 10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Volný tvar 10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0" name="Skupina 110"/>
          <p:cNvGrpSpPr/>
          <p:nvPr/>
        </p:nvGrpSpPr>
        <p:grpSpPr>
          <a:xfrm>
            <a:off x="4644008" y="2420888"/>
            <a:ext cx="457200" cy="483326"/>
            <a:chOff x="6084168" y="3827417"/>
            <a:chExt cx="457200" cy="483326"/>
          </a:xfrm>
        </p:grpSpPr>
        <p:sp>
          <p:nvSpPr>
            <p:cNvPr id="112" name="Volný tvar 11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Volný tvar 11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1" name="Skupina 113"/>
          <p:cNvGrpSpPr/>
          <p:nvPr/>
        </p:nvGrpSpPr>
        <p:grpSpPr>
          <a:xfrm>
            <a:off x="1259632" y="2420888"/>
            <a:ext cx="457200" cy="483326"/>
            <a:chOff x="6084168" y="3827417"/>
            <a:chExt cx="457200" cy="483326"/>
          </a:xfrm>
        </p:grpSpPr>
        <p:sp>
          <p:nvSpPr>
            <p:cNvPr id="115" name="Volný tvar 11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Volný tvar 11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3" name="Skupina 116"/>
          <p:cNvGrpSpPr/>
          <p:nvPr/>
        </p:nvGrpSpPr>
        <p:grpSpPr>
          <a:xfrm>
            <a:off x="5580112" y="2420888"/>
            <a:ext cx="457200" cy="483326"/>
            <a:chOff x="6084168" y="3827417"/>
            <a:chExt cx="457200" cy="483326"/>
          </a:xfrm>
        </p:grpSpPr>
        <p:sp>
          <p:nvSpPr>
            <p:cNvPr id="118" name="Volný tvar 117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Volný tvar 118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4" name="Skupina 119"/>
          <p:cNvGrpSpPr/>
          <p:nvPr/>
        </p:nvGrpSpPr>
        <p:grpSpPr>
          <a:xfrm>
            <a:off x="2555776" y="1988840"/>
            <a:ext cx="457200" cy="483326"/>
            <a:chOff x="6084168" y="3827417"/>
            <a:chExt cx="457200" cy="483326"/>
          </a:xfrm>
        </p:grpSpPr>
        <p:sp>
          <p:nvSpPr>
            <p:cNvPr id="121" name="Volný tvar 120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2" name="Volný tvar 121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5" name="Skupina 122"/>
          <p:cNvGrpSpPr/>
          <p:nvPr/>
        </p:nvGrpSpPr>
        <p:grpSpPr>
          <a:xfrm>
            <a:off x="3923928" y="2420888"/>
            <a:ext cx="457200" cy="483326"/>
            <a:chOff x="6084168" y="3827417"/>
            <a:chExt cx="457200" cy="483326"/>
          </a:xfrm>
        </p:grpSpPr>
        <p:sp>
          <p:nvSpPr>
            <p:cNvPr id="124" name="Volný tvar 12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Volný tvar 12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9" name="TextovéPole 128"/>
          <p:cNvSpPr txBox="1"/>
          <p:nvPr/>
        </p:nvSpPr>
        <p:spPr>
          <a:xfrm>
            <a:off x="7452320" y="4766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130" name="TextovéPole 129"/>
          <p:cNvSpPr txBox="1"/>
          <p:nvPr/>
        </p:nvSpPr>
        <p:spPr>
          <a:xfrm>
            <a:off x="8100392" y="4766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49" grpId="0"/>
      <p:bldP spid="50" grpId="0"/>
      <p:bldP spid="52" grpId="0"/>
      <p:bldP spid="54" grpId="0"/>
      <p:bldP spid="56" grpId="0"/>
      <p:bldP spid="59" grpId="0"/>
      <p:bldP spid="60" grpId="0"/>
      <p:bldP spid="62" grpId="0"/>
      <p:bldP spid="63" grpId="0"/>
      <p:bldP spid="64" grpId="0"/>
      <p:bldP spid="66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46" name="Elipsa 45"/>
          <p:cNvSpPr/>
          <p:nvPr/>
        </p:nvSpPr>
        <p:spPr>
          <a:xfrm>
            <a:off x="251520" y="3212976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olný tvar 46"/>
          <p:cNvSpPr/>
          <p:nvPr/>
        </p:nvSpPr>
        <p:spPr>
          <a:xfrm>
            <a:off x="608464" y="2068285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olný tvar 47"/>
          <p:cNvSpPr/>
          <p:nvPr/>
        </p:nvSpPr>
        <p:spPr>
          <a:xfrm flipV="1">
            <a:off x="611560" y="4365104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1733465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olný tvar 49"/>
          <p:cNvSpPr/>
          <p:nvPr/>
        </p:nvSpPr>
        <p:spPr>
          <a:xfrm>
            <a:off x="2090409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olný tvar 50"/>
          <p:cNvSpPr/>
          <p:nvPr/>
        </p:nvSpPr>
        <p:spPr>
          <a:xfrm flipV="1">
            <a:off x="2093505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3245633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3602577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 flipV="1">
            <a:off x="3605673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475780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olný tvar 55"/>
          <p:cNvSpPr/>
          <p:nvPr/>
        </p:nvSpPr>
        <p:spPr>
          <a:xfrm>
            <a:off x="511474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olný tvar 56"/>
          <p:cNvSpPr/>
          <p:nvPr/>
        </p:nvSpPr>
        <p:spPr>
          <a:xfrm flipV="1">
            <a:off x="511784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619796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olný tvar 58"/>
          <p:cNvSpPr/>
          <p:nvPr/>
        </p:nvSpPr>
        <p:spPr>
          <a:xfrm>
            <a:off x="655490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olný tvar 59"/>
          <p:cNvSpPr/>
          <p:nvPr/>
        </p:nvSpPr>
        <p:spPr>
          <a:xfrm flipV="1">
            <a:off x="655800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7524328" y="2492896"/>
            <a:ext cx="12241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8244408" y="2780928"/>
            <a:ext cx="360040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8388424" y="2924944"/>
            <a:ext cx="144016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8748464" y="2924944"/>
            <a:ext cx="216024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olný tvar 64"/>
          <p:cNvSpPr/>
          <p:nvPr/>
        </p:nvSpPr>
        <p:spPr>
          <a:xfrm>
            <a:off x="7872549" y="3474720"/>
            <a:ext cx="762000" cy="348343"/>
          </a:xfrm>
          <a:custGeom>
            <a:avLst/>
            <a:gdLst>
              <a:gd name="connsiteX0" fmla="*/ 762000 w 762000"/>
              <a:gd name="connsiteY0" fmla="*/ 339634 h 348343"/>
              <a:gd name="connsiteX1" fmla="*/ 422365 w 762000"/>
              <a:gd name="connsiteY1" fmla="*/ 300446 h 348343"/>
              <a:gd name="connsiteX2" fmla="*/ 69668 w 762000"/>
              <a:gd name="connsiteY2" fmla="*/ 52251 h 348343"/>
              <a:gd name="connsiteX3" fmla="*/ 4354 w 762000"/>
              <a:gd name="connsiteY3" fmla="*/ 0 h 3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2000" h="348343">
                <a:moveTo>
                  <a:pt x="762000" y="339634"/>
                </a:moveTo>
                <a:cubicBezTo>
                  <a:pt x="649877" y="343988"/>
                  <a:pt x="537754" y="348343"/>
                  <a:pt x="422365" y="300446"/>
                </a:cubicBezTo>
                <a:cubicBezTo>
                  <a:pt x="306976" y="252549"/>
                  <a:pt x="139336" y="102325"/>
                  <a:pt x="69668" y="52251"/>
                </a:cubicBezTo>
                <a:cubicBezTo>
                  <a:pt x="0" y="2177"/>
                  <a:pt x="2177" y="1088"/>
                  <a:pt x="4354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9" name="Přímá spojovací šipka 108"/>
          <p:cNvCxnSpPr/>
          <p:nvPr/>
        </p:nvCxnSpPr>
        <p:spPr>
          <a:xfrm flipH="1" flipV="1">
            <a:off x="970517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ovací šipka 109"/>
          <p:cNvCxnSpPr/>
          <p:nvPr/>
        </p:nvCxnSpPr>
        <p:spPr>
          <a:xfrm flipH="1">
            <a:off x="89959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ovací šipka 114"/>
          <p:cNvCxnSpPr/>
          <p:nvPr/>
        </p:nvCxnSpPr>
        <p:spPr>
          <a:xfrm flipH="1" flipV="1">
            <a:off x="2431516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šipka 115"/>
          <p:cNvCxnSpPr/>
          <p:nvPr/>
        </p:nvCxnSpPr>
        <p:spPr>
          <a:xfrm flipH="1">
            <a:off x="2360591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ovací šipka 120"/>
          <p:cNvCxnSpPr/>
          <p:nvPr/>
        </p:nvCxnSpPr>
        <p:spPr>
          <a:xfrm flipH="1" flipV="1">
            <a:off x="3921507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ovací šipka 121"/>
          <p:cNvCxnSpPr/>
          <p:nvPr/>
        </p:nvCxnSpPr>
        <p:spPr>
          <a:xfrm flipH="1">
            <a:off x="385058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ovací šipka 125"/>
          <p:cNvCxnSpPr/>
          <p:nvPr/>
        </p:nvCxnSpPr>
        <p:spPr>
          <a:xfrm flipH="1" flipV="1">
            <a:off x="5384928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ovací šipka 126"/>
          <p:cNvCxnSpPr/>
          <p:nvPr/>
        </p:nvCxnSpPr>
        <p:spPr>
          <a:xfrm flipH="1">
            <a:off x="538492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ovací šipka 131"/>
          <p:cNvCxnSpPr/>
          <p:nvPr/>
        </p:nvCxnSpPr>
        <p:spPr>
          <a:xfrm flipH="1" flipV="1">
            <a:off x="6825088" y="2708920"/>
            <a:ext cx="5917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ovací šipka 132"/>
          <p:cNvCxnSpPr/>
          <p:nvPr/>
        </p:nvCxnSpPr>
        <p:spPr>
          <a:xfrm flipH="1">
            <a:off x="682508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délník 43"/>
          <p:cNvSpPr/>
          <p:nvPr/>
        </p:nvSpPr>
        <p:spPr>
          <a:xfrm>
            <a:off x="59072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5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59180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2051720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3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2052803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354171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354279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507713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2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6516216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651729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5017547" y="3356992"/>
            <a:ext cx="853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10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51" name="Nadpis 2"/>
          <p:cNvSpPr txBox="1">
            <a:spLocks/>
          </p:cNvSpPr>
          <p:nvPr/>
        </p:nvSpPr>
        <p:spPr>
          <a:xfrm>
            <a:off x="395536" y="404664"/>
            <a:ext cx="8208912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 Rounded MT Bold" pitchFamily="34" charset="0"/>
                <a:ea typeface="+mj-ea"/>
                <a:cs typeface="+mj-cs"/>
              </a:rPr>
              <a:t>Správné řešení</a:t>
            </a:r>
            <a:endParaRPr kumimoji="0" lang="cs-CZ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52" name="Elipsa 51"/>
          <p:cNvSpPr/>
          <p:nvPr/>
        </p:nvSpPr>
        <p:spPr>
          <a:xfrm>
            <a:off x="251520" y="3212976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608464" y="2068285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 flipV="1">
            <a:off x="611560" y="4365104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1733465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olný tvar 56"/>
          <p:cNvSpPr/>
          <p:nvPr/>
        </p:nvSpPr>
        <p:spPr>
          <a:xfrm>
            <a:off x="2090409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olný tvar 57"/>
          <p:cNvSpPr/>
          <p:nvPr/>
        </p:nvSpPr>
        <p:spPr>
          <a:xfrm flipV="1">
            <a:off x="2093505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3245633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olný tvar 59"/>
          <p:cNvSpPr/>
          <p:nvPr/>
        </p:nvSpPr>
        <p:spPr>
          <a:xfrm>
            <a:off x="3602577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olný tvar 61"/>
          <p:cNvSpPr/>
          <p:nvPr/>
        </p:nvSpPr>
        <p:spPr>
          <a:xfrm flipV="1">
            <a:off x="3605673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475780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olný tvar 63"/>
          <p:cNvSpPr/>
          <p:nvPr/>
        </p:nvSpPr>
        <p:spPr>
          <a:xfrm>
            <a:off x="511474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olný tvar 64"/>
          <p:cNvSpPr/>
          <p:nvPr/>
        </p:nvSpPr>
        <p:spPr>
          <a:xfrm flipV="1">
            <a:off x="511784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619796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olný tvar 70"/>
          <p:cNvSpPr/>
          <p:nvPr/>
        </p:nvSpPr>
        <p:spPr>
          <a:xfrm>
            <a:off x="655490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olný tvar 71"/>
          <p:cNvSpPr/>
          <p:nvPr/>
        </p:nvSpPr>
        <p:spPr>
          <a:xfrm flipV="1">
            <a:off x="655800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Elipsa 100"/>
          <p:cNvSpPr/>
          <p:nvPr/>
        </p:nvSpPr>
        <p:spPr>
          <a:xfrm>
            <a:off x="7524328" y="2492896"/>
            <a:ext cx="12241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Elipsa 107"/>
          <p:cNvSpPr/>
          <p:nvPr/>
        </p:nvSpPr>
        <p:spPr>
          <a:xfrm>
            <a:off x="8244408" y="2780928"/>
            <a:ext cx="360040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Elipsa 108"/>
          <p:cNvSpPr/>
          <p:nvPr/>
        </p:nvSpPr>
        <p:spPr>
          <a:xfrm>
            <a:off x="8388424" y="2924944"/>
            <a:ext cx="144016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Elipsa 109"/>
          <p:cNvSpPr/>
          <p:nvPr/>
        </p:nvSpPr>
        <p:spPr>
          <a:xfrm>
            <a:off x="8748464" y="2924944"/>
            <a:ext cx="216024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Volný tvar 110"/>
          <p:cNvSpPr/>
          <p:nvPr/>
        </p:nvSpPr>
        <p:spPr>
          <a:xfrm>
            <a:off x="7872549" y="3474720"/>
            <a:ext cx="762000" cy="348343"/>
          </a:xfrm>
          <a:custGeom>
            <a:avLst/>
            <a:gdLst>
              <a:gd name="connsiteX0" fmla="*/ 762000 w 762000"/>
              <a:gd name="connsiteY0" fmla="*/ 339634 h 348343"/>
              <a:gd name="connsiteX1" fmla="*/ 422365 w 762000"/>
              <a:gd name="connsiteY1" fmla="*/ 300446 h 348343"/>
              <a:gd name="connsiteX2" fmla="*/ 69668 w 762000"/>
              <a:gd name="connsiteY2" fmla="*/ 52251 h 348343"/>
              <a:gd name="connsiteX3" fmla="*/ 4354 w 762000"/>
              <a:gd name="connsiteY3" fmla="*/ 0 h 3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2000" h="348343">
                <a:moveTo>
                  <a:pt x="762000" y="339634"/>
                </a:moveTo>
                <a:cubicBezTo>
                  <a:pt x="649877" y="343988"/>
                  <a:pt x="537754" y="348343"/>
                  <a:pt x="422365" y="300446"/>
                </a:cubicBezTo>
                <a:cubicBezTo>
                  <a:pt x="306976" y="252549"/>
                  <a:pt x="139336" y="102325"/>
                  <a:pt x="69668" y="52251"/>
                </a:cubicBezTo>
                <a:cubicBezTo>
                  <a:pt x="0" y="2177"/>
                  <a:pt x="2177" y="1088"/>
                  <a:pt x="4354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59072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5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Obdélník 112"/>
          <p:cNvSpPr/>
          <p:nvPr/>
        </p:nvSpPr>
        <p:spPr>
          <a:xfrm>
            <a:off x="59180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986282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15" name="Obdélník 114"/>
          <p:cNvSpPr/>
          <p:nvPr/>
        </p:nvSpPr>
        <p:spPr>
          <a:xfrm>
            <a:off x="971599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16" name="Přímá spojovací šipka 115"/>
          <p:cNvCxnSpPr>
            <a:stCxn id="112" idx="0"/>
          </p:cNvCxnSpPr>
          <p:nvPr/>
        </p:nvCxnSpPr>
        <p:spPr>
          <a:xfrm flipH="1" flipV="1">
            <a:off x="89959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ovací šipka 116"/>
          <p:cNvCxnSpPr/>
          <p:nvPr/>
        </p:nvCxnSpPr>
        <p:spPr>
          <a:xfrm flipH="1">
            <a:off x="89959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bdélník 117"/>
          <p:cNvSpPr/>
          <p:nvPr/>
        </p:nvSpPr>
        <p:spPr>
          <a:xfrm>
            <a:off x="2051720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3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Obdélník 118"/>
          <p:cNvSpPr/>
          <p:nvPr/>
        </p:nvSpPr>
        <p:spPr>
          <a:xfrm>
            <a:off x="2052803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Obdélník 119"/>
          <p:cNvSpPr/>
          <p:nvPr/>
        </p:nvSpPr>
        <p:spPr>
          <a:xfrm>
            <a:off x="2447281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21" name="Obdélník 120"/>
          <p:cNvSpPr/>
          <p:nvPr/>
        </p:nvSpPr>
        <p:spPr>
          <a:xfrm>
            <a:off x="2432598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22" name="Přímá spojovací šipka 121"/>
          <p:cNvCxnSpPr>
            <a:stCxn id="118" idx="0"/>
          </p:cNvCxnSpPr>
          <p:nvPr/>
        </p:nvCxnSpPr>
        <p:spPr>
          <a:xfrm flipH="1" flipV="1">
            <a:off x="2360591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šipka 122"/>
          <p:cNvCxnSpPr/>
          <p:nvPr/>
        </p:nvCxnSpPr>
        <p:spPr>
          <a:xfrm flipH="1">
            <a:off x="2360591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Obdélník 123"/>
          <p:cNvSpPr/>
          <p:nvPr/>
        </p:nvSpPr>
        <p:spPr>
          <a:xfrm>
            <a:off x="354171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Obdélník 124"/>
          <p:cNvSpPr/>
          <p:nvPr/>
        </p:nvSpPr>
        <p:spPr>
          <a:xfrm>
            <a:off x="354279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Obdélník 125"/>
          <p:cNvSpPr/>
          <p:nvPr/>
        </p:nvSpPr>
        <p:spPr>
          <a:xfrm>
            <a:off x="3937270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3922589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63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28" name="Přímá spojovací šipka 127"/>
          <p:cNvCxnSpPr>
            <a:stCxn id="124" idx="0"/>
          </p:cNvCxnSpPr>
          <p:nvPr/>
        </p:nvCxnSpPr>
        <p:spPr>
          <a:xfrm flipH="1" flipV="1">
            <a:off x="385058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ovací šipka 128"/>
          <p:cNvCxnSpPr/>
          <p:nvPr/>
        </p:nvCxnSpPr>
        <p:spPr>
          <a:xfrm flipH="1">
            <a:off x="385058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Obdélník 129"/>
          <p:cNvSpPr/>
          <p:nvPr/>
        </p:nvSpPr>
        <p:spPr>
          <a:xfrm>
            <a:off x="507713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2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Obdélník 130"/>
          <p:cNvSpPr/>
          <p:nvPr/>
        </p:nvSpPr>
        <p:spPr>
          <a:xfrm>
            <a:off x="5471617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80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32" name="Obdélník 131"/>
          <p:cNvSpPr/>
          <p:nvPr/>
        </p:nvSpPr>
        <p:spPr>
          <a:xfrm>
            <a:off x="5456934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33" name="Přímá spojovací šipka 132"/>
          <p:cNvCxnSpPr/>
          <p:nvPr/>
        </p:nvCxnSpPr>
        <p:spPr>
          <a:xfrm flipH="1" flipV="1">
            <a:off x="5384928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ovací šipka 133"/>
          <p:cNvCxnSpPr/>
          <p:nvPr/>
        </p:nvCxnSpPr>
        <p:spPr>
          <a:xfrm flipH="1">
            <a:off x="538492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bdélník 134"/>
          <p:cNvSpPr/>
          <p:nvPr/>
        </p:nvSpPr>
        <p:spPr>
          <a:xfrm>
            <a:off x="6516216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651729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9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Obdélník 136"/>
          <p:cNvSpPr/>
          <p:nvPr/>
        </p:nvSpPr>
        <p:spPr>
          <a:xfrm>
            <a:off x="6911777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38" name="Obdélník 137"/>
          <p:cNvSpPr/>
          <p:nvPr/>
        </p:nvSpPr>
        <p:spPr>
          <a:xfrm>
            <a:off x="6897094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81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39" name="Přímá spojovací šipka 138"/>
          <p:cNvCxnSpPr>
            <a:stCxn id="135" idx="0"/>
          </p:cNvCxnSpPr>
          <p:nvPr/>
        </p:nvCxnSpPr>
        <p:spPr>
          <a:xfrm flipH="1" flipV="1">
            <a:off x="6825088" y="2708920"/>
            <a:ext cx="5917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Přímá spojovací šipka 139"/>
          <p:cNvCxnSpPr/>
          <p:nvPr/>
        </p:nvCxnSpPr>
        <p:spPr>
          <a:xfrm flipH="1">
            <a:off x="682508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Obdélník 140"/>
          <p:cNvSpPr/>
          <p:nvPr/>
        </p:nvSpPr>
        <p:spPr>
          <a:xfrm>
            <a:off x="5017547" y="3356992"/>
            <a:ext cx="853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10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/>
      <p:bldP spid="120" grpId="0"/>
      <p:bldP spid="121" grpId="0"/>
      <p:bldP spid="126" grpId="0"/>
      <p:bldP spid="127" grpId="0"/>
      <p:bldP spid="131" grpId="0"/>
      <p:bldP spid="132" grpId="0"/>
      <p:bldP spid="137" grpId="0"/>
      <p:bldP spid="1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950</TotalTime>
  <Words>471</Words>
  <Application>Microsoft Office PowerPoint</Application>
  <PresentationFormat>Předvádění na obrazovce (4:3)</PresentationFormat>
  <Paragraphs>280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NÁSOBKY  8 a 9</vt:lpstr>
      <vt:lpstr>Snímek 2</vt:lpstr>
      <vt:lpstr>Anotace</vt:lpstr>
      <vt:lpstr>Přeškrtni násobky čísla 8 a 9, a poté je napiš</vt:lpstr>
      <vt:lpstr>Správné řešení</vt:lpstr>
      <vt:lpstr>Vypočítej</vt:lpstr>
      <vt:lpstr>Správné 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291</cp:revision>
  <dcterms:created xsi:type="dcterms:W3CDTF">2013-02-06T08:32:37Z</dcterms:created>
  <dcterms:modified xsi:type="dcterms:W3CDTF">2013-04-07T12:21:13Z</dcterms:modified>
</cp:coreProperties>
</file>