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74" r:id="rId3"/>
    <p:sldId id="275" r:id="rId4"/>
    <p:sldId id="267" r:id="rId5"/>
    <p:sldId id="287" r:id="rId6"/>
    <p:sldId id="290" r:id="rId7"/>
    <p:sldId id="289" r:id="rId8"/>
    <p:sldId id="291" r:id="rId9"/>
    <p:sldId id="286" r:id="rId10"/>
    <p:sldId id="292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33CC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83143" autoAdjust="0"/>
  </p:normalViewPr>
  <p:slideViewPr>
    <p:cSldViewPr>
      <p:cViewPr varScale="1">
        <p:scale>
          <a:sx n="73" d="100"/>
          <a:sy n="73" d="100"/>
        </p:scale>
        <p:origin x="-13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036E5-B2CD-4B2D-879E-57715EB91603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122F5F2-BC1A-4C96-A7EC-51C25C4C54D9}">
      <dgm:prSet custT="1"/>
      <dgm:spPr/>
      <dgm:t>
        <a:bodyPr/>
        <a:lstStyle/>
        <a:p>
          <a:pPr algn="ctr" rtl="0"/>
          <a:r>
            <a:rPr lang="cs-CZ" sz="1800" b="1" dirty="0" smtClean="0"/>
            <a:t>VY_32_INOVACE_24_ORIENTACE </a:t>
          </a:r>
          <a:r>
            <a:rPr lang="cs-CZ" sz="1800" b="1" smtClean="0"/>
            <a:t>V </a:t>
          </a:r>
          <a:r>
            <a:rPr lang="cs-CZ" sz="1800" b="1" smtClean="0"/>
            <a:t>ČASE - MINUTY</a:t>
          </a:r>
          <a:endParaRPr lang="cs-CZ" dirty="0" smtClean="0"/>
        </a:p>
      </dgm:t>
    </dgm:pt>
    <dgm:pt modelId="{6BD6E96B-1E89-447E-9FB3-69CFD52370E9}" type="parTrans" cxnId="{3FA6EA4E-B68A-4DF0-8FC2-4B59E50A548D}">
      <dgm:prSet/>
      <dgm:spPr/>
      <dgm:t>
        <a:bodyPr/>
        <a:lstStyle/>
        <a:p>
          <a:endParaRPr lang="cs-CZ"/>
        </a:p>
      </dgm:t>
    </dgm:pt>
    <dgm:pt modelId="{7B85CF1B-2590-49A6-BE7C-176D619BB2DB}" type="sibTrans" cxnId="{3FA6EA4E-B68A-4DF0-8FC2-4B59E50A548D}">
      <dgm:prSet/>
      <dgm:spPr/>
      <dgm:t>
        <a:bodyPr/>
        <a:lstStyle/>
        <a:p>
          <a:endParaRPr lang="cs-CZ"/>
        </a:p>
      </dgm:t>
    </dgm:pt>
    <dgm:pt modelId="{D06CD488-0978-43C5-B325-5145E95ACEF6}">
      <dgm:prSet/>
      <dgm:spPr/>
      <dgm:t>
        <a:bodyPr/>
        <a:lstStyle/>
        <a:p>
          <a:pPr algn="ctr" rtl="0"/>
          <a:r>
            <a:rPr lang="cs-CZ" b="1" smtClean="0"/>
            <a:t>Autor DUM : </a:t>
          </a:r>
          <a:r>
            <a:rPr lang="cs-CZ" dirty="0" smtClean="0"/>
            <a:t>Mgr. Kateřina Gajdošová</a:t>
          </a:r>
        </a:p>
      </dgm:t>
    </dgm:pt>
    <dgm:pt modelId="{3A0973B8-1113-446C-A445-FA579E7516F6}" type="parTrans" cxnId="{F1B05F9A-06A6-4864-9755-29E6A29FE2E7}">
      <dgm:prSet/>
      <dgm:spPr/>
      <dgm:t>
        <a:bodyPr/>
        <a:lstStyle/>
        <a:p>
          <a:endParaRPr lang="cs-CZ"/>
        </a:p>
      </dgm:t>
    </dgm:pt>
    <dgm:pt modelId="{A41AC0D1-2913-445E-A294-500E461DADC7}" type="sibTrans" cxnId="{F1B05F9A-06A6-4864-9755-29E6A29FE2E7}">
      <dgm:prSet/>
      <dgm:spPr/>
      <dgm:t>
        <a:bodyPr/>
        <a:lstStyle/>
        <a:p>
          <a:endParaRPr lang="cs-CZ"/>
        </a:p>
      </dgm:t>
    </dgm:pt>
    <dgm:pt modelId="{BA926967-4E5D-4653-96F5-B489B8B22C54}">
      <dgm:prSet/>
      <dgm:spPr/>
      <dgm:t>
        <a:bodyPr/>
        <a:lstStyle/>
        <a:p>
          <a:pPr algn="ctr" rtl="0"/>
          <a:r>
            <a:rPr lang="cs-CZ" b="1" dirty="0" smtClean="0"/>
            <a:t>Škola: </a:t>
          </a:r>
          <a:r>
            <a:rPr lang="cs-CZ" dirty="0" smtClean="0"/>
            <a:t>ZŠ a MŠ Stará Červená Voda, příspěvková organizace, 79053  Stará Červená Voda 164</a:t>
          </a:r>
        </a:p>
      </dgm:t>
    </dgm:pt>
    <dgm:pt modelId="{0B3EAEEB-F4B2-4CED-8735-3BA1ED3A11FA}" type="parTrans" cxnId="{D2D421B7-C744-4F4E-87AF-8D40FFF78272}">
      <dgm:prSet/>
      <dgm:spPr/>
      <dgm:t>
        <a:bodyPr/>
        <a:lstStyle/>
        <a:p>
          <a:endParaRPr lang="cs-CZ"/>
        </a:p>
      </dgm:t>
    </dgm:pt>
    <dgm:pt modelId="{28986BDB-2F1D-4970-BE35-DE74671F6566}" type="sibTrans" cxnId="{D2D421B7-C744-4F4E-87AF-8D40FFF78272}">
      <dgm:prSet/>
      <dgm:spPr/>
      <dgm:t>
        <a:bodyPr/>
        <a:lstStyle/>
        <a:p>
          <a:endParaRPr lang="cs-CZ"/>
        </a:p>
      </dgm:t>
    </dgm:pt>
    <dgm:pt modelId="{847886D4-C74A-4A5F-9716-7D8A367E31C7}">
      <dgm:prSet/>
      <dgm:spPr/>
      <dgm:t>
        <a:bodyPr/>
        <a:lstStyle/>
        <a:p>
          <a:pPr algn="ctr" rtl="0"/>
          <a:r>
            <a:rPr lang="cs-CZ" dirty="0" smtClean="0"/>
            <a:t>Vytvořeno v rámci v projektu „EU peníze školám“</a:t>
          </a:r>
        </a:p>
      </dgm:t>
    </dgm:pt>
    <dgm:pt modelId="{5EF12724-7DE5-45F5-9057-75A73A61C782}" type="parTrans" cxnId="{45CE91E3-3588-435F-9637-94C5B180626D}">
      <dgm:prSet/>
      <dgm:spPr/>
      <dgm:t>
        <a:bodyPr/>
        <a:lstStyle/>
        <a:p>
          <a:endParaRPr lang="cs-CZ"/>
        </a:p>
      </dgm:t>
    </dgm:pt>
    <dgm:pt modelId="{5E5F271D-AFA3-46D3-88FE-1F524D60155E}" type="sibTrans" cxnId="{45CE91E3-3588-435F-9637-94C5B180626D}">
      <dgm:prSet/>
      <dgm:spPr/>
      <dgm:t>
        <a:bodyPr/>
        <a:lstStyle/>
        <a:p>
          <a:endParaRPr lang="cs-CZ"/>
        </a:p>
      </dgm:t>
    </dgm:pt>
    <dgm:pt modelId="{E8A81FBC-B71F-4A75-AF23-91A1F078347D}">
      <dgm:prSet/>
      <dgm:spPr/>
      <dgm:t>
        <a:bodyPr/>
        <a:lstStyle/>
        <a:p>
          <a:pPr algn="ctr" rtl="0"/>
          <a:r>
            <a:rPr lang="cs-CZ" b="1" dirty="0" smtClean="0"/>
            <a:t>OP VK oblast podpory 1.4 s názvem Zlepšení podmínek pro vzdělávání na základních školách</a:t>
          </a:r>
          <a:endParaRPr lang="cs-CZ" dirty="0" smtClean="0"/>
        </a:p>
      </dgm:t>
    </dgm:pt>
    <dgm:pt modelId="{52F64A97-B963-4BE7-BC28-559E116E66E0}" type="parTrans" cxnId="{C87D3810-BF98-4458-8351-144D57A299DC}">
      <dgm:prSet/>
      <dgm:spPr/>
      <dgm:t>
        <a:bodyPr/>
        <a:lstStyle/>
        <a:p>
          <a:endParaRPr lang="cs-CZ"/>
        </a:p>
      </dgm:t>
    </dgm:pt>
    <dgm:pt modelId="{30279F21-6F7B-4857-8D42-004CB8D3AB85}" type="sibTrans" cxnId="{C87D3810-BF98-4458-8351-144D57A299DC}">
      <dgm:prSet/>
      <dgm:spPr/>
      <dgm:t>
        <a:bodyPr/>
        <a:lstStyle/>
        <a:p>
          <a:endParaRPr lang="cs-CZ"/>
        </a:p>
      </dgm:t>
    </dgm:pt>
    <dgm:pt modelId="{5170F11C-77C6-4849-AE9E-4C9F6DEE023C}" type="pres">
      <dgm:prSet presAssocID="{BB5036E5-B2CD-4B2D-879E-57715EB9160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4341AA-D28A-4AFE-9541-E31AF46C6725}" type="pres">
      <dgm:prSet presAssocID="{A122F5F2-BC1A-4C96-A7EC-51C25C4C54D9}" presName="circle1" presStyleLbl="node1" presStyleIdx="0" presStyleCnt="5"/>
      <dgm:spPr/>
      <dgm:t>
        <a:bodyPr/>
        <a:lstStyle/>
        <a:p>
          <a:endParaRPr lang="cs-CZ"/>
        </a:p>
      </dgm:t>
    </dgm:pt>
    <dgm:pt modelId="{E4A03499-B01C-46D9-8EA8-9AEF382BA875}" type="pres">
      <dgm:prSet presAssocID="{A122F5F2-BC1A-4C96-A7EC-51C25C4C54D9}" presName="space" presStyleCnt="0"/>
      <dgm:spPr/>
    </dgm:pt>
    <dgm:pt modelId="{93129C73-C812-4A26-8A3D-77A55B0E3906}" type="pres">
      <dgm:prSet presAssocID="{A122F5F2-BC1A-4C96-A7EC-51C25C4C54D9}" presName="rect1" presStyleLbl="alignAcc1" presStyleIdx="0" presStyleCnt="5"/>
      <dgm:spPr/>
      <dgm:t>
        <a:bodyPr/>
        <a:lstStyle/>
        <a:p>
          <a:endParaRPr lang="cs-CZ"/>
        </a:p>
      </dgm:t>
    </dgm:pt>
    <dgm:pt modelId="{8762D6AE-F52C-4252-AF08-E739332A4774}" type="pres">
      <dgm:prSet presAssocID="{D06CD488-0978-43C5-B325-5145E95ACEF6}" presName="vertSpace2" presStyleLbl="node1" presStyleIdx="0" presStyleCnt="5"/>
      <dgm:spPr/>
    </dgm:pt>
    <dgm:pt modelId="{C94095FD-4789-47C0-8332-ADD0B2D0DFC5}" type="pres">
      <dgm:prSet presAssocID="{D06CD488-0978-43C5-B325-5145E95ACEF6}" presName="circle2" presStyleLbl="node1" presStyleIdx="1" presStyleCnt="5"/>
      <dgm:spPr/>
    </dgm:pt>
    <dgm:pt modelId="{560C06D1-4C0B-4501-AB79-C9189099A21E}" type="pres">
      <dgm:prSet presAssocID="{D06CD488-0978-43C5-B325-5145E95ACEF6}" presName="rect2" presStyleLbl="alignAcc1" presStyleIdx="1" presStyleCnt="5"/>
      <dgm:spPr/>
      <dgm:t>
        <a:bodyPr/>
        <a:lstStyle/>
        <a:p>
          <a:endParaRPr lang="cs-CZ"/>
        </a:p>
      </dgm:t>
    </dgm:pt>
    <dgm:pt modelId="{189E6E84-874C-46C6-ACCB-8657012F0BB3}" type="pres">
      <dgm:prSet presAssocID="{BA926967-4E5D-4653-96F5-B489B8B22C54}" presName="vertSpace3" presStyleLbl="node1" presStyleIdx="1" presStyleCnt="5"/>
      <dgm:spPr/>
    </dgm:pt>
    <dgm:pt modelId="{CA2B3F5B-EED8-459A-945B-FEAB5C004A2C}" type="pres">
      <dgm:prSet presAssocID="{BA926967-4E5D-4653-96F5-B489B8B22C54}" presName="circle3" presStyleLbl="node1" presStyleIdx="2" presStyleCnt="5"/>
      <dgm:spPr/>
    </dgm:pt>
    <dgm:pt modelId="{679C96CC-AFC2-4EB8-ADF6-5463B79A3EB0}" type="pres">
      <dgm:prSet presAssocID="{BA926967-4E5D-4653-96F5-B489B8B22C54}" presName="rect3" presStyleLbl="alignAcc1" presStyleIdx="2" presStyleCnt="5"/>
      <dgm:spPr/>
      <dgm:t>
        <a:bodyPr/>
        <a:lstStyle/>
        <a:p>
          <a:endParaRPr lang="cs-CZ"/>
        </a:p>
      </dgm:t>
    </dgm:pt>
    <dgm:pt modelId="{C4EECD44-0692-4573-8824-45FCEEF1E9F8}" type="pres">
      <dgm:prSet presAssocID="{847886D4-C74A-4A5F-9716-7D8A367E31C7}" presName="vertSpace4" presStyleLbl="node1" presStyleIdx="2" presStyleCnt="5"/>
      <dgm:spPr/>
    </dgm:pt>
    <dgm:pt modelId="{A9293434-F376-4C01-86B8-589ECA459EAF}" type="pres">
      <dgm:prSet presAssocID="{847886D4-C74A-4A5F-9716-7D8A367E31C7}" presName="circle4" presStyleLbl="node1" presStyleIdx="3" presStyleCnt="5"/>
      <dgm:spPr/>
    </dgm:pt>
    <dgm:pt modelId="{24DBD1D7-32F2-45A8-86CA-D5A00AB7BE63}" type="pres">
      <dgm:prSet presAssocID="{847886D4-C74A-4A5F-9716-7D8A367E31C7}" presName="rect4" presStyleLbl="alignAcc1" presStyleIdx="3" presStyleCnt="5"/>
      <dgm:spPr/>
      <dgm:t>
        <a:bodyPr/>
        <a:lstStyle/>
        <a:p>
          <a:endParaRPr lang="cs-CZ"/>
        </a:p>
      </dgm:t>
    </dgm:pt>
    <dgm:pt modelId="{7107268A-56FF-472A-AE7B-74D441C92F94}" type="pres">
      <dgm:prSet presAssocID="{E8A81FBC-B71F-4A75-AF23-91A1F078347D}" presName="vertSpace5" presStyleLbl="node1" presStyleIdx="3" presStyleCnt="5"/>
      <dgm:spPr/>
    </dgm:pt>
    <dgm:pt modelId="{E4EA6453-9D12-4989-81C2-304BA12E131B}" type="pres">
      <dgm:prSet presAssocID="{E8A81FBC-B71F-4A75-AF23-91A1F078347D}" presName="circle5" presStyleLbl="node1" presStyleIdx="4" presStyleCnt="5"/>
      <dgm:spPr/>
    </dgm:pt>
    <dgm:pt modelId="{E9D2BD1F-7F35-4655-9025-E305364517D0}" type="pres">
      <dgm:prSet presAssocID="{E8A81FBC-B71F-4A75-AF23-91A1F078347D}" presName="rect5" presStyleLbl="alignAcc1" presStyleIdx="4" presStyleCnt="5"/>
      <dgm:spPr/>
      <dgm:t>
        <a:bodyPr/>
        <a:lstStyle/>
        <a:p>
          <a:endParaRPr lang="cs-CZ"/>
        </a:p>
      </dgm:t>
    </dgm:pt>
    <dgm:pt modelId="{921ADD95-C49D-4741-A3BE-04524252EB9A}" type="pres">
      <dgm:prSet presAssocID="{A122F5F2-BC1A-4C96-A7EC-51C25C4C54D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CBFD7C-38E1-4CD1-AC1F-DF89F415CD59}" type="pres">
      <dgm:prSet presAssocID="{D06CD488-0978-43C5-B325-5145E95ACEF6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0FD10B-1F0B-4826-9C9A-FB96FA6B1997}" type="pres">
      <dgm:prSet presAssocID="{BA926967-4E5D-4653-96F5-B489B8B22C5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231E5F-0057-41BE-BB04-F235D9B9EFCC}" type="pres">
      <dgm:prSet presAssocID="{847886D4-C74A-4A5F-9716-7D8A367E31C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0CB7A8-5C6E-4346-A6F8-BD370B143E5D}" type="pres">
      <dgm:prSet presAssocID="{E8A81FBC-B71F-4A75-AF23-91A1F078347D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77BDFB7-3D23-4BE2-8360-617E8423417A}" type="presOf" srcId="{D06CD488-0978-43C5-B325-5145E95ACEF6}" destId="{560C06D1-4C0B-4501-AB79-C9189099A21E}" srcOrd="0" destOrd="0" presId="urn:microsoft.com/office/officeart/2005/8/layout/target3"/>
    <dgm:cxn modelId="{EFF01ACE-1258-4ED0-A16D-74C05C4D6D01}" type="presOf" srcId="{BB5036E5-B2CD-4B2D-879E-57715EB91603}" destId="{5170F11C-77C6-4849-AE9E-4C9F6DEE023C}" srcOrd="0" destOrd="0" presId="urn:microsoft.com/office/officeart/2005/8/layout/target3"/>
    <dgm:cxn modelId="{3779E021-758C-4852-93F4-2B6E393D3440}" type="presOf" srcId="{E8A81FBC-B71F-4A75-AF23-91A1F078347D}" destId="{E9D2BD1F-7F35-4655-9025-E305364517D0}" srcOrd="0" destOrd="0" presId="urn:microsoft.com/office/officeart/2005/8/layout/target3"/>
    <dgm:cxn modelId="{094F536B-E092-46F6-BAE7-AB358A2DAD27}" type="presOf" srcId="{BA926967-4E5D-4653-96F5-B489B8B22C54}" destId="{740FD10B-1F0B-4826-9C9A-FB96FA6B1997}" srcOrd="1" destOrd="0" presId="urn:microsoft.com/office/officeart/2005/8/layout/target3"/>
    <dgm:cxn modelId="{35F091EB-2B17-4241-8578-F5143F66492C}" type="presOf" srcId="{847886D4-C74A-4A5F-9716-7D8A367E31C7}" destId="{24DBD1D7-32F2-45A8-86CA-D5A00AB7BE63}" srcOrd="0" destOrd="0" presId="urn:microsoft.com/office/officeart/2005/8/layout/target3"/>
    <dgm:cxn modelId="{F1B05F9A-06A6-4864-9755-29E6A29FE2E7}" srcId="{BB5036E5-B2CD-4B2D-879E-57715EB91603}" destId="{D06CD488-0978-43C5-B325-5145E95ACEF6}" srcOrd="1" destOrd="0" parTransId="{3A0973B8-1113-446C-A445-FA579E7516F6}" sibTransId="{A41AC0D1-2913-445E-A294-500E461DADC7}"/>
    <dgm:cxn modelId="{45CE91E3-3588-435F-9637-94C5B180626D}" srcId="{BB5036E5-B2CD-4B2D-879E-57715EB91603}" destId="{847886D4-C74A-4A5F-9716-7D8A367E31C7}" srcOrd="3" destOrd="0" parTransId="{5EF12724-7DE5-45F5-9057-75A73A61C782}" sibTransId="{5E5F271D-AFA3-46D3-88FE-1F524D60155E}"/>
    <dgm:cxn modelId="{697FF804-3D41-40B9-90FA-C780748E7EEC}" type="presOf" srcId="{847886D4-C74A-4A5F-9716-7D8A367E31C7}" destId="{95231E5F-0057-41BE-BB04-F235D9B9EFCC}" srcOrd="1" destOrd="0" presId="urn:microsoft.com/office/officeart/2005/8/layout/target3"/>
    <dgm:cxn modelId="{3FA6EA4E-B68A-4DF0-8FC2-4B59E50A548D}" srcId="{BB5036E5-B2CD-4B2D-879E-57715EB91603}" destId="{A122F5F2-BC1A-4C96-A7EC-51C25C4C54D9}" srcOrd="0" destOrd="0" parTransId="{6BD6E96B-1E89-447E-9FB3-69CFD52370E9}" sibTransId="{7B85CF1B-2590-49A6-BE7C-176D619BB2DB}"/>
    <dgm:cxn modelId="{D2D421B7-C744-4F4E-87AF-8D40FFF78272}" srcId="{BB5036E5-B2CD-4B2D-879E-57715EB91603}" destId="{BA926967-4E5D-4653-96F5-B489B8B22C54}" srcOrd="2" destOrd="0" parTransId="{0B3EAEEB-F4B2-4CED-8735-3BA1ED3A11FA}" sibTransId="{28986BDB-2F1D-4970-BE35-DE74671F6566}"/>
    <dgm:cxn modelId="{A271D267-BA8F-4BDE-AFD7-926CE8E864BE}" type="presOf" srcId="{BA926967-4E5D-4653-96F5-B489B8B22C54}" destId="{679C96CC-AFC2-4EB8-ADF6-5463B79A3EB0}" srcOrd="0" destOrd="0" presId="urn:microsoft.com/office/officeart/2005/8/layout/target3"/>
    <dgm:cxn modelId="{724DFA0E-46B3-4AD7-BDDE-58FCF78D6A0D}" type="presOf" srcId="{A122F5F2-BC1A-4C96-A7EC-51C25C4C54D9}" destId="{921ADD95-C49D-4741-A3BE-04524252EB9A}" srcOrd="1" destOrd="0" presId="urn:microsoft.com/office/officeart/2005/8/layout/target3"/>
    <dgm:cxn modelId="{B6878925-FF3A-4264-8B0A-5D952D025002}" type="presOf" srcId="{E8A81FBC-B71F-4A75-AF23-91A1F078347D}" destId="{730CB7A8-5C6E-4346-A6F8-BD370B143E5D}" srcOrd="1" destOrd="0" presId="urn:microsoft.com/office/officeart/2005/8/layout/target3"/>
    <dgm:cxn modelId="{CB7FB782-CB97-4A8C-818B-6016C8B0A862}" type="presOf" srcId="{D06CD488-0978-43C5-B325-5145E95ACEF6}" destId="{80CBFD7C-38E1-4CD1-AC1F-DF89F415CD59}" srcOrd="1" destOrd="0" presId="urn:microsoft.com/office/officeart/2005/8/layout/target3"/>
    <dgm:cxn modelId="{198765AD-BFE1-4BFD-B9AF-EA91787CBB32}" type="presOf" srcId="{A122F5F2-BC1A-4C96-A7EC-51C25C4C54D9}" destId="{93129C73-C812-4A26-8A3D-77A55B0E3906}" srcOrd="0" destOrd="0" presId="urn:microsoft.com/office/officeart/2005/8/layout/target3"/>
    <dgm:cxn modelId="{C87D3810-BF98-4458-8351-144D57A299DC}" srcId="{BB5036E5-B2CD-4B2D-879E-57715EB91603}" destId="{E8A81FBC-B71F-4A75-AF23-91A1F078347D}" srcOrd="4" destOrd="0" parTransId="{52F64A97-B963-4BE7-BC28-559E116E66E0}" sibTransId="{30279F21-6F7B-4857-8D42-004CB8D3AB85}"/>
    <dgm:cxn modelId="{582074F2-FA3C-4336-B8B8-979E237A78AB}" type="presParOf" srcId="{5170F11C-77C6-4849-AE9E-4C9F6DEE023C}" destId="{944341AA-D28A-4AFE-9541-E31AF46C6725}" srcOrd="0" destOrd="0" presId="urn:microsoft.com/office/officeart/2005/8/layout/target3"/>
    <dgm:cxn modelId="{CEC21EED-F57F-4935-8D78-28BCDE95BC8A}" type="presParOf" srcId="{5170F11C-77C6-4849-AE9E-4C9F6DEE023C}" destId="{E4A03499-B01C-46D9-8EA8-9AEF382BA875}" srcOrd="1" destOrd="0" presId="urn:microsoft.com/office/officeart/2005/8/layout/target3"/>
    <dgm:cxn modelId="{5BA105FD-60DC-4F33-B894-0A91970AF70C}" type="presParOf" srcId="{5170F11C-77C6-4849-AE9E-4C9F6DEE023C}" destId="{93129C73-C812-4A26-8A3D-77A55B0E3906}" srcOrd="2" destOrd="0" presId="urn:microsoft.com/office/officeart/2005/8/layout/target3"/>
    <dgm:cxn modelId="{2A2F4EA2-DFAA-4C3F-9C99-CD7884EB2629}" type="presParOf" srcId="{5170F11C-77C6-4849-AE9E-4C9F6DEE023C}" destId="{8762D6AE-F52C-4252-AF08-E739332A4774}" srcOrd="3" destOrd="0" presId="urn:microsoft.com/office/officeart/2005/8/layout/target3"/>
    <dgm:cxn modelId="{6C3799A1-E652-4B76-809A-5A9AFB44D1E6}" type="presParOf" srcId="{5170F11C-77C6-4849-AE9E-4C9F6DEE023C}" destId="{C94095FD-4789-47C0-8332-ADD0B2D0DFC5}" srcOrd="4" destOrd="0" presId="urn:microsoft.com/office/officeart/2005/8/layout/target3"/>
    <dgm:cxn modelId="{CCFB558D-DB3C-453C-B8F2-B3E8D334D4CF}" type="presParOf" srcId="{5170F11C-77C6-4849-AE9E-4C9F6DEE023C}" destId="{560C06D1-4C0B-4501-AB79-C9189099A21E}" srcOrd="5" destOrd="0" presId="urn:microsoft.com/office/officeart/2005/8/layout/target3"/>
    <dgm:cxn modelId="{6D24C39B-2176-446D-9F02-557684E5998C}" type="presParOf" srcId="{5170F11C-77C6-4849-AE9E-4C9F6DEE023C}" destId="{189E6E84-874C-46C6-ACCB-8657012F0BB3}" srcOrd="6" destOrd="0" presId="urn:microsoft.com/office/officeart/2005/8/layout/target3"/>
    <dgm:cxn modelId="{000BB6DB-CC1C-4C46-BE0F-D957D8304179}" type="presParOf" srcId="{5170F11C-77C6-4849-AE9E-4C9F6DEE023C}" destId="{CA2B3F5B-EED8-459A-945B-FEAB5C004A2C}" srcOrd="7" destOrd="0" presId="urn:microsoft.com/office/officeart/2005/8/layout/target3"/>
    <dgm:cxn modelId="{688D88AB-F317-4399-BE07-3EA8E2CC6174}" type="presParOf" srcId="{5170F11C-77C6-4849-AE9E-4C9F6DEE023C}" destId="{679C96CC-AFC2-4EB8-ADF6-5463B79A3EB0}" srcOrd="8" destOrd="0" presId="urn:microsoft.com/office/officeart/2005/8/layout/target3"/>
    <dgm:cxn modelId="{9DDBDAEA-EBEB-4480-94DB-78C415997425}" type="presParOf" srcId="{5170F11C-77C6-4849-AE9E-4C9F6DEE023C}" destId="{C4EECD44-0692-4573-8824-45FCEEF1E9F8}" srcOrd="9" destOrd="0" presId="urn:microsoft.com/office/officeart/2005/8/layout/target3"/>
    <dgm:cxn modelId="{1DE25E45-B16D-470B-903E-C37A9DEA1973}" type="presParOf" srcId="{5170F11C-77C6-4849-AE9E-4C9F6DEE023C}" destId="{A9293434-F376-4C01-86B8-589ECA459EAF}" srcOrd="10" destOrd="0" presId="urn:microsoft.com/office/officeart/2005/8/layout/target3"/>
    <dgm:cxn modelId="{8DA8A439-E81E-4FC4-AE49-A7537BA7008E}" type="presParOf" srcId="{5170F11C-77C6-4849-AE9E-4C9F6DEE023C}" destId="{24DBD1D7-32F2-45A8-86CA-D5A00AB7BE63}" srcOrd="11" destOrd="0" presId="urn:microsoft.com/office/officeart/2005/8/layout/target3"/>
    <dgm:cxn modelId="{61919C50-9B7F-4306-98A9-699906570FBB}" type="presParOf" srcId="{5170F11C-77C6-4849-AE9E-4C9F6DEE023C}" destId="{7107268A-56FF-472A-AE7B-74D441C92F94}" srcOrd="12" destOrd="0" presId="urn:microsoft.com/office/officeart/2005/8/layout/target3"/>
    <dgm:cxn modelId="{F9AD93DF-2845-48EB-87AB-A4460EB40DC3}" type="presParOf" srcId="{5170F11C-77C6-4849-AE9E-4C9F6DEE023C}" destId="{E4EA6453-9D12-4989-81C2-304BA12E131B}" srcOrd="13" destOrd="0" presId="urn:microsoft.com/office/officeart/2005/8/layout/target3"/>
    <dgm:cxn modelId="{3F6AD2C8-1212-4622-94DA-20F0B198E8F4}" type="presParOf" srcId="{5170F11C-77C6-4849-AE9E-4C9F6DEE023C}" destId="{E9D2BD1F-7F35-4655-9025-E305364517D0}" srcOrd="14" destOrd="0" presId="urn:microsoft.com/office/officeart/2005/8/layout/target3"/>
    <dgm:cxn modelId="{36FA6C57-B35D-4060-B92B-036574EE3489}" type="presParOf" srcId="{5170F11C-77C6-4849-AE9E-4C9F6DEE023C}" destId="{921ADD95-C49D-4741-A3BE-04524252EB9A}" srcOrd="15" destOrd="0" presId="urn:microsoft.com/office/officeart/2005/8/layout/target3"/>
    <dgm:cxn modelId="{61155878-EBDF-46D8-B4D4-F00F40FA7E1D}" type="presParOf" srcId="{5170F11C-77C6-4849-AE9E-4C9F6DEE023C}" destId="{80CBFD7C-38E1-4CD1-AC1F-DF89F415CD59}" srcOrd="16" destOrd="0" presId="urn:microsoft.com/office/officeart/2005/8/layout/target3"/>
    <dgm:cxn modelId="{BDB195B2-C7E4-4845-983C-C0F2B0A746DD}" type="presParOf" srcId="{5170F11C-77C6-4849-AE9E-4C9F6DEE023C}" destId="{740FD10B-1F0B-4826-9C9A-FB96FA6B1997}" srcOrd="17" destOrd="0" presId="urn:microsoft.com/office/officeart/2005/8/layout/target3"/>
    <dgm:cxn modelId="{71FFE409-F2FA-4B6B-8B04-5EEFA56ACA3E}" type="presParOf" srcId="{5170F11C-77C6-4849-AE9E-4C9F6DEE023C}" destId="{95231E5F-0057-41BE-BB04-F235D9B9EFCC}" srcOrd="18" destOrd="0" presId="urn:microsoft.com/office/officeart/2005/8/layout/target3"/>
    <dgm:cxn modelId="{921376B6-36A7-48BB-B3A7-15B1A7260F5B}" type="presParOf" srcId="{5170F11C-77C6-4849-AE9E-4C9F6DEE023C}" destId="{730CB7A8-5C6E-4346-A6F8-BD370B143E5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44341AA-D28A-4AFE-9541-E31AF46C6725}">
      <dsp:nvSpPr>
        <dsp:cNvPr id="0" name=""/>
        <dsp:cNvSpPr/>
      </dsp:nvSpPr>
      <dsp:spPr>
        <a:xfrm>
          <a:off x="0" y="0"/>
          <a:ext cx="4176464" cy="41764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129C73-C812-4A26-8A3D-77A55B0E3906}">
      <dsp:nvSpPr>
        <dsp:cNvPr id="0" name=""/>
        <dsp:cNvSpPr/>
      </dsp:nvSpPr>
      <dsp:spPr>
        <a:xfrm>
          <a:off x="2088232" y="0"/>
          <a:ext cx="6264696" cy="41764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VY_32_INOVACE_24_ORIENTACE </a:t>
          </a:r>
          <a:r>
            <a:rPr lang="cs-CZ" sz="1800" b="1" kern="1200" smtClean="0"/>
            <a:t>V </a:t>
          </a:r>
          <a:r>
            <a:rPr lang="cs-CZ" sz="1800" b="1" kern="1200" smtClean="0"/>
            <a:t>ČASE - MINUTY</a:t>
          </a:r>
          <a:endParaRPr lang="cs-CZ" kern="1200" dirty="0" smtClean="0"/>
        </a:p>
      </dsp:txBody>
      <dsp:txXfrm>
        <a:off x="2088232" y="0"/>
        <a:ext cx="6264696" cy="668234"/>
      </dsp:txXfrm>
    </dsp:sp>
    <dsp:sp modelId="{C94095FD-4789-47C0-8332-ADD0B2D0DFC5}">
      <dsp:nvSpPr>
        <dsp:cNvPr id="0" name=""/>
        <dsp:cNvSpPr/>
      </dsp:nvSpPr>
      <dsp:spPr>
        <a:xfrm>
          <a:off x="438528" y="668234"/>
          <a:ext cx="3299406" cy="32994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C06D1-4C0B-4501-AB79-C9189099A21E}">
      <dsp:nvSpPr>
        <dsp:cNvPr id="0" name=""/>
        <dsp:cNvSpPr/>
      </dsp:nvSpPr>
      <dsp:spPr>
        <a:xfrm>
          <a:off x="2088232" y="668234"/>
          <a:ext cx="6264696" cy="32994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smtClean="0"/>
            <a:t>Autor DUM : </a:t>
          </a:r>
          <a:r>
            <a:rPr lang="cs-CZ" sz="1500" kern="1200" dirty="0" smtClean="0"/>
            <a:t>Mgr. Kateřina Gajdošová</a:t>
          </a:r>
        </a:p>
      </dsp:txBody>
      <dsp:txXfrm>
        <a:off x="2088232" y="668234"/>
        <a:ext cx="6264696" cy="668234"/>
      </dsp:txXfrm>
    </dsp:sp>
    <dsp:sp modelId="{CA2B3F5B-EED8-459A-945B-FEAB5C004A2C}">
      <dsp:nvSpPr>
        <dsp:cNvPr id="0" name=""/>
        <dsp:cNvSpPr/>
      </dsp:nvSpPr>
      <dsp:spPr>
        <a:xfrm>
          <a:off x="877057" y="1336468"/>
          <a:ext cx="2422349" cy="242234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C96CC-AFC2-4EB8-ADF6-5463B79A3EB0}">
      <dsp:nvSpPr>
        <dsp:cNvPr id="0" name=""/>
        <dsp:cNvSpPr/>
      </dsp:nvSpPr>
      <dsp:spPr>
        <a:xfrm>
          <a:off x="2088232" y="1336468"/>
          <a:ext cx="6264696" cy="24223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Škola: </a:t>
          </a:r>
          <a:r>
            <a:rPr lang="cs-CZ" sz="1500" kern="1200" dirty="0" smtClean="0"/>
            <a:t>ZŠ a MŠ Stará Červená Voda, příspěvková organizace, 79053  Stará Červená Voda 164</a:t>
          </a:r>
        </a:p>
      </dsp:txBody>
      <dsp:txXfrm>
        <a:off x="2088232" y="1336468"/>
        <a:ext cx="6264696" cy="668234"/>
      </dsp:txXfrm>
    </dsp:sp>
    <dsp:sp modelId="{A9293434-F376-4C01-86B8-589ECA459EAF}">
      <dsp:nvSpPr>
        <dsp:cNvPr id="0" name=""/>
        <dsp:cNvSpPr/>
      </dsp:nvSpPr>
      <dsp:spPr>
        <a:xfrm>
          <a:off x="1315586" y="2004702"/>
          <a:ext cx="1545291" cy="15452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BD1D7-32F2-45A8-86CA-D5A00AB7BE63}">
      <dsp:nvSpPr>
        <dsp:cNvPr id="0" name=""/>
        <dsp:cNvSpPr/>
      </dsp:nvSpPr>
      <dsp:spPr>
        <a:xfrm>
          <a:off x="2088232" y="2004702"/>
          <a:ext cx="6264696" cy="15452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Vytvořeno v rámci v projektu „EU peníze školám“</a:t>
          </a:r>
        </a:p>
      </dsp:txBody>
      <dsp:txXfrm>
        <a:off x="2088232" y="2004702"/>
        <a:ext cx="6264696" cy="668234"/>
      </dsp:txXfrm>
    </dsp:sp>
    <dsp:sp modelId="{E4EA6453-9D12-4989-81C2-304BA12E131B}">
      <dsp:nvSpPr>
        <dsp:cNvPr id="0" name=""/>
        <dsp:cNvSpPr/>
      </dsp:nvSpPr>
      <dsp:spPr>
        <a:xfrm>
          <a:off x="1754114" y="2672936"/>
          <a:ext cx="668234" cy="6682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D2BD1F-7F35-4655-9025-E305364517D0}">
      <dsp:nvSpPr>
        <dsp:cNvPr id="0" name=""/>
        <dsp:cNvSpPr/>
      </dsp:nvSpPr>
      <dsp:spPr>
        <a:xfrm>
          <a:off x="2088232" y="2672936"/>
          <a:ext cx="6264696" cy="668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OP VK oblast podpory 1.4 s názvem Zlepšení podmínek pro vzdělávání na základních školách</a:t>
          </a:r>
          <a:endParaRPr lang="cs-CZ" sz="1500" kern="1200" dirty="0" smtClean="0"/>
        </a:p>
      </dsp:txBody>
      <dsp:txXfrm>
        <a:off x="2088232" y="2672936"/>
        <a:ext cx="6264696" cy="668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6D6AA-6CA5-4DA2-B0EA-CF80D15E63A0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37EDF-7141-48AA-8954-289EEF18BF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2">
                <a:lumMod val="10000"/>
                <a:alpha val="7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16147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ORIENTACE V </a:t>
            </a:r>
            <a:r>
              <a:rPr lang="cs-CZ" dirty="0" smtClean="0">
                <a:latin typeface="Arial Rounded MT Bold" pitchFamily="34" charset="0"/>
              </a:rPr>
              <a:t>ČASE</a:t>
            </a:r>
            <a:br>
              <a:rPr lang="cs-CZ" dirty="0" smtClean="0">
                <a:latin typeface="Arial Rounded MT Bold" pitchFamily="34" charset="0"/>
              </a:rPr>
            </a:br>
            <a:r>
              <a:rPr lang="cs-CZ" dirty="0" smtClean="0">
                <a:latin typeface="Arial Rounded MT Bold" pitchFamily="34" charset="0"/>
              </a:rPr>
              <a:t>MINUTY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5517232"/>
            <a:ext cx="7772400" cy="1199704"/>
          </a:xfrm>
        </p:spPr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Mgr. Kateřina Gajdošová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140968"/>
            <a:ext cx="6380326" cy="192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graphicFrame>
        <p:nvGraphicFramePr>
          <p:cNvPr id="9" name="Diagram 8"/>
          <p:cNvGraphicFramePr/>
          <p:nvPr/>
        </p:nvGraphicFramePr>
        <p:xfrm>
          <a:off x="251520" y="2132856"/>
          <a:ext cx="835292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Vytvořeno jako DUM do předmětu Matematika</a:t>
            </a:r>
            <a:r>
              <a:rPr lang="en-US" sz="2400" dirty="0" smtClean="0"/>
              <a:t>.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Vzdělávací oblast: Matematika </a:t>
            </a:r>
            <a:r>
              <a:rPr lang="cs-CZ" sz="2400" smtClean="0"/>
              <a:t>a její </a:t>
            </a:r>
            <a:r>
              <a:rPr lang="cs-CZ" sz="2400" dirty="0" smtClean="0"/>
              <a:t>aplikace</a:t>
            </a:r>
            <a:r>
              <a:rPr lang="en-US" sz="2400" dirty="0" smtClean="0"/>
              <a:t> ; </a:t>
            </a:r>
            <a:r>
              <a:rPr lang="cs-CZ" sz="2400" dirty="0" err="1" smtClean="0"/>
              <a:t>tématický</a:t>
            </a:r>
            <a:r>
              <a:rPr lang="cs-CZ" sz="2400" dirty="0" smtClean="0"/>
              <a:t> okruh: Závislosti, vztahy a práce s daty</a:t>
            </a:r>
            <a:r>
              <a:rPr lang="en-US" sz="2400" dirty="0" smtClean="0"/>
              <a:t>; </a:t>
            </a:r>
            <a:r>
              <a:rPr lang="cs-CZ" sz="2400" dirty="0" smtClean="0"/>
              <a:t> </a:t>
            </a:r>
            <a:r>
              <a:rPr lang="en-US" sz="2400" dirty="0" smtClean="0"/>
              <a:t>t</a:t>
            </a:r>
            <a:r>
              <a:rPr lang="cs-CZ" sz="2400" dirty="0" err="1" smtClean="0"/>
              <a:t>éma</a:t>
            </a:r>
            <a:r>
              <a:rPr lang="cs-CZ" sz="2400" dirty="0" smtClean="0"/>
              <a:t> : Orientace v čase.</a:t>
            </a:r>
          </a:p>
          <a:p>
            <a:r>
              <a:rPr lang="cs-CZ" sz="2400" dirty="0" smtClean="0"/>
              <a:t>Vytvořeno pro 2. ročník základní školy.</a:t>
            </a:r>
          </a:p>
          <a:p>
            <a:r>
              <a:rPr lang="cs-CZ" sz="2400" dirty="0" smtClean="0"/>
              <a:t>Materiál slouží k úvodnímu k procvičení a upevnění učiva. </a:t>
            </a:r>
          </a:p>
          <a:p>
            <a:r>
              <a:rPr lang="cs-CZ" sz="2400" dirty="0" smtClean="0"/>
              <a:t>Materiál doporučuji prezentovat na interaktivní tabuli.</a:t>
            </a:r>
          </a:p>
          <a:p>
            <a:r>
              <a:rPr lang="cs-CZ" sz="2400" dirty="0" smtClean="0"/>
              <a:t>Materiál byl vytvořen a pilotován v II. pololetí školního roku 2012/2013. </a:t>
            </a:r>
          </a:p>
          <a:p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26977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Zopakuj si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1475656" y="2991767"/>
            <a:ext cx="5616624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847751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39305" y="2847751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56176" y="2847751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Zaoblený obdélník 14"/>
          <p:cNvSpPr/>
          <p:nvPr/>
        </p:nvSpPr>
        <p:spPr>
          <a:xfrm>
            <a:off x="899592" y="2271687"/>
            <a:ext cx="1296144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čtvrt na 3</a:t>
            </a:r>
            <a:endParaRPr lang="cs-CZ" dirty="0"/>
          </a:p>
        </p:txBody>
      </p:sp>
      <p:cxnSp>
        <p:nvCxnSpPr>
          <p:cNvPr id="22" name="Přímá spojovací šipka 21"/>
          <p:cNvCxnSpPr/>
          <p:nvPr/>
        </p:nvCxnSpPr>
        <p:spPr>
          <a:xfrm flipV="1">
            <a:off x="1606609" y="3855863"/>
            <a:ext cx="589127" cy="26126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flipV="1">
            <a:off x="1619672" y="3711847"/>
            <a:ext cx="432048" cy="144016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>
            <a:off x="4499992" y="3881989"/>
            <a:ext cx="0" cy="549938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 flipV="1">
            <a:off x="4513056" y="3711847"/>
            <a:ext cx="490992" cy="144016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 flipH="1">
            <a:off x="6660232" y="3855863"/>
            <a:ext cx="576064" cy="0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/>
          <p:nvPr/>
        </p:nvCxnSpPr>
        <p:spPr>
          <a:xfrm flipV="1">
            <a:off x="7249360" y="3783855"/>
            <a:ext cx="490992" cy="72008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aoblený obdélník 29"/>
          <p:cNvSpPr/>
          <p:nvPr/>
        </p:nvSpPr>
        <p:spPr>
          <a:xfrm>
            <a:off x="3851920" y="2271687"/>
            <a:ext cx="1296144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půl třetí</a:t>
            </a:r>
            <a:endParaRPr lang="cs-CZ" dirty="0"/>
          </a:p>
        </p:txBody>
      </p:sp>
      <p:sp>
        <p:nvSpPr>
          <p:cNvPr id="31" name="Zaoblený obdélník 30"/>
          <p:cNvSpPr/>
          <p:nvPr/>
        </p:nvSpPr>
        <p:spPr>
          <a:xfrm>
            <a:off x="6372200" y="2271687"/>
            <a:ext cx="1872208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třičtvrtě</a:t>
            </a:r>
            <a:r>
              <a:rPr lang="cs-CZ" dirty="0" smtClean="0"/>
              <a:t> na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Nakresli na hodinách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1628800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23481" y="1628800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6047" y="3999879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29976" y="3999879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Zaoblený obdélník 14"/>
          <p:cNvSpPr/>
          <p:nvPr/>
        </p:nvSpPr>
        <p:spPr>
          <a:xfrm>
            <a:off x="2627784" y="1772816"/>
            <a:ext cx="1800200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čvrt</a:t>
            </a:r>
            <a:r>
              <a:rPr lang="cs-CZ" b="1" dirty="0" smtClean="0"/>
              <a:t> na sedm</a:t>
            </a:r>
            <a:endParaRPr lang="cs-CZ" b="1" dirty="0"/>
          </a:p>
        </p:txBody>
      </p:sp>
      <p:sp>
        <p:nvSpPr>
          <p:cNvPr id="16" name="Zaoblený obdélník 15"/>
          <p:cNvSpPr/>
          <p:nvPr/>
        </p:nvSpPr>
        <p:spPr>
          <a:xfrm>
            <a:off x="7236296" y="1772816"/>
            <a:ext cx="1584176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půl sedmé</a:t>
            </a:r>
            <a:endParaRPr lang="cs-CZ" b="1" dirty="0"/>
          </a:p>
        </p:txBody>
      </p:sp>
      <p:sp>
        <p:nvSpPr>
          <p:cNvPr id="18" name="Zaoblený obdélník 17"/>
          <p:cNvSpPr/>
          <p:nvPr/>
        </p:nvSpPr>
        <p:spPr>
          <a:xfrm>
            <a:off x="2771800" y="4149080"/>
            <a:ext cx="864096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sedm</a:t>
            </a:r>
            <a:endParaRPr lang="cs-CZ" b="1" dirty="0"/>
          </a:p>
        </p:txBody>
      </p:sp>
      <p:sp>
        <p:nvSpPr>
          <p:cNvPr id="19" name="Zaoblený obdélník 18"/>
          <p:cNvSpPr/>
          <p:nvPr/>
        </p:nvSpPr>
        <p:spPr>
          <a:xfrm>
            <a:off x="7236296" y="4149080"/>
            <a:ext cx="1440160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půl čtvrté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1628800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23481" y="1628800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6047" y="3999879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29976" y="3999879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Zaoblený obdélník 14"/>
          <p:cNvSpPr/>
          <p:nvPr/>
        </p:nvSpPr>
        <p:spPr>
          <a:xfrm>
            <a:off x="2627784" y="1772816"/>
            <a:ext cx="1800200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čvrt</a:t>
            </a:r>
            <a:r>
              <a:rPr lang="cs-CZ" b="1" dirty="0" smtClean="0"/>
              <a:t> na sedm</a:t>
            </a:r>
            <a:endParaRPr lang="cs-CZ" b="1" dirty="0"/>
          </a:p>
        </p:txBody>
      </p:sp>
      <p:sp>
        <p:nvSpPr>
          <p:cNvPr id="16" name="Zaoblený obdélník 15"/>
          <p:cNvSpPr/>
          <p:nvPr/>
        </p:nvSpPr>
        <p:spPr>
          <a:xfrm>
            <a:off x="7236296" y="1772816"/>
            <a:ext cx="1584176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půl sedmé</a:t>
            </a:r>
            <a:endParaRPr lang="cs-CZ" b="1" dirty="0"/>
          </a:p>
        </p:txBody>
      </p:sp>
      <p:sp>
        <p:nvSpPr>
          <p:cNvPr id="18" name="Zaoblený obdélník 17"/>
          <p:cNvSpPr/>
          <p:nvPr/>
        </p:nvSpPr>
        <p:spPr>
          <a:xfrm>
            <a:off x="2771800" y="4149080"/>
            <a:ext cx="864096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sedm</a:t>
            </a:r>
            <a:endParaRPr lang="cs-CZ" b="1" dirty="0"/>
          </a:p>
        </p:txBody>
      </p:sp>
      <p:sp>
        <p:nvSpPr>
          <p:cNvPr id="19" name="Zaoblený obdélník 18"/>
          <p:cNvSpPr/>
          <p:nvPr/>
        </p:nvSpPr>
        <p:spPr>
          <a:xfrm>
            <a:off x="7236296" y="4149080"/>
            <a:ext cx="1440160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půl čtvrté</a:t>
            </a:r>
            <a:endParaRPr lang="cs-CZ" b="1" dirty="0"/>
          </a:p>
        </p:txBody>
      </p:sp>
      <p:cxnSp>
        <p:nvCxnSpPr>
          <p:cNvPr id="14" name="Přímá spojovací šipka 13"/>
          <p:cNvCxnSpPr/>
          <p:nvPr/>
        </p:nvCxnSpPr>
        <p:spPr>
          <a:xfrm flipV="1">
            <a:off x="1606609" y="2636912"/>
            <a:ext cx="589127" cy="26126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H="1">
            <a:off x="1475656" y="2636912"/>
            <a:ext cx="144016" cy="576064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>
            <a:off x="6084168" y="2636912"/>
            <a:ext cx="0" cy="576064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H="1">
            <a:off x="5940152" y="2564904"/>
            <a:ext cx="144017" cy="504056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 flipV="1">
            <a:off x="1606609" y="4437112"/>
            <a:ext cx="13063" cy="602190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 flipH="1">
            <a:off x="1403648" y="5013176"/>
            <a:ext cx="216024" cy="432048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>
            <a:off x="6084168" y="5013176"/>
            <a:ext cx="0" cy="530182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/>
          <p:nvPr/>
        </p:nvCxnSpPr>
        <p:spPr>
          <a:xfrm>
            <a:off x="6084168" y="5013176"/>
            <a:ext cx="432048" cy="144016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Nakresli na hodinách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1628800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0032" y="1628800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6047" y="3999879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6527" y="3999879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Zaoblený obdélník 16"/>
          <p:cNvSpPr/>
          <p:nvPr/>
        </p:nvSpPr>
        <p:spPr>
          <a:xfrm>
            <a:off x="2627784" y="1844824"/>
            <a:ext cx="2232248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třičvrtě</a:t>
            </a:r>
            <a:r>
              <a:rPr lang="cs-CZ" b="1" dirty="0" smtClean="0"/>
              <a:t> na sedm</a:t>
            </a:r>
            <a:endParaRPr lang="cs-CZ" b="1" dirty="0"/>
          </a:p>
        </p:txBody>
      </p:sp>
      <p:sp>
        <p:nvSpPr>
          <p:cNvPr id="20" name="Zaoblený obdélník 19"/>
          <p:cNvSpPr/>
          <p:nvPr/>
        </p:nvSpPr>
        <p:spPr>
          <a:xfrm>
            <a:off x="2627784" y="4437112"/>
            <a:ext cx="2016224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čtvrt na šest</a:t>
            </a:r>
            <a:endParaRPr lang="cs-CZ" b="1" dirty="0"/>
          </a:p>
        </p:txBody>
      </p:sp>
      <p:sp>
        <p:nvSpPr>
          <p:cNvPr id="21" name="Zaoblený obdélník 20"/>
          <p:cNvSpPr/>
          <p:nvPr/>
        </p:nvSpPr>
        <p:spPr>
          <a:xfrm>
            <a:off x="6948264" y="1844824"/>
            <a:ext cx="2088232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třičvrtě</a:t>
            </a:r>
            <a:r>
              <a:rPr lang="cs-CZ" b="1" dirty="0" smtClean="0"/>
              <a:t> na pět</a:t>
            </a:r>
            <a:endParaRPr lang="cs-CZ" b="1" dirty="0"/>
          </a:p>
        </p:txBody>
      </p:sp>
      <p:sp>
        <p:nvSpPr>
          <p:cNvPr id="22" name="Zaoblený obdélník 21"/>
          <p:cNvSpPr/>
          <p:nvPr/>
        </p:nvSpPr>
        <p:spPr>
          <a:xfrm>
            <a:off x="7020272" y="4437112"/>
            <a:ext cx="2016224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půl osmé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1628800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0032" y="1628800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6047" y="3999879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6527" y="3999879"/>
            <a:ext cx="2081737" cy="21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Zaoblený obdélník 16"/>
          <p:cNvSpPr/>
          <p:nvPr/>
        </p:nvSpPr>
        <p:spPr>
          <a:xfrm>
            <a:off x="2627784" y="1844824"/>
            <a:ext cx="2232248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tři </a:t>
            </a:r>
            <a:r>
              <a:rPr lang="cs-CZ" b="1" dirty="0" err="1" smtClean="0"/>
              <a:t>čvrtě</a:t>
            </a:r>
            <a:r>
              <a:rPr lang="cs-CZ" b="1" dirty="0" smtClean="0"/>
              <a:t> na sedm</a:t>
            </a:r>
            <a:endParaRPr lang="cs-CZ" b="1" dirty="0"/>
          </a:p>
        </p:txBody>
      </p:sp>
      <p:sp>
        <p:nvSpPr>
          <p:cNvPr id="20" name="Zaoblený obdélník 19"/>
          <p:cNvSpPr/>
          <p:nvPr/>
        </p:nvSpPr>
        <p:spPr>
          <a:xfrm>
            <a:off x="2627784" y="4437112"/>
            <a:ext cx="2016224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čtvrt na šest</a:t>
            </a:r>
            <a:endParaRPr lang="cs-CZ" b="1" dirty="0"/>
          </a:p>
        </p:txBody>
      </p:sp>
      <p:sp>
        <p:nvSpPr>
          <p:cNvPr id="21" name="Zaoblený obdélník 20"/>
          <p:cNvSpPr/>
          <p:nvPr/>
        </p:nvSpPr>
        <p:spPr>
          <a:xfrm>
            <a:off x="6948264" y="1844824"/>
            <a:ext cx="2088232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třičvrtě</a:t>
            </a:r>
            <a:r>
              <a:rPr lang="cs-CZ" b="1" dirty="0" smtClean="0"/>
              <a:t> na pět</a:t>
            </a:r>
            <a:endParaRPr lang="cs-CZ" b="1" dirty="0"/>
          </a:p>
        </p:txBody>
      </p:sp>
      <p:sp>
        <p:nvSpPr>
          <p:cNvPr id="22" name="Zaoblený obdélník 21"/>
          <p:cNvSpPr/>
          <p:nvPr/>
        </p:nvSpPr>
        <p:spPr>
          <a:xfrm>
            <a:off x="7020272" y="4437112"/>
            <a:ext cx="2016224" cy="50405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půl osmé</a:t>
            </a:r>
            <a:endParaRPr lang="cs-CZ" b="1" dirty="0"/>
          </a:p>
        </p:txBody>
      </p:sp>
      <p:cxnSp>
        <p:nvCxnSpPr>
          <p:cNvPr id="13" name="Přímá spojovací šipka 12"/>
          <p:cNvCxnSpPr/>
          <p:nvPr/>
        </p:nvCxnSpPr>
        <p:spPr>
          <a:xfrm flipH="1" flipV="1">
            <a:off x="971600" y="2636912"/>
            <a:ext cx="635010" cy="26126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H="1">
            <a:off x="1403648" y="2636912"/>
            <a:ext cx="216024" cy="432048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flipH="1" flipV="1">
            <a:off x="5364088" y="2636912"/>
            <a:ext cx="550790" cy="26126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>
            <a:off x="5927941" y="2636912"/>
            <a:ext cx="372251" cy="360040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>
            <a:off x="1619672" y="5013176"/>
            <a:ext cx="576064" cy="0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>
            <a:off x="1619672" y="5013176"/>
            <a:ext cx="144016" cy="432048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>
            <a:off x="5914878" y="5039302"/>
            <a:ext cx="25274" cy="549938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šipka 41"/>
          <p:cNvCxnSpPr/>
          <p:nvPr/>
        </p:nvCxnSpPr>
        <p:spPr>
          <a:xfrm flipH="1">
            <a:off x="5580112" y="5013176"/>
            <a:ext cx="347829" cy="360040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Den má 24 hodin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2" y="1241983"/>
            <a:ext cx="4871497" cy="506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ovéPole 29"/>
          <p:cNvSpPr txBox="1"/>
          <p:nvPr/>
        </p:nvSpPr>
        <p:spPr>
          <a:xfrm>
            <a:off x="179512" y="1691516"/>
            <a:ext cx="4116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 Zakresli kolik je právě teď hodin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79512" y="2483604"/>
            <a:ext cx="3845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 Kolik hodin bude za 5 hodin ?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79512" y="3275692"/>
            <a:ext cx="3974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 Kolik hodin bude za 12 hodin 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Víš kolik má 1 minuta sekund ?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475656" y="2420888"/>
            <a:ext cx="7040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30</a:t>
            </a:r>
            <a:endParaRPr lang="cs-CZ" sz="32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995936" y="2492896"/>
            <a:ext cx="7040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60</a:t>
            </a:r>
            <a:endParaRPr lang="cs-CZ" sz="32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516216" y="2492896"/>
            <a:ext cx="9637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100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47664" y="4509120"/>
            <a:ext cx="54377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- zkus si 1 minutu odhadnout</a:t>
            </a:r>
            <a:endParaRPr lang="cs-CZ" sz="2800" b="1" dirty="0"/>
          </a:p>
        </p:txBody>
      </p:sp>
      <p:grpSp>
        <p:nvGrpSpPr>
          <p:cNvPr id="9" name="Skupina 116"/>
          <p:cNvGrpSpPr/>
          <p:nvPr/>
        </p:nvGrpSpPr>
        <p:grpSpPr>
          <a:xfrm>
            <a:off x="1619672" y="2420888"/>
            <a:ext cx="457200" cy="483326"/>
            <a:chOff x="6084168" y="3827417"/>
            <a:chExt cx="457200" cy="483326"/>
          </a:xfrm>
        </p:grpSpPr>
        <p:sp>
          <p:nvSpPr>
            <p:cNvPr id="11" name="Volný tvar 10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Volný tvar 11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6" name="Skupina 116"/>
          <p:cNvGrpSpPr/>
          <p:nvPr/>
        </p:nvGrpSpPr>
        <p:grpSpPr>
          <a:xfrm>
            <a:off x="6876256" y="2420888"/>
            <a:ext cx="457200" cy="483326"/>
            <a:chOff x="6084168" y="3827417"/>
            <a:chExt cx="457200" cy="483326"/>
          </a:xfrm>
        </p:grpSpPr>
        <p:sp>
          <p:nvSpPr>
            <p:cNvPr id="17" name="Volný tvar 16"/>
            <p:cNvSpPr/>
            <p:nvPr/>
          </p:nvSpPr>
          <p:spPr>
            <a:xfrm>
              <a:off x="6084168" y="3827417"/>
              <a:ext cx="457200" cy="483326"/>
            </a:xfrm>
            <a:custGeom>
              <a:avLst/>
              <a:gdLst>
                <a:gd name="connsiteX0" fmla="*/ 0 w 457200"/>
                <a:gd name="connsiteY0" fmla="*/ 0 h 483326"/>
                <a:gd name="connsiteX1" fmla="*/ 209005 w 457200"/>
                <a:gd name="connsiteY1" fmla="*/ 313509 h 483326"/>
                <a:gd name="connsiteX2" fmla="*/ 457200 w 457200"/>
                <a:gd name="connsiteY2" fmla="*/ 483326 h 483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7200" h="483326">
                  <a:moveTo>
                    <a:pt x="0" y="0"/>
                  </a:moveTo>
                  <a:cubicBezTo>
                    <a:pt x="66402" y="116477"/>
                    <a:pt x="132805" y="232955"/>
                    <a:pt x="209005" y="313509"/>
                  </a:cubicBezTo>
                  <a:cubicBezTo>
                    <a:pt x="285205" y="394063"/>
                    <a:pt x="371202" y="438694"/>
                    <a:pt x="457200" y="48332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6162545" y="3892731"/>
              <a:ext cx="300446" cy="391886"/>
            </a:xfrm>
            <a:custGeom>
              <a:avLst/>
              <a:gdLst>
                <a:gd name="connsiteX0" fmla="*/ 300446 w 300446"/>
                <a:gd name="connsiteY0" fmla="*/ 0 h 391886"/>
                <a:gd name="connsiteX1" fmla="*/ 130628 w 300446"/>
                <a:gd name="connsiteY1" fmla="*/ 143692 h 391886"/>
                <a:gd name="connsiteX2" fmla="*/ 0 w 300446"/>
                <a:gd name="connsiteY2" fmla="*/ 391886 h 39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0446" h="391886">
                  <a:moveTo>
                    <a:pt x="300446" y="0"/>
                  </a:moveTo>
                  <a:cubicBezTo>
                    <a:pt x="240574" y="39189"/>
                    <a:pt x="180702" y="78378"/>
                    <a:pt x="130628" y="143692"/>
                  </a:cubicBezTo>
                  <a:cubicBezTo>
                    <a:pt x="80554" y="209006"/>
                    <a:pt x="40277" y="300446"/>
                    <a:pt x="0" y="391886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 Rounded MT Bold" pitchFamily="34" charset="0"/>
              </a:rPr>
              <a:t>Zdroje</a:t>
            </a:r>
            <a:endParaRPr lang="cs-CZ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1"/>
          <p:cNvSpPr txBox="1">
            <a:spLocks/>
          </p:cNvSpPr>
          <p:nvPr/>
        </p:nvSpPr>
        <p:spPr>
          <a:xfrm>
            <a:off x="683568" y="1628800"/>
            <a:ext cx="7704856" cy="396044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lvl="1">
              <a:buFont typeface="Arial" pitchFamily="34" charset="0"/>
              <a:buChar char="•"/>
              <a:defRPr/>
            </a:pPr>
            <a:r>
              <a:rPr lang="cs-CZ" sz="1400" dirty="0" smtClean="0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cs-CZ" sz="1400" dirty="0" smtClean="0">
                <a:solidFill>
                  <a:srgbClr val="000000"/>
                </a:solidFill>
                <a:latin typeface="Verdana" pitchFamily="34" charset="0"/>
                <a:hlinkClick r:id="rId4"/>
              </a:rPr>
              <a:t>www.office.</a:t>
            </a:r>
            <a:r>
              <a:rPr lang="cs-CZ" sz="1400" dirty="0" err="1" smtClean="0">
                <a:solidFill>
                  <a:srgbClr val="000000"/>
                </a:solidFill>
                <a:latin typeface="Verdana" pitchFamily="34" charset="0"/>
                <a:hlinkClick r:id="rId4"/>
              </a:rPr>
              <a:t>microsoft.com</a:t>
            </a:r>
            <a:endParaRPr lang="cs-CZ" sz="14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lvl="1">
              <a:buFont typeface="Arial" pitchFamily="34" charset="0"/>
              <a:buChar char="•"/>
              <a:defRPr/>
            </a:pPr>
            <a:endParaRPr lang="cs-CZ" sz="1400" dirty="0" smtClean="0">
              <a:solidFill>
                <a:srgbClr val="000000"/>
              </a:solidFill>
              <a:latin typeface="Verdana" pitchFamily="34" charset="0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cs-CZ" sz="1400" smtClean="0">
                <a:solidFill>
                  <a:srgbClr val="000000"/>
                </a:solidFill>
                <a:latin typeface="Verdana" pitchFamily="34" charset="0"/>
              </a:rPr>
              <a:t>Archiv autora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lnDef>
      <a:spPr>
        <a:ln w="57150">
          <a:solidFill>
            <a:schemeClr val="accent2"/>
          </a:solidFill>
          <a:headEnd type="arrow"/>
          <a:tailEnd type="oval"/>
        </a:ln>
        <a:scene3d>
          <a:camera prst="orthographicFront">
            <a:rot lat="0" lon="0" rev="0"/>
          </a:camera>
          <a:lightRig rig="threePt" dir="t"/>
        </a:scene3d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913</TotalTime>
  <Words>250</Words>
  <Application>Microsoft Office PowerPoint</Application>
  <PresentationFormat>Předvádění na obrazovce (4:3)</PresentationFormat>
  <Paragraphs>59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ORIENTACE V ČASE MINUTY</vt:lpstr>
      <vt:lpstr>Snímek 2</vt:lpstr>
      <vt:lpstr>Anotace</vt:lpstr>
      <vt:lpstr>Zopakuj si</vt:lpstr>
      <vt:lpstr>Nakresli na hodinách</vt:lpstr>
      <vt:lpstr>Správné řešení</vt:lpstr>
      <vt:lpstr>Nakresli na hodinách</vt:lpstr>
      <vt:lpstr>Správné řešení</vt:lpstr>
      <vt:lpstr>Den má 24 hodin</vt:lpstr>
      <vt:lpstr>Víš kolik má 1 minuta sekund ?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GEOMETRICKÁ TĚLESA</dc:title>
  <dc:creator>GajdosD_2</dc:creator>
  <cp:lastModifiedBy>GajdosD_2</cp:lastModifiedBy>
  <cp:revision>283</cp:revision>
  <dcterms:created xsi:type="dcterms:W3CDTF">2013-02-06T08:32:37Z</dcterms:created>
  <dcterms:modified xsi:type="dcterms:W3CDTF">2013-05-30T16:19:53Z</dcterms:modified>
</cp:coreProperties>
</file>