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63" r:id="rId3"/>
    <p:sldId id="258" r:id="rId4"/>
    <p:sldId id="266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7544" y="1844824"/>
            <a:ext cx="7772400" cy="1008831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</a:rPr>
              <a:t>Řecké báje (2)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>
              <a:defRPr/>
            </a:pPr>
            <a:r>
              <a:rPr lang="cs-CZ" dirty="0"/>
              <a:t> projekt č</a:t>
            </a:r>
            <a:r>
              <a:rPr lang="cs-CZ" dirty="0" smtClean="0"/>
              <a:t>. </a:t>
            </a:r>
            <a:r>
              <a:rPr lang="en-GB" dirty="0" smtClean="0"/>
              <a:t>CZ.1.07/1.4.00/21.1504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VY_32_INOVACE_ 23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Čtenářská gramotnost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Božena Fajtová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uvádí přehled bytostí řeckých bájí, příklady významných bájí, děj báje o Théseovi,   seznamuje žáky s ustálenými rčeními, jejichž původ je v řeckých bájích.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024744" cy="1008112"/>
          </a:xfrm>
        </p:spPr>
        <p:txBody>
          <a:bodyPr>
            <a:noAutofit/>
          </a:bodyPr>
          <a:lstStyle/>
          <a:p>
            <a:r>
              <a:rPr lang="cs-CZ" sz="5200" b="1" dirty="0" smtClean="0"/>
              <a:t>Bytosti řeckých bájí</a:t>
            </a:r>
            <a:endParaRPr lang="cs-CZ" sz="5200" b="1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683568" y="1844824"/>
            <a:ext cx="7920880" cy="446449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424242"/>
                </a:solidFill>
              </a:rPr>
              <a:t>Kerberos </a:t>
            </a:r>
            <a:r>
              <a:rPr lang="cs-CZ" sz="3000" dirty="0" smtClean="0">
                <a:solidFill>
                  <a:srgbClr val="424242"/>
                </a:solidFill>
              </a:rPr>
              <a:t>(tříhlavý ohnivý pes, strážce podsvětí)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rgbClr val="424242"/>
                </a:solidFill>
              </a:rPr>
              <a:t>Kentaur</a:t>
            </a:r>
            <a:r>
              <a:rPr lang="cs-CZ" sz="3000" dirty="0">
                <a:solidFill>
                  <a:srgbClr val="424242"/>
                </a:solidFill>
              </a:rPr>
              <a:t> </a:t>
            </a:r>
            <a:r>
              <a:rPr lang="cs-CZ" sz="3000" dirty="0" smtClean="0">
                <a:solidFill>
                  <a:srgbClr val="424242"/>
                </a:solidFill>
              </a:rPr>
              <a:t>(bytost </a:t>
            </a:r>
            <a:r>
              <a:rPr lang="cs-CZ" sz="3000" dirty="0">
                <a:solidFill>
                  <a:srgbClr val="424242"/>
                </a:solidFill>
              </a:rPr>
              <a:t>s lidskou hlavou a tělem </a:t>
            </a:r>
            <a:r>
              <a:rPr lang="cs-CZ" sz="3000" dirty="0" smtClean="0">
                <a:solidFill>
                  <a:srgbClr val="424242"/>
                </a:solidFill>
              </a:rPr>
              <a:t>koně)</a:t>
            </a:r>
            <a:endParaRPr lang="cs-CZ" sz="3000" dirty="0">
              <a:solidFill>
                <a:srgbClr val="42424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424242"/>
                </a:solidFill>
              </a:rPr>
              <a:t>Sfinga</a:t>
            </a:r>
            <a:r>
              <a:rPr lang="cs-CZ" sz="3000" dirty="0" smtClean="0">
                <a:solidFill>
                  <a:srgbClr val="424242"/>
                </a:solidFill>
              </a:rPr>
              <a:t> (bytost s lidskou hlavou a tělem lva)</a:t>
            </a:r>
            <a:endParaRPr lang="cs-CZ" sz="3000" dirty="0">
              <a:solidFill>
                <a:srgbClr val="42424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rgbClr val="424242"/>
                </a:solidFill>
              </a:rPr>
              <a:t>Medúza</a:t>
            </a:r>
            <a:r>
              <a:rPr lang="cs-CZ" sz="3000" dirty="0">
                <a:solidFill>
                  <a:srgbClr val="424242"/>
                </a:solidFill>
              </a:rPr>
              <a:t> (</a:t>
            </a:r>
            <a:r>
              <a:rPr lang="cs-CZ" sz="3000" dirty="0" smtClean="0">
                <a:solidFill>
                  <a:srgbClr val="424242"/>
                </a:solidFill>
              </a:rPr>
              <a:t>příšera; kdo pohlédl na její hlavu, zkameněl)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424242"/>
                </a:solidFill>
              </a:rPr>
              <a:t>Pegas</a:t>
            </a:r>
            <a:r>
              <a:rPr lang="cs-CZ" sz="3000" dirty="0" smtClean="0">
                <a:solidFill>
                  <a:srgbClr val="424242"/>
                </a:solidFill>
              </a:rPr>
              <a:t> (okřídlený kůň)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424242"/>
                </a:solidFill>
              </a:rPr>
              <a:t>Minotaurus </a:t>
            </a:r>
            <a:r>
              <a:rPr lang="cs-CZ" sz="3000" dirty="0" smtClean="0">
                <a:solidFill>
                  <a:srgbClr val="424242"/>
                </a:solidFill>
              </a:rPr>
              <a:t>(bytost s lidským tělem a býčí hlavou)</a:t>
            </a:r>
            <a:endParaRPr lang="cs-CZ" sz="3000" b="1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789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3568" y="476672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/>
              <a:t>Významné báje</a:t>
            </a:r>
            <a:endParaRPr lang="cs-CZ" sz="5400" b="1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83568" y="1619672"/>
            <a:ext cx="7704856" cy="46896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000" b="1" dirty="0" err="1" smtClean="0">
                <a:solidFill>
                  <a:srgbClr val="424242"/>
                </a:solidFill>
              </a:rPr>
              <a:t>Daidalos</a:t>
            </a:r>
            <a:r>
              <a:rPr lang="cs-CZ" sz="3000" b="1" dirty="0" smtClean="0">
                <a:solidFill>
                  <a:srgbClr val="424242"/>
                </a:solidFill>
              </a:rPr>
              <a:t> a Ikaros </a:t>
            </a:r>
            <a:r>
              <a:rPr lang="cs-CZ" sz="3000" dirty="0" smtClean="0">
                <a:solidFill>
                  <a:srgbClr val="424242"/>
                </a:solidFill>
              </a:rPr>
              <a:t>(příběh stavitele labyrintu)</a:t>
            </a:r>
          </a:p>
          <a:p>
            <a:pPr>
              <a:buFont typeface="Wingdings" pitchFamily="2" charset="2"/>
              <a:buChar char="v"/>
            </a:pPr>
            <a:r>
              <a:rPr lang="cs-CZ" sz="3000" b="1" dirty="0" smtClean="0">
                <a:solidFill>
                  <a:srgbClr val="424242"/>
                </a:solidFill>
              </a:rPr>
              <a:t>Hérakles </a:t>
            </a:r>
            <a:r>
              <a:rPr lang="cs-CZ" sz="3000" dirty="0" smtClean="0">
                <a:solidFill>
                  <a:srgbClr val="424242"/>
                </a:solidFill>
              </a:rPr>
              <a:t>(příběh nejslavnějšího řeckého hrdiny – plní 12 obtížných úkolů)</a:t>
            </a:r>
          </a:p>
          <a:p>
            <a:pPr>
              <a:buFont typeface="Wingdings" pitchFamily="2" charset="2"/>
              <a:buChar char="v"/>
            </a:pPr>
            <a:r>
              <a:rPr lang="cs-CZ" sz="3000" b="1" dirty="0" err="1" smtClean="0">
                <a:solidFill>
                  <a:srgbClr val="424242"/>
                </a:solidFill>
              </a:rPr>
              <a:t>Filemon</a:t>
            </a:r>
            <a:r>
              <a:rPr lang="cs-CZ" sz="3000" b="1" dirty="0" smtClean="0">
                <a:solidFill>
                  <a:srgbClr val="424242"/>
                </a:solidFill>
              </a:rPr>
              <a:t> a </a:t>
            </a:r>
            <a:r>
              <a:rPr lang="cs-CZ" sz="3000" b="1" dirty="0" err="1" smtClean="0">
                <a:solidFill>
                  <a:srgbClr val="424242"/>
                </a:solidFill>
              </a:rPr>
              <a:t>Baucis</a:t>
            </a:r>
            <a:r>
              <a:rPr lang="cs-CZ" sz="3000" b="1" dirty="0" smtClean="0">
                <a:solidFill>
                  <a:srgbClr val="424242"/>
                </a:solidFill>
              </a:rPr>
              <a:t> </a:t>
            </a:r>
            <a:r>
              <a:rPr lang="cs-CZ" sz="3000" dirty="0" smtClean="0">
                <a:solidFill>
                  <a:srgbClr val="424242"/>
                </a:solidFill>
              </a:rPr>
              <a:t>(příběh lásky starých manželů)</a:t>
            </a:r>
          </a:p>
          <a:p>
            <a:pPr>
              <a:buFont typeface="Wingdings" pitchFamily="2" charset="2"/>
              <a:buChar char="v"/>
            </a:pPr>
            <a:r>
              <a:rPr lang="cs-CZ" sz="3000" b="1" dirty="0" err="1" smtClean="0">
                <a:solidFill>
                  <a:srgbClr val="424242"/>
                </a:solidFill>
              </a:rPr>
              <a:t>Faethón</a:t>
            </a:r>
            <a:r>
              <a:rPr lang="cs-CZ" sz="3000" dirty="0" smtClean="0">
                <a:solidFill>
                  <a:srgbClr val="424242"/>
                </a:solidFill>
              </a:rPr>
              <a:t> (příběh Héliova syna, který neuřídí otcův sluneční vůz)</a:t>
            </a:r>
            <a:endParaRPr lang="cs-CZ" sz="3000" b="1" dirty="0" smtClean="0">
              <a:solidFill>
                <a:srgbClr val="424242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3000" b="1" dirty="0" smtClean="0">
              <a:solidFill>
                <a:srgbClr val="424242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4357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3568" y="476672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/>
              <a:t>Báje o Théseovi </a:t>
            </a:r>
            <a:endParaRPr lang="cs-CZ" sz="5400" b="1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83568" y="1619672"/>
            <a:ext cx="7704856" cy="4689648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V labyrintu žije obluda Minotaurus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Každý devátý rok vyžaduje lidské oběti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Princ Théseus se přihlásí jako dobrovolná oběť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Ariadna se do něj zamiluje a daruje mu kouzelnou nit, která ho vyvede z labyrintu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Théseus kouzelným mečem zabije obludu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Při cestě domů Théseus zapomene na smluvené znamení (plachty); otec spáchá sebevraždu</a:t>
            </a:r>
          </a:p>
          <a:p>
            <a:pPr>
              <a:buFont typeface="Wingdings" pitchFamily="2" charset="2"/>
              <a:buChar char="v"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7488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556792"/>
            <a:ext cx="6777317" cy="439248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Trojský kůň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Ariadnina nit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Tantalova muka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Sisyfovská práce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Pandořina skříňka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Siréna</a:t>
            </a:r>
          </a:p>
          <a:p>
            <a:pPr marL="68580" indent="0">
              <a:buNone/>
            </a:pP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093386"/>
            <a:ext cx="67687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>
              <a:buNone/>
            </a:pPr>
            <a:r>
              <a:rPr lang="cs-CZ" sz="2000" b="1" dirty="0"/>
              <a:t>Popiš </a:t>
            </a:r>
            <a:r>
              <a:rPr lang="cs-CZ" sz="2000" b="1" dirty="0" smtClean="0"/>
              <a:t>situaci, </a:t>
            </a:r>
            <a:r>
              <a:rPr lang="cs-CZ" sz="2000" b="1" dirty="0"/>
              <a:t>k níž se hodí následující rčení.</a:t>
            </a:r>
          </a:p>
        </p:txBody>
      </p:sp>
    </p:spTree>
    <p:extLst>
      <p:ext uri="{BB962C8B-B14F-4D97-AF65-F5344CB8AC3E}">
        <p14:creationId xmlns:p14="http://schemas.microsoft.com/office/powerpoint/2010/main" val="354016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ppt/theme/themeOverride2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270</TotalTime>
  <Words>260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Austin</vt:lpstr>
      <vt:lpstr>Řecké báje (2)</vt:lpstr>
      <vt:lpstr>Bytosti řeckých bájí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VY_32_INOVACE_23 ČJ  Řecké báje 2</dc:title>
  <dc:creator>Božena Fajtová</dc:creator>
  <cp:lastModifiedBy>12RM</cp:lastModifiedBy>
  <cp:revision>38</cp:revision>
  <dcterms:created xsi:type="dcterms:W3CDTF">2011-06-29T14:08:27Z</dcterms:created>
  <dcterms:modified xsi:type="dcterms:W3CDTF">2011-08-28T10:31:00Z</dcterms:modified>
</cp:coreProperties>
</file>