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74" r:id="rId3"/>
    <p:sldId id="275" r:id="rId4"/>
    <p:sldId id="267" r:id="rId5"/>
    <p:sldId id="299" r:id="rId6"/>
    <p:sldId id="293" r:id="rId7"/>
    <p:sldId id="300" r:id="rId8"/>
    <p:sldId id="295" r:id="rId9"/>
    <p:sldId id="301" r:id="rId10"/>
    <p:sldId id="298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33CC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83143" autoAdjust="0"/>
  </p:normalViewPr>
  <p:slideViewPr>
    <p:cSldViewPr>
      <p:cViewPr varScale="1">
        <p:scale>
          <a:sx n="76" d="100"/>
          <a:sy n="76" d="100"/>
        </p:scale>
        <p:origin x="-139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5036E5-B2CD-4B2D-879E-57715EB91603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122F5F2-BC1A-4C96-A7EC-51C25C4C54D9}">
      <dgm:prSet custT="1"/>
      <dgm:spPr/>
      <dgm:t>
        <a:bodyPr/>
        <a:lstStyle/>
        <a:p>
          <a:pPr algn="ctr" rtl="0"/>
          <a:r>
            <a:rPr lang="cs-CZ" sz="1800" b="1" dirty="0" smtClean="0"/>
            <a:t>VY_32_INOVACE_26_POVRCH KVÁDRU</a:t>
          </a:r>
          <a:endParaRPr lang="cs-CZ" dirty="0" smtClean="0"/>
        </a:p>
      </dgm:t>
    </dgm:pt>
    <dgm:pt modelId="{6BD6E96B-1E89-447E-9FB3-69CFD52370E9}" type="parTrans" cxnId="{3FA6EA4E-B68A-4DF0-8FC2-4B59E50A548D}">
      <dgm:prSet/>
      <dgm:spPr/>
      <dgm:t>
        <a:bodyPr/>
        <a:lstStyle/>
        <a:p>
          <a:endParaRPr lang="cs-CZ"/>
        </a:p>
      </dgm:t>
    </dgm:pt>
    <dgm:pt modelId="{7B85CF1B-2590-49A6-BE7C-176D619BB2DB}" type="sibTrans" cxnId="{3FA6EA4E-B68A-4DF0-8FC2-4B59E50A548D}">
      <dgm:prSet/>
      <dgm:spPr/>
      <dgm:t>
        <a:bodyPr/>
        <a:lstStyle/>
        <a:p>
          <a:endParaRPr lang="cs-CZ"/>
        </a:p>
      </dgm:t>
    </dgm:pt>
    <dgm:pt modelId="{D06CD488-0978-43C5-B325-5145E95ACEF6}">
      <dgm:prSet/>
      <dgm:spPr/>
      <dgm:t>
        <a:bodyPr/>
        <a:lstStyle/>
        <a:p>
          <a:pPr algn="ctr" rtl="0"/>
          <a:r>
            <a:rPr lang="cs-CZ" b="1" smtClean="0"/>
            <a:t>Autor DUM : </a:t>
          </a:r>
          <a:r>
            <a:rPr lang="cs-CZ" dirty="0" smtClean="0"/>
            <a:t>Mgr. Kateřina Gajdošová</a:t>
          </a:r>
        </a:p>
      </dgm:t>
    </dgm:pt>
    <dgm:pt modelId="{3A0973B8-1113-446C-A445-FA579E7516F6}" type="parTrans" cxnId="{F1B05F9A-06A6-4864-9755-29E6A29FE2E7}">
      <dgm:prSet/>
      <dgm:spPr/>
      <dgm:t>
        <a:bodyPr/>
        <a:lstStyle/>
        <a:p>
          <a:endParaRPr lang="cs-CZ"/>
        </a:p>
      </dgm:t>
    </dgm:pt>
    <dgm:pt modelId="{A41AC0D1-2913-445E-A294-500E461DADC7}" type="sibTrans" cxnId="{F1B05F9A-06A6-4864-9755-29E6A29FE2E7}">
      <dgm:prSet/>
      <dgm:spPr/>
      <dgm:t>
        <a:bodyPr/>
        <a:lstStyle/>
        <a:p>
          <a:endParaRPr lang="cs-CZ"/>
        </a:p>
      </dgm:t>
    </dgm:pt>
    <dgm:pt modelId="{BA926967-4E5D-4653-96F5-B489B8B22C54}">
      <dgm:prSet/>
      <dgm:spPr/>
      <dgm:t>
        <a:bodyPr/>
        <a:lstStyle/>
        <a:p>
          <a:pPr algn="ctr" rtl="0"/>
          <a:r>
            <a:rPr lang="cs-CZ" b="1" dirty="0" smtClean="0"/>
            <a:t>Škola: </a:t>
          </a:r>
          <a:r>
            <a:rPr lang="cs-CZ" dirty="0" smtClean="0"/>
            <a:t>ZŠ a MŠ Stará Červená Voda, příspěvková organizace, 79053  Stará Červená Voda 164</a:t>
          </a:r>
        </a:p>
      </dgm:t>
    </dgm:pt>
    <dgm:pt modelId="{0B3EAEEB-F4B2-4CED-8735-3BA1ED3A11FA}" type="parTrans" cxnId="{D2D421B7-C744-4F4E-87AF-8D40FFF78272}">
      <dgm:prSet/>
      <dgm:spPr/>
      <dgm:t>
        <a:bodyPr/>
        <a:lstStyle/>
        <a:p>
          <a:endParaRPr lang="cs-CZ"/>
        </a:p>
      </dgm:t>
    </dgm:pt>
    <dgm:pt modelId="{28986BDB-2F1D-4970-BE35-DE74671F6566}" type="sibTrans" cxnId="{D2D421B7-C744-4F4E-87AF-8D40FFF78272}">
      <dgm:prSet/>
      <dgm:spPr/>
      <dgm:t>
        <a:bodyPr/>
        <a:lstStyle/>
        <a:p>
          <a:endParaRPr lang="cs-CZ"/>
        </a:p>
      </dgm:t>
    </dgm:pt>
    <dgm:pt modelId="{847886D4-C74A-4A5F-9716-7D8A367E31C7}">
      <dgm:prSet/>
      <dgm:spPr/>
      <dgm:t>
        <a:bodyPr/>
        <a:lstStyle/>
        <a:p>
          <a:pPr algn="ctr" rtl="0"/>
          <a:r>
            <a:rPr lang="cs-CZ" dirty="0" smtClean="0"/>
            <a:t>Vytvořeno v rámci v projektu „EU peníze školám“</a:t>
          </a:r>
        </a:p>
      </dgm:t>
    </dgm:pt>
    <dgm:pt modelId="{5EF12724-7DE5-45F5-9057-75A73A61C782}" type="parTrans" cxnId="{45CE91E3-3588-435F-9637-94C5B180626D}">
      <dgm:prSet/>
      <dgm:spPr/>
      <dgm:t>
        <a:bodyPr/>
        <a:lstStyle/>
        <a:p>
          <a:endParaRPr lang="cs-CZ"/>
        </a:p>
      </dgm:t>
    </dgm:pt>
    <dgm:pt modelId="{5E5F271D-AFA3-46D3-88FE-1F524D60155E}" type="sibTrans" cxnId="{45CE91E3-3588-435F-9637-94C5B180626D}">
      <dgm:prSet/>
      <dgm:spPr/>
      <dgm:t>
        <a:bodyPr/>
        <a:lstStyle/>
        <a:p>
          <a:endParaRPr lang="cs-CZ"/>
        </a:p>
      </dgm:t>
    </dgm:pt>
    <dgm:pt modelId="{E8A81FBC-B71F-4A75-AF23-91A1F078347D}">
      <dgm:prSet/>
      <dgm:spPr/>
      <dgm:t>
        <a:bodyPr/>
        <a:lstStyle/>
        <a:p>
          <a:pPr algn="ctr" rtl="0"/>
          <a:r>
            <a:rPr lang="cs-CZ" b="1" dirty="0" smtClean="0"/>
            <a:t>OP VK oblast podpory 1.4 s názvem Zlepšení podmínek pro vzdělávání na základních školách</a:t>
          </a:r>
          <a:endParaRPr lang="cs-CZ" dirty="0" smtClean="0"/>
        </a:p>
      </dgm:t>
    </dgm:pt>
    <dgm:pt modelId="{52F64A97-B963-4BE7-BC28-559E116E66E0}" type="parTrans" cxnId="{C87D3810-BF98-4458-8351-144D57A299DC}">
      <dgm:prSet/>
      <dgm:spPr/>
      <dgm:t>
        <a:bodyPr/>
        <a:lstStyle/>
        <a:p>
          <a:endParaRPr lang="cs-CZ"/>
        </a:p>
      </dgm:t>
    </dgm:pt>
    <dgm:pt modelId="{30279F21-6F7B-4857-8D42-004CB8D3AB85}" type="sibTrans" cxnId="{C87D3810-BF98-4458-8351-144D57A299DC}">
      <dgm:prSet/>
      <dgm:spPr/>
      <dgm:t>
        <a:bodyPr/>
        <a:lstStyle/>
        <a:p>
          <a:endParaRPr lang="cs-CZ"/>
        </a:p>
      </dgm:t>
    </dgm:pt>
    <dgm:pt modelId="{5170F11C-77C6-4849-AE9E-4C9F6DEE023C}" type="pres">
      <dgm:prSet presAssocID="{BB5036E5-B2CD-4B2D-879E-57715EB9160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4341AA-D28A-4AFE-9541-E31AF46C6725}" type="pres">
      <dgm:prSet presAssocID="{A122F5F2-BC1A-4C96-A7EC-51C25C4C54D9}" presName="circle1" presStyleLbl="node1" presStyleIdx="0" presStyleCnt="5"/>
      <dgm:spPr/>
      <dgm:t>
        <a:bodyPr/>
        <a:lstStyle/>
        <a:p>
          <a:endParaRPr lang="cs-CZ"/>
        </a:p>
      </dgm:t>
    </dgm:pt>
    <dgm:pt modelId="{E4A03499-B01C-46D9-8EA8-9AEF382BA875}" type="pres">
      <dgm:prSet presAssocID="{A122F5F2-BC1A-4C96-A7EC-51C25C4C54D9}" presName="space" presStyleCnt="0"/>
      <dgm:spPr/>
    </dgm:pt>
    <dgm:pt modelId="{93129C73-C812-4A26-8A3D-77A55B0E3906}" type="pres">
      <dgm:prSet presAssocID="{A122F5F2-BC1A-4C96-A7EC-51C25C4C54D9}" presName="rect1" presStyleLbl="alignAcc1" presStyleIdx="0" presStyleCnt="5"/>
      <dgm:spPr/>
      <dgm:t>
        <a:bodyPr/>
        <a:lstStyle/>
        <a:p>
          <a:endParaRPr lang="cs-CZ"/>
        </a:p>
      </dgm:t>
    </dgm:pt>
    <dgm:pt modelId="{8762D6AE-F52C-4252-AF08-E739332A4774}" type="pres">
      <dgm:prSet presAssocID="{D06CD488-0978-43C5-B325-5145E95ACEF6}" presName="vertSpace2" presStyleLbl="node1" presStyleIdx="0" presStyleCnt="5"/>
      <dgm:spPr/>
    </dgm:pt>
    <dgm:pt modelId="{C94095FD-4789-47C0-8332-ADD0B2D0DFC5}" type="pres">
      <dgm:prSet presAssocID="{D06CD488-0978-43C5-B325-5145E95ACEF6}" presName="circle2" presStyleLbl="node1" presStyleIdx="1" presStyleCnt="5"/>
      <dgm:spPr/>
    </dgm:pt>
    <dgm:pt modelId="{560C06D1-4C0B-4501-AB79-C9189099A21E}" type="pres">
      <dgm:prSet presAssocID="{D06CD488-0978-43C5-B325-5145E95ACEF6}" presName="rect2" presStyleLbl="alignAcc1" presStyleIdx="1" presStyleCnt="5"/>
      <dgm:spPr/>
      <dgm:t>
        <a:bodyPr/>
        <a:lstStyle/>
        <a:p>
          <a:endParaRPr lang="cs-CZ"/>
        </a:p>
      </dgm:t>
    </dgm:pt>
    <dgm:pt modelId="{189E6E84-874C-46C6-ACCB-8657012F0BB3}" type="pres">
      <dgm:prSet presAssocID="{BA926967-4E5D-4653-96F5-B489B8B22C54}" presName="vertSpace3" presStyleLbl="node1" presStyleIdx="1" presStyleCnt="5"/>
      <dgm:spPr/>
    </dgm:pt>
    <dgm:pt modelId="{CA2B3F5B-EED8-459A-945B-FEAB5C004A2C}" type="pres">
      <dgm:prSet presAssocID="{BA926967-4E5D-4653-96F5-B489B8B22C54}" presName="circle3" presStyleLbl="node1" presStyleIdx="2" presStyleCnt="5"/>
      <dgm:spPr/>
    </dgm:pt>
    <dgm:pt modelId="{679C96CC-AFC2-4EB8-ADF6-5463B79A3EB0}" type="pres">
      <dgm:prSet presAssocID="{BA926967-4E5D-4653-96F5-B489B8B22C54}" presName="rect3" presStyleLbl="alignAcc1" presStyleIdx="2" presStyleCnt="5"/>
      <dgm:spPr/>
      <dgm:t>
        <a:bodyPr/>
        <a:lstStyle/>
        <a:p>
          <a:endParaRPr lang="cs-CZ"/>
        </a:p>
      </dgm:t>
    </dgm:pt>
    <dgm:pt modelId="{C4EECD44-0692-4573-8824-45FCEEF1E9F8}" type="pres">
      <dgm:prSet presAssocID="{847886D4-C74A-4A5F-9716-7D8A367E31C7}" presName="vertSpace4" presStyleLbl="node1" presStyleIdx="2" presStyleCnt="5"/>
      <dgm:spPr/>
    </dgm:pt>
    <dgm:pt modelId="{A9293434-F376-4C01-86B8-589ECA459EAF}" type="pres">
      <dgm:prSet presAssocID="{847886D4-C74A-4A5F-9716-7D8A367E31C7}" presName="circle4" presStyleLbl="node1" presStyleIdx="3" presStyleCnt="5"/>
      <dgm:spPr/>
    </dgm:pt>
    <dgm:pt modelId="{24DBD1D7-32F2-45A8-86CA-D5A00AB7BE63}" type="pres">
      <dgm:prSet presAssocID="{847886D4-C74A-4A5F-9716-7D8A367E31C7}" presName="rect4" presStyleLbl="alignAcc1" presStyleIdx="3" presStyleCnt="5"/>
      <dgm:spPr/>
      <dgm:t>
        <a:bodyPr/>
        <a:lstStyle/>
        <a:p>
          <a:endParaRPr lang="cs-CZ"/>
        </a:p>
      </dgm:t>
    </dgm:pt>
    <dgm:pt modelId="{7107268A-56FF-472A-AE7B-74D441C92F94}" type="pres">
      <dgm:prSet presAssocID="{E8A81FBC-B71F-4A75-AF23-91A1F078347D}" presName="vertSpace5" presStyleLbl="node1" presStyleIdx="3" presStyleCnt="5"/>
      <dgm:spPr/>
    </dgm:pt>
    <dgm:pt modelId="{E4EA6453-9D12-4989-81C2-304BA12E131B}" type="pres">
      <dgm:prSet presAssocID="{E8A81FBC-B71F-4A75-AF23-91A1F078347D}" presName="circle5" presStyleLbl="node1" presStyleIdx="4" presStyleCnt="5"/>
      <dgm:spPr/>
    </dgm:pt>
    <dgm:pt modelId="{E9D2BD1F-7F35-4655-9025-E305364517D0}" type="pres">
      <dgm:prSet presAssocID="{E8A81FBC-B71F-4A75-AF23-91A1F078347D}" presName="rect5" presStyleLbl="alignAcc1" presStyleIdx="4" presStyleCnt="5"/>
      <dgm:spPr/>
      <dgm:t>
        <a:bodyPr/>
        <a:lstStyle/>
        <a:p>
          <a:endParaRPr lang="cs-CZ"/>
        </a:p>
      </dgm:t>
    </dgm:pt>
    <dgm:pt modelId="{921ADD95-C49D-4741-A3BE-04524252EB9A}" type="pres">
      <dgm:prSet presAssocID="{A122F5F2-BC1A-4C96-A7EC-51C25C4C54D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CBFD7C-38E1-4CD1-AC1F-DF89F415CD59}" type="pres">
      <dgm:prSet presAssocID="{D06CD488-0978-43C5-B325-5145E95ACEF6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0FD10B-1F0B-4826-9C9A-FB96FA6B1997}" type="pres">
      <dgm:prSet presAssocID="{BA926967-4E5D-4653-96F5-B489B8B22C5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231E5F-0057-41BE-BB04-F235D9B9EFCC}" type="pres">
      <dgm:prSet presAssocID="{847886D4-C74A-4A5F-9716-7D8A367E31C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0CB7A8-5C6E-4346-A6F8-BD370B143E5D}" type="pres">
      <dgm:prSet presAssocID="{E8A81FBC-B71F-4A75-AF23-91A1F078347D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77BDFB7-3D23-4BE2-8360-617E8423417A}" type="presOf" srcId="{D06CD488-0978-43C5-B325-5145E95ACEF6}" destId="{560C06D1-4C0B-4501-AB79-C9189099A21E}" srcOrd="0" destOrd="0" presId="urn:microsoft.com/office/officeart/2005/8/layout/target3"/>
    <dgm:cxn modelId="{EFF01ACE-1258-4ED0-A16D-74C05C4D6D01}" type="presOf" srcId="{BB5036E5-B2CD-4B2D-879E-57715EB91603}" destId="{5170F11C-77C6-4849-AE9E-4C9F6DEE023C}" srcOrd="0" destOrd="0" presId="urn:microsoft.com/office/officeart/2005/8/layout/target3"/>
    <dgm:cxn modelId="{3779E021-758C-4852-93F4-2B6E393D3440}" type="presOf" srcId="{E8A81FBC-B71F-4A75-AF23-91A1F078347D}" destId="{E9D2BD1F-7F35-4655-9025-E305364517D0}" srcOrd="0" destOrd="0" presId="urn:microsoft.com/office/officeart/2005/8/layout/target3"/>
    <dgm:cxn modelId="{094F536B-E092-46F6-BAE7-AB358A2DAD27}" type="presOf" srcId="{BA926967-4E5D-4653-96F5-B489B8B22C54}" destId="{740FD10B-1F0B-4826-9C9A-FB96FA6B1997}" srcOrd="1" destOrd="0" presId="urn:microsoft.com/office/officeart/2005/8/layout/target3"/>
    <dgm:cxn modelId="{35F091EB-2B17-4241-8578-F5143F66492C}" type="presOf" srcId="{847886D4-C74A-4A5F-9716-7D8A367E31C7}" destId="{24DBD1D7-32F2-45A8-86CA-D5A00AB7BE63}" srcOrd="0" destOrd="0" presId="urn:microsoft.com/office/officeart/2005/8/layout/target3"/>
    <dgm:cxn modelId="{F1B05F9A-06A6-4864-9755-29E6A29FE2E7}" srcId="{BB5036E5-B2CD-4B2D-879E-57715EB91603}" destId="{D06CD488-0978-43C5-B325-5145E95ACEF6}" srcOrd="1" destOrd="0" parTransId="{3A0973B8-1113-446C-A445-FA579E7516F6}" sibTransId="{A41AC0D1-2913-445E-A294-500E461DADC7}"/>
    <dgm:cxn modelId="{45CE91E3-3588-435F-9637-94C5B180626D}" srcId="{BB5036E5-B2CD-4B2D-879E-57715EB91603}" destId="{847886D4-C74A-4A5F-9716-7D8A367E31C7}" srcOrd="3" destOrd="0" parTransId="{5EF12724-7DE5-45F5-9057-75A73A61C782}" sibTransId="{5E5F271D-AFA3-46D3-88FE-1F524D60155E}"/>
    <dgm:cxn modelId="{697FF804-3D41-40B9-90FA-C780748E7EEC}" type="presOf" srcId="{847886D4-C74A-4A5F-9716-7D8A367E31C7}" destId="{95231E5F-0057-41BE-BB04-F235D9B9EFCC}" srcOrd="1" destOrd="0" presId="urn:microsoft.com/office/officeart/2005/8/layout/target3"/>
    <dgm:cxn modelId="{3FA6EA4E-B68A-4DF0-8FC2-4B59E50A548D}" srcId="{BB5036E5-B2CD-4B2D-879E-57715EB91603}" destId="{A122F5F2-BC1A-4C96-A7EC-51C25C4C54D9}" srcOrd="0" destOrd="0" parTransId="{6BD6E96B-1E89-447E-9FB3-69CFD52370E9}" sibTransId="{7B85CF1B-2590-49A6-BE7C-176D619BB2DB}"/>
    <dgm:cxn modelId="{D2D421B7-C744-4F4E-87AF-8D40FFF78272}" srcId="{BB5036E5-B2CD-4B2D-879E-57715EB91603}" destId="{BA926967-4E5D-4653-96F5-B489B8B22C54}" srcOrd="2" destOrd="0" parTransId="{0B3EAEEB-F4B2-4CED-8735-3BA1ED3A11FA}" sibTransId="{28986BDB-2F1D-4970-BE35-DE74671F6566}"/>
    <dgm:cxn modelId="{A271D267-BA8F-4BDE-AFD7-926CE8E864BE}" type="presOf" srcId="{BA926967-4E5D-4653-96F5-B489B8B22C54}" destId="{679C96CC-AFC2-4EB8-ADF6-5463B79A3EB0}" srcOrd="0" destOrd="0" presId="urn:microsoft.com/office/officeart/2005/8/layout/target3"/>
    <dgm:cxn modelId="{724DFA0E-46B3-4AD7-BDDE-58FCF78D6A0D}" type="presOf" srcId="{A122F5F2-BC1A-4C96-A7EC-51C25C4C54D9}" destId="{921ADD95-C49D-4741-A3BE-04524252EB9A}" srcOrd="1" destOrd="0" presId="urn:microsoft.com/office/officeart/2005/8/layout/target3"/>
    <dgm:cxn modelId="{B6878925-FF3A-4264-8B0A-5D952D025002}" type="presOf" srcId="{E8A81FBC-B71F-4A75-AF23-91A1F078347D}" destId="{730CB7A8-5C6E-4346-A6F8-BD370B143E5D}" srcOrd="1" destOrd="0" presId="urn:microsoft.com/office/officeart/2005/8/layout/target3"/>
    <dgm:cxn modelId="{CB7FB782-CB97-4A8C-818B-6016C8B0A862}" type="presOf" srcId="{D06CD488-0978-43C5-B325-5145E95ACEF6}" destId="{80CBFD7C-38E1-4CD1-AC1F-DF89F415CD59}" srcOrd="1" destOrd="0" presId="urn:microsoft.com/office/officeart/2005/8/layout/target3"/>
    <dgm:cxn modelId="{198765AD-BFE1-4BFD-B9AF-EA91787CBB32}" type="presOf" srcId="{A122F5F2-BC1A-4C96-A7EC-51C25C4C54D9}" destId="{93129C73-C812-4A26-8A3D-77A55B0E3906}" srcOrd="0" destOrd="0" presId="urn:microsoft.com/office/officeart/2005/8/layout/target3"/>
    <dgm:cxn modelId="{C87D3810-BF98-4458-8351-144D57A299DC}" srcId="{BB5036E5-B2CD-4B2D-879E-57715EB91603}" destId="{E8A81FBC-B71F-4A75-AF23-91A1F078347D}" srcOrd="4" destOrd="0" parTransId="{52F64A97-B963-4BE7-BC28-559E116E66E0}" sibTransId="{30279F21-6F7B-4857-8D42-004CB8D3AB85}"/>
    <dgm:cxn modelId="{582074F2-FA3C-4336-B8B8-979E237A78AB}" type="presParOf" srcId="{5170F11C-77C6-4849-AE9E-4C9F6DEE023C}" destId="{944341AA-D28A-4AFE-9541-E31AF46C6725}" srcOrd="0" destOrd="0" presId="urn:microsoft.com/office/officeart/2005/8/layout/target3"/>
    <dgm:cxn modelId="{CEC21EED-F57F-4935-8D78-28BCDE95BC8A}" type="presParOf" srcId="{5170F11C-77C6-4849-AE9E-4C9F6DEE023C}" destId="{E4A03499-B01C-46D9-8EA8-9AEF382BA875}" srcOrd="1" destOrd="0" presId="urn:microsoft.com/office/officeart/2005/8/layout/target3"/>
    <dgm:cxn modelId="{5BA105FD-60DC-4F33-B894-0A91970AF70C}" type="presParOf" srcId="{5170F11C-77C6-4849-AE9E-4C9F6DEE023C}" destId="{93129C73-C812-4A26-8A3D-77A55B0E3906}" srcOrd="2" destOrd="0" presId="urn:microsoft.com/office/officeart/2005/8/layout/target3"/>
    <dgm:cxn modelId="{2A2F4EA2-DFAA-4C3F-9C99-CD7884EB2629}" type="presParOf" srcId="{5170F11C-77C6-4849-AE9E-4C9F6DEE023C}" destId="{8762D6AE-F52C-4252-AF08-E739332A4774}" srcOrd="3" destOrd="0" presId="urn:microsoft.com/office/officeart/2005/8/layout/target3"/>
    <dgm:cxn modelId="{6C3799A1-E652-4B76-809A-5A9AFB44D1E6}" type="presParOf" srcId="{5170F11C-77C6-4849-AE9E-4C9F6DEE023C}" destId="{C94095FD-4789-47C0-8332-ADD0B2D0DFC5}" srcOrd="4" destOrd="0" presId="urn:microsoft.com/office/officeart/2005/8/layout/target3"/>
    <dgm:cxn modelId="{CCFB558D-DB3C-453C-B8F2-B3E8D334D4CF}" type="presParOf" srcId="{5170F11C-77C6-4849-AE9E-4C9F6DEE023C}" destId="{560C06D1-4C0B-4501-AB79-C9189099A21E}" srcOrd="5" destOrd="0" presId="urn:microsoft.com/office/officeart/2005/8/layout/target3"/>
    <dgm:cxn modelId="{6D24C39B-2176-446D-9F02-557684E5998C}" type="presParOf" srcId="{5170F11C-77C6-4849-AE9E-4C9F6DEE023C}" destId="{189E6E84-874C-46C6-ACCB-8657012F0BB3}" srcOrd="6" destOrd="0" presId="urn:microsoft.com/office/officeart/2005/8/layout/target3"/>
    <dgm:cxn modelId="{000BB6DB-CC1C-4C46-BE0F-D957D8304179}" type="presParOf" srcId="{5170F11C-77C6-4849-AE9E-4C9F6DEE023C}" destId="{CA2B3F5B-EED8-459A-945B-FEAB5C004A2C}" srcOrd="7" destOrd="0" presId="urn:microsoft.com/office/officeart/2005/8/layout/target3"/>
    <dgm:cxn modelId="{688D88AB-F317-4399-BE07-3EA8E2CC6174}" type="presParOf" srcId="{5170F11C-77C6-4849-AE9E-4C9F6DEE023C}" destId="{679C96CC-AFC2-4EB8-ADF6-5463B79A3EB0}" srcOrd="8" destOrd="0" presId="urn:microsoft.com/office/officeart/2005/8/layout/target3"/>
    <dgm:cxn modelId="{9DDBDAEA-EBEB-4480-94DB-78C415997425}" type="presParOf" srcId="{5170F11C-77C6-4849-AE9E-4C9F6DEE023C}" destId="{C4EECD44-0692-4573-8824-45FCEEF1E9F8}" srcOrd="9" destOrd="0" presId="urn:microsoft.com/office/officeart/2005/8/layout/target3"/>
    <dgm:cxn modelId="{1DE25E45-B16D-470B-903E-C37A9DEA1973}" type="presParOf" srcId="{5170F11C-77C6-4849-AE9E-4C9F6DEE023C}" destId="{A9293434-F376-4C01-86B8-589ECA459EAF}" srcOrd="10" destOrd="0" presId="urn:microsoft.com/office/officeart/2005/8/layout/target3"/>
    <dgm:cxn modelId="{8DA8A439-E81E-4FC4-AE49-A7537BA7008E}" type="presParOf" srcId="{5170F11C-77C6-4849-AE9E-4C9F6DEE023C}" destId="{24DBD1D7-32F2-45A8-86CA-D5A00AB7BE63}" srcOrd="11" destOrd="0" presId="urn:microsoft.com/office/officeart/2005/8/layout/target3"/>
    <dgm:cxn modelId="{61919C50-9B7F-4306-98A9-699906570FBB}" type="presParOf" srcId="{5170F11C-77C6-4849-AE9E-4C9F6DEE023C}" destId="{7107268A-56FF-472A-AE7B-74D441C92F94}" srcOrd="12" destOrd="0" presId="urn:microsoft.com/office/officeart/2005/8/layout/target3"/>
    <dgm:cxn modelId="{F9AD93DF-2845-48EB-87AB-A4460EB40DC3}" type="presParOf" srcId="{5170F11C-77C6-4849-AE9E-4C9F6DEE023C}" destId="{E4EA6453-9D12-4989-81C2-304BA12E131B}" srcOrd="13" destOrd="0" presId="urn:microsoft.com/office/officeart/2005/8/layout/target3"/>
    <dgm:cxn modelId="{3F6AD2C8-1212-4622-94DA-20F0B198E8F4}" type="presParOf" srcId="{5170F11C-77C6-4849-AE9E-4C9F6DEE023C}" destId="{E9D2BD1F-7F35-4655-9025-E305364517D0}" srcOrd="14" destOrd="0" presId="urn:microsoft.com/office/officeart/2005/8/layout/target3"/>
    <dgm:cxn modelId="{36FA6C57-B35D-4060-B92B-036574EE3489}" type="presParOf" srcId="{5170F11C-77C6-4849-AE9E-4C9F6DEE023C}" destId="{921ADD95-C49D-4741-A3BE-04524252EB9A}" srcOrd="15" destOrd="0" presId="urn:microsoft.com/office/officeart/2005/8/layout/target3"/>
    <dgm:cxn modelId="{61155878-EBDF-46D8-B4D4-F00F40FA7E1D}" type="presParOf" srcId="{5170F11C-77C6-4849-AE9E-4C9F6DEE023C}" destId="{80CBFD7C-38E1-4CD1-AC1F-DF89F415CD59}" srcOrd="16" destOrd="0" presId="urn:microsoft.com/office/officeart/2005/8/layout/target3"/>
    <dgm:cxn modelId="{BDB195B2-C7E4-4845-983C-C0F2B0A746DD}" type="presParOf" srcId="{5170F11C-77C6-4849-AE9E-4C9F6DEE023C}" destId="{740FD10B-1F0B-4826-9C9A-FB96FA6B1997}" srcOrd="17" destOrd="0" presId="urn:microsoft.com/office/officeart/2005/8/layout/target3"/>
    <dgm:cxn modelId="{71FFE409-F2FA-4B6B-8B04-5EEFA56ACA3E}" type="presParOf" srcId="{5170F11C-77C6-4849-AE9E-4C9F6DEE023C}" destId="{95231E5F-0057-41BE-BB04-F235D9B9EFCC}" srcOrd="18" destOrd="0" presId="urn:microsoft.com/office/officeart/2005/8/layout/target3"/>
    <dgm:cxn modelId="{921376B6-36A7-48BB-B3A7-15B1A7260F5B}" type="presParOf" srcId="{5170F11C-77C6-4849-AE9E-4C9F6DEE023C}" destId="{730CB7A8-5C6E-4346-A6F8-BD370B143E5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44341AA-D28A-4AFE-9541-E31AF46C6725}">
      <dsp:nvSpPr>
        <dsp:cNvPr id="0" name=""/>
        <dsp:cNvSpPr/>
      </dsp:nvSpPr>
      <dsp:spPr>
        <a:xfrm>
          <a:off x="0" y="0"/>
          <a:ext cx="4176464" cy="41764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129C73-C812-4A26-8A3D-77A55B0E3906}">
      <dsp:nvSpPr>
        <dsp:cNvPr id="0" name=""/>
        <dsp:cNvSpPr/>
      </dsp:nvSpPr>
      <dsp:spPr>
        <a:xfrm>
          <a:off x="2088232" y="0"/>
          <a:ext cx="6264696" cy="41764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VY_32_INOVACE_26_POVRCH KVÁDRU</a:t>
          </a:r>
          <a:endParaRPr lang="cs-CZ" kern="1200" dirty="0" smtClean="0"/>
        </a:p>
      </dsp:txBody>
      <dsp:txXfrm>
        <a:off x="2088232" y="0"/>
        <a:ext cx="6264696" cy="668234"/>
      </dsp:txXfrm>
    </dsp:sp>
    <dsp:sp modelId="{C94095FD-4789-47C0-8332-ADD0B2D0DFC5}">
      <dsp:nvSpPr>
        <dsp:cNvPr id="0" name=""/>
        <dsp:cNvSpPr/>
      </dsp:nvSpPr>
      <dsp:spPr>
        <a:xfrm>
          <a:off x="438528" y="668234"/>
          <a:ext cx="3299406" cy="32994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0C06D1-4C0B-4501-AB79-C9189099A21E}">
      <dsp:nvSpPr>
        <dsp:cNvPr id="0" name=""/>
        <dsp:cNvSpPr/>
      </dsp:nvSpPr>
      <dsp:spPr>
        <a:xfrm>
          <a:off x="2088232" y="668234"/>
          <a:ext cx="6264696" cy="32994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smtClean="0"/>
            <a:t>Autor DUM : </a:t>
          </a:r>
          <a:r>
            <a:rPr lang="cs-CZ" sz="1500" kern="1200" dirty="0" smtClean="0"/>
            <a:t>Mgr. Kateřina Gajdošová</a:t>
          </a:r>
        </a:p>
      </dsp:txBody>
      <dsp:txXfrm>
        <a:off x="2088232" y="668234"/>
        <a:ext cx="6264696" cy="668234"/>
      </dsp:txXfrm>
    </dsp:sp>
    <dsp:sp modelId="{CA2B3F5B-EED8-459A-945B-FEAB5C004A2C}">
      <dsp:nvSpPr>
        <dsp:cNvPr id="0" name=""/>
        <dsp:cNvSpPr/>
      </dsp:nvSpPr>
      <dsp:spPr>
        <a:xfrm>
          <a:off x="877057" y="1336468"/>
          <a:ext cx="2422349" cy="242234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C96CC-AFC2-4EB8-ADF6-5463B79A3EB0}">
      <dsp:nvSpPr>
        <dsp:cNvPr id="0" name=""/>
        <dsp:cNvSpPr/>
      </dsp:nvSpPr>
      <dsp:spPr>
        <a:xfrm>
          <a:off x="2088232" y="1336468"/>
          <a:ext cx="6264696" cy="24223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Škola: </a:t>
          </a:r>
          <a:r>
            <a:rPr lang="cs-CZ" sz="1500" kern="1200" dirty="0" smtClean="0"/>
            <a:t>ZŠ a MŠ Stará Červená Voda, příspěvková organizace, 79053  Stará Červená Voda 164</a:t>
          </a:r>
        </a:p>
      </dsp:txBody>
      <dsp:txXfrm>
        <a:off x="2088232" y="1336468"/>
        <a:ext cx="6264696" cy="668234"/>
      </dsp:txXfrm>
    </dsp:sp>
    <dsp:sp modelId="{A9293434-F376-4C01-86B8-589ECA459EAF}">
      <dsp:nvSpPr>
        <dsp:cNvPr id="0" name=""/>
        <dsp:cNvSpPr/>
      </dsp:nvSpPr>
      <dsp:spPr>
        <a:xfrm>
          <a:off x="1315586" y="2004702"/>
          <a:ext cx="1545291" cy="15452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BD1D7-32F2-45A8-86CA-D5A00AB7BE63}">
      <dsp:nvSpPr>
        <dsp:cNvPr id="0" name=""/>
        <dsp:cNvSpPr/>
      </dsp:nvSpPr>
      <dsp:spPr>
        <a:xfrm>
          <a:off x="2088232" y="2004702"/>
          <a:ext cx="6264696" cy="15452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Vytvořeno v rámci v projektu „EU peníze školám“</a:t>
          </a:r>
        </a:p>
      </dsp:txBody>
      <dsp:txXfrm>
        <a:off x="2088232" y="2004702"/>
        <a:ext cx="6264696" cy="668234"/>
      </dsp:txXfrm>
    </dsp:sp>
    <dsp:sp modelId="{E4EA6453-9D12-4989-81C2-304BA12E131B}">
      <dsp:nvSpPr>
        <dsp:cNvPr id="0" name=""/>
        <dsp:cNvSpPr/>
      </dsp:nvSpPr>
      <dsp:spPr>
        <a:xfrm>
          <a:off x="1754114" y="2672936"/>
          <a:ext cx="668234" cy="6682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D2BD1F-7F35-4655-9025-E305364517D0}">
      <dsp:nvSpPr>
        <dsp:cNvPr id="0" name=""/>
        <dsp:cNvSpPr/>
      </dsp:nvSpPr>
      <dsp:spPr>
        <a:xfrm>
          <a:off x="2088232" y="2672936"/>
          <a:ext cx="6264696" cy="6682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OP VK oblast podpory 1.4 s názvem Zlepšení podmínek pro vzdělávání na základních školách</a:t>
          </a:r>
          <a:endParaRPr lang="cs-CZ" sz="1500" kern="1200" dirty="0" smtClean="0"/>
        </a:p>
      </dsp:txBody>
      <dsp:txXfrm>
        <a:off x="2088232" y="2672936"/>
        <a:ext cx="6264696" cy="668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6D6AA-6CA5-4DA2-B0EA-CF80D15E63A0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37EDF-7141-48AA-8954-289EEF18BF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bg2">
                <a:lumMod val="10000"/>
                <a:alpha val="7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16147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POVRCH KVÁDRU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5517232"/>
            <a:ext cx="7772400" cy="1199704"/>
          </a:xfrm>
        </p:spPr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Mgr. Kateřina Gajdošová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140968"/>
            <a:ext cx="6380326" cy="192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graphicFrame>
        <p:nvGraphicFramePr>
          <p:cNvPr id="9" name="Diagram 8"/>
          <p:cNvGraphicFramePr/>
          <p:nvPr/>
        </p:nvGraphicFramePr>
        <p:xfrm>
          <a:off x="251520" y="2132856"/>
          <a:ext cx="835292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Vytvořeno jako DUM do předmětu Matematika</a:t>
            </a:r>
            <a:r>
              <a:rPr lang="en-US" sz="2400" dirty="0" smtClean="0"/>
              <a:t>.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Vzdělávací oblast: Matematika a její </a:t>
            </a:r>
            <a:r>
              <a:rPr lang="cs-CZ" sz="2400" dirty="0" smtClean="0"/>
              <a:t>aplikace</a:t>
            </a:r>
            <a:r>
              <a:rPr lang="en-US" sz="2400" smtClean="0"/>
              <a:t> ; </a:t>
            </a:r>
            <a:r>
              <a:rPr lang="cs-CZ" sz="2400" dirty="0" smtClean="0"/>
              <a:t> </a:t>
            </a:r>
            <a:r>
              <a:rPr lang="en-US" sz="2400" dirty="0" smtClean="0"/>
              <a:t>t</a:t>
            </a:r>
            <a:r>
              <a:rPr lang="cs-CZ" sz="2400" dirty="0" err="1" smtClean="0"/>
              <a:t>éma</a:t>
            </a:r>
            <a:r>
              <a:rPr lang="cs-CZ" sz="2400" dirty="0" smtClean="0"/>
              <a:t> : Povrch kvádru.</a:t>
            </a:r>
          </a:p>
          <a:p>
            <a:r>
              <a:rPr lang="cs-CZ" sz="2400" dirty="0" smtClean="0"/>
              <a:t>Vytvořeno pro 5. ročník základní školy.</a:t>
            </a:r>
          </a:p>
          <a:p>
            <a:r>
              <a:rPr lang="cs-CZ" sz="2400" dirty="0" smtClean="0"/>
              <a:t>Materiál slouží k procvičení a upevnění učiva. </a:t>
            </a:r>
          </a:p>
          <a:p>
            <a:r>
              <a:rPr lang="cs-CZ" sz="2400" dirty="0" smtClean="0"/>
              <a:t>Materiál doporučuji prezentovat na interaktivní tabuli.</a:t>
            </a:r>
          </a:p>
          <a:p>
            <a:r>
              <a:rPr lang="cs-CZ" sz="2400" dirty="0" smtClean="0"/>
              <a:t>Materiál byl vytvořen a pilotován v II. pololetí školního roku 2012/2013. </a:t>
            </a:r>
          </a:p>
          <a:p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23528" y="548680"/>
            <a:ext cx="8229600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Načrtni krychli a kvádr a řekni, v čem se tyto </a:t>
            </a:r>
            <a:r>
              <a:rPr lang="cs-CZ" dirty="0" err="1" smtClean="0">
                <a:latin typeface="Arial Rounded MT Bold" pitchFamily="34" charset="0"/>
              </a:rPr>
              <a:t>tělasa</a:t>
            </a:r>
            <a:r>
              <a:rPr lang="cs-CZ" dirty="0" smtClean="0">
                <a:latin typeface="Arial Rounded MT Bold" pitchFamily="34" charset="0"/>
              </a:rPr>
              <a:t> shodují a v čem se liší?</a:t>
            </a:r>
            <a:r>
              <a:rPr lang="cs-CZ" sz="4400" dirty="0" smtClean="0"/>
              <a:t/>
            </a:r>
            <a:br>
              <a:rPr lang="cs-CZ" sz="4400" dirty="0" smtClean="0"/>
            </a:br>
            <a:endParaRPr lang="cs-CZ" dirty="0">
              <a:latin typeface="Arial Rounded MT Bold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15616" y="2708920"/>
            <a:ext cx="16482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Krychle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2708920"/>
            <a:ext cx="13179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Kvádr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23528" y="548680"/>
            <a:ext cx="8229600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Načrtni krychli a kvádr a řekni, v čem se tyto </a:t>
            </a:r>
            <a:r>
              <a:rPr lang="cs-CZ" dirty="0" err="1" smtClean="0">
                <a:latin typeface="Arial Rounded MT Bold" pitchFamily="34" charset="0"/>
              </a:rPr>
              <a:t>tělasa</a:t>
            </a:r>
            <a:r>
              <a:rPr lang="cs-CZ" dirty="0" smtClean="0">
                <a:latin typeface="Arial Rounded MT Bold" pitchFamily="34" charset="0"/>
              </a:rPr>
              <a:t> shodují a v čem se liší?</a:t>
            </a:r>
            <a:r>
              <a:rPr lang="cs-CZ" sz="4400" dirty="0" smtClean="0"/>
              <a:t/>
            </a:r>
            <a:br>
              <a:rPr lang="cs-CZ" sz="4400" dirty="0" smtClean="0"/>
            </a:br>
            <a:endParaRPr lang="cs-CZ" dirty="0">
              <a:latin typeface="Arial Rounded MT Bold" pitchFamily="34" charset="0"/>
            </a:endParaRPr>
          </a:p>
        </p:txBody>
      </p:sp>
      <p:sp>
        <p:nvSpPr>
          <p:cNvPr id="6" name="Krychle 5"/>
          <p:cNvSpPr/>
          <p:nvPr/>
        </p:nvSpPr>
        <p:spPr>
          <a:xfrm>
            <a:off x="1043608" y="3284984"/>
            <a:ext cx="2304256" cy="2088232"/>
          </a:xfrm>
          <a:prstGeom prst="cub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rychle 6"/>
          <p:cNvSpPr/>
          <p:nvPr/>
        </p:nvSpPr>
        <p:spPr>
          <a:xfrm>
            <a:off x="4788024" y="3573016"/>
            <a:ext cx="3384376" cy="1728192"/>
          </a:xfrm>
          <a:prstGeom prst="cub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dk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11624" y="2348880"/>
            <a:ext cx="16482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Krychle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2348880"/>
            <a:ext cx="13179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Kvádr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26977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Kvádr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484784"/>
            <a:ext cx="8208912" cy="86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Vypočítej povrch kvádru, znáš-li obsahy tří jeho stěn se společným vrcholem</a:t>
            </a:r>
            <a:endParaRPr lang="cs-CZ" sz="24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024255" y="2492896"/>
            <a:ext cx="811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 ab</a:t>
            </a:r>
            <a:endParaRPr lang="cs-CZ" sz="2400" b="1" baseline="300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899592" y="3327375"/>
            <a:ext cx="1244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12 cm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899592" y="4263479"/>
            <a:ext cx="10871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15 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086519" y="5199583"/>
            <a:ext cx="10871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 dm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863923" y="2492896"/>
            <a:ext cx="774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 </a:t>
            </a:r>
            <a:r>
              <a:rPr lang="cs-CZ" sz="2400" b="1" dirty="0" err="1" smtClean="0"/>
              <a:t>ac</a:t>
            </a:r>
            <a:endParaRPr lang="cs-CZ" sz="2400" b="1" baseline="300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788024" y="2492896"/>
            <a:ext cx="7986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 </a:t>
            </a:r>
            <a:r>
              <a:rPr lang="cs-CZ" sz="2400" b="1" dirty="0" err="1" smtClean="0"/>
              <a:t>bc</a:t>
            </a:r>
            <a:endParaRPr lang="cs-CZ" sz="2400" b="1" baseline="300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2699792" y="3327375"/>
            <a:ext cx="1244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15 cm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2699792" y="4263479"/>
            <a:ext cx="1475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400 dm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2719907" y="5199583"/>
            <a:ext cx="12811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15 dm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638066" y="3327375"/>
            <a:ext cx="1244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20 cm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4638066" y="4263479"/>
            <a:ext cx="8931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 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4499992" y="5199583"/>
            <a:ext cx="1438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800 cm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6712125" y="3327375"/>
            <a:ext cx="17604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 =     cm</a:t>
            </a:r>
            <a:r>
              <a:rPr lang="cs-CZ" sz="2400" b="1" baseline="30000" dirty="0" smtClean="0">
                <a:solidFill>
                  <a:srgbClr val="C00000"/>
                </a:solidFill>
              </a:rPr>
              <a:t>2</a:t>
            </a:r>
            <a:endParaRPr lang="cs-CZ" sz="2400" b="1" baseline="30000" dirty="0">
              <a:solidFill>
                <a:srgbClr val="C0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6732240" y="4263479"/>
            <a:ext cx="17011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 =      m</a:t>
            </a:r>
            <a:r>
              <a:rPr lang="cs-CZ" sz="2400" b="1" baseline="30000" dirty="0" smtClean="0">
                <a:solidFill>
                  <a:srgbClr val="C00000"/>
                </a:solidFill>
              </a:rPr>
              <a:t>2</a:t>
            </a:r>
            <a:endParaRPr lang="cs-CZ" sz="2400" b="1" baseline="30000" dirty="0">
              <a:solidFill>
                <a:srgbClr val="C0000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6732240" y="5199583"/>
            <a:ext cx="17972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 =     dm</a:t>
            </a:r>
            <a:r>
              <a:rPr lang="cs-CZ" sz="2400" b="1" baseline="30000" dirty="0" smtClean="0">
                <a:solidFill>
                  <a:srgbClr val="C00000"/>
                </a:solidFill>
              </a:rPr>
              <a:t>2</a:t>
            </a:r>
            <a:endParaRPr lang="cs-CZ" sz="2400" b="1" baseline="30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26977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24255" y="1844824"/>
            <a:ext cx="811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 ab</a:t>
            </a:r>
            <a:endParaRPr lang="cs-CZ" sz="2400" b="1" baseline="30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2679303"/>
            <a:ext cx="1244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12 cm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3615407"/>
            <a:ext cx="10871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15 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86519" y="4551511"/>
            <a:ext cx="10871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 dm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863923" y="1844824"/>
            <a:ext cx="774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 </a:t>
            </a:r>
            <a:r>
              <a:rPr lang="cs-CZ" sz="2400" b="1" dirty="0" err="1" smtClean="0"/>
              <a:t>ac</a:t>
            </a:r>
            <a:endParaRPr lang="cs-CZ" sz="2400" b="1" baseline="30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88024" y="1844824"/>
            <a:ext cx="7986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 </a:t>
            </a:r>
            <a:r>
              <a:rPr lang="cs-CZ" sz="2400" b="1" dirty="0" err="1" smtClean="0"/>
              <a:t>bc</a:t>
            </a:r>
            <a:endParaRPr lang="cs-CZ" sz="2400" b="1" baseline="30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699792" y="2679303"/>
            <a:ext cx="1244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15 cm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699792" y="3615407"/>
            <a:ext cx="1475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400 dm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719907" y="4551511"/>
            <a:ext cx="12811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15 dm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638066" y="2679303"/>
            <a:ext cx="1244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20 cm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38066" y="3615407"/>
            <a:ext cx="8931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 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499992" y="4551511"/>
            <a:ext cx="1438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800 cm</a:t>
            </a:r>
            <a:r>
              <a:rPr lang="cs-CZ" sz="2400" baseline="30000" dirty="0" smtClean="0"/>
              <a:t>2</a:t>
            </a:r>
            <a:endParaRPr lang="cs-CZ" sz="2400" baseline="30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712125" y="2679303"/>
            <a:ext cx="1858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 = 47 cm</a:t>
            </a:r>
            <a:r>
              <a:rPr lang="cs-CZ" sz="2400" b="1" baseline="30000" dirty="0" smtClean="0">
                <a:solidFill>
                  <a:srgbClr val="C00000"/>
                </a:solidFill>
              </a:rPr>
              <a:t>2</a:t>
            </a:r>
            <a:endParaRPr lang="cs-CZ" sz="2400" b="1" baseline="30000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732240" y="3615407"/>
            <a:ext cx="17011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 = 27 m</a:t>
            </a:r>
            <a:r>
              <a:rPr lang="cs-CZ" sz="2400" b="1" baseline="30000" dirty="0" smtClean="0">
                <a:solidFill>
                  <a:srgbClr val="C00000"/>
                </a:solidFill>
              </a:rPr>
              <a:t>2</a:t>
            </a:r>
            <a:endParaRPr lang="cs-CZ" sz="2400" b="1" baseline="30000" dirty="0">
              <a:solidFill>
                <a:srgbClr val="C0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732240" y="4551511"/>
            <a:ext cx="1895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 = 26 dm</a:t>
            </a:r>
            <a:r>
              <a:rPr lang="cs-CZ" sz="2400" b="1" baseline="30000" dirty="0" smtClean="0">
                <a:solidFill>
                  <a:srgbClr val="C00000"/>
                </a:solidFill>
              </a:rPr>
              <a:t>2</a:t>
            </a:r>
            <a:endParaRPr lang="cs-CZ" sz="2400" b="1" baseline="30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Vypočítej povrch kvádru, znáš-li jeho rozměry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24255" y="2204864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</a:t>
            </a:r>
            <a:endParaRPr lang="cs-CZ" sz="2400" b="1" baseline="30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3039343"/>
            <a:ext cx="7633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 m</a:t>
            </a:r>
            <a:endParaRPr lang="cs-CZ" sz="2400" baseline="30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3975447"/>
            <a:ext cx="1151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40 dm</a:t>
            </a:r>
            <a:endParaRPr lang="cs-CZ" sz="2400" baseline="30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27584" y="4911551"/>
            <a:ext cx="11144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29 cm</a:t>
            </a:r>
            <a:endParaRPr lang="cs-CZ" sz="2400" baseline="30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63923" y="2204864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</a:t>
            </a:r>
            <a:endParaRPr lang="cs-CZ" sz="2400" b="1" baseline="30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2204864"/>
            <a:ext cx="341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c</a:t>
            </a:r>
            <a:endParaRPr lang="cs-CZ" sz="2400" b="1" baseline="30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699792" y="3039343"/>
            <a:ext cx="957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12 m</a:t>
            </a:r>
            <a:endParaRPr lang="cs-CZ" sz="2400" baseline="30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99792" y="3975447"/>
            <a:ext cx="1151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52 dm</a:t>
            </a:r>
            <a:endParaRPr lang="cs-CZ" sz="2400" baseline="30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55776" y="4911551"/>
            <a:ext cx="1438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248 mm</a:t>
            </a:r>
            <a:endParaRPr lang="cs-CZ" sz="2400" baseline="30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38066" y="3039343"/>
            <a:ext cx="7633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 m</a:t>
            </a:r>
            <a:endParaRPr lang="cs-CZ" sz="2400" baseline="30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499992" y="3975447"/>
            <a:ext cx="1151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47 dm</a:t>
            </a:r>
            <a:endParaRPr lang="cs-CZ" sz="2400" baseline="30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694807" y="4911551"/>
            <a:ext cx="957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 dm</a:t>
            </a:r>
            <a:endParaRPr lang="cs-CZ" sz="2400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Vypočítej povrch kvádru, znáš-li jeho rozměry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24255" y="2636912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</a:t>
            </a:r>
            <a:endParaRPr lang="cs-CZ" sz="2400" b="1" baseline="30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3471391"/>
            <a:ext cx="7633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 m</a:t>
            </a:r>
            <a:endParaRPr lang="cs-CZ" sz="2400" baseline="30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4407495"/>
            <a:ext cx="1151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40 dm</a:t>
            </a:r>
            <a:endParaRPr lang="cs-CZ" sz="2400" baseline="30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27584" y="5343599"/>
            <a:ext cx="11144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29 cm</a:t>
            </a:r>
            <a:endParaRPr lang="cs-CZ" sz="2400" baseline="30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63923" y="2636912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</a:t>
            </a:r>
            <a:endParaRPr lang="cs-CZ" sz="2400" b="1" baseline="30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8024" y="2636912"/>
            <a:ext cx="341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c</a:t>
            </a:r>
            <a:endParaRPr lang="cs-CZ" sz="2400" b="1" baseline="30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699792" y="3471391"/>
            <a:ext cx="957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12 m</a:t>
            </a:r>
            <a:endParaRPr lang="cs-CZ" sz="2400" baseline="30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99792" y="4407495"/>
            <a:ext cx="1151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52 dm</a:t>
            </a:r>
            <a:endParaRPr lang="cs-CZ" sz="2400" baseline="30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55776" y="5343599"/>
            <a:ext cx="1438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248 mm</a:t>
            </a:r>
            <a:endParaRPr lang="cs-CZ" sz="2400" baseline="30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38066" y="3471391"/>
            <a:ext cx="7633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 m</a:t>
            </a:r>
            <a:endParaRPr lang="cs-CZ" sz="2400" baseline="30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499992" y="4407495"/>
            <a:ext cx="1151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47 dm</a:t>
            </a:r>
            <a:endParaRPr lang="cs-CZ" sz="2400" baseline="30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694807" y="5343599"/>
            <a:ext cx="957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 dm</a:t>
            </a:r>
            <a:endParaRPr lang="cs-CZ" sz="2400" baseline="30000" dirty="0"/>
          </a:p>
        </p:txBody>
      </p:sp>
      <p:sp>
        <p:nvSpPr>
          <p:cNvPr id="20" name="Obdélník 19"/>
          <p:cNvSpPr/>
          <p:nvPr/>
        </p:nvSpPr>
        <p:spPr>
          <a:xfrm>
            <a:off x="1763688" y="1916832"/>
            <a:ext cx="4104456" cy="5760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467544" y="1988840"/>
            <a:ext cx="5081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Vzorec:  </a:t>
            </a:r>
            <a:r>
              <a:rPr lang="cs-CZ" sz="2400" b="1" dirty="0" smtClean="0"/>
              <a:t>P= 2* (</a:t>
            </a:r>
            <a:r>
              <a:rPr lang="cs-CZ" sz="2400" b="1" dirty="0" err="1" smtClean="0"/>
              <a:t>Sab</a:t>
            </a:r>
            <a:r>
              <a:rPr lang="cs-CZ" sz="2400" b="1" dirty="0" smtClean="0"/>
              <a:t> + </a:t>
            </a:r>
            <a:r>
              <a:rPr lang="cs-CZ" sz="2400" b="1" dirty="0" err="1" smtClean="0"/>
              <a:t>Sac</a:t>
            </a:r>
            <a:r>
              <a:rPr lang="cs-CZ" sz="2400" b="1" dirty="0" smtClean="0"/>
              <a:t> + </a:t>
            </a:r>
            <a:r>
              <a:rPr lang="cs-CZ" sz="2400" b="1" dirty="0" err="1" smtClean="0"/>
              <a:t>Sbc</a:t>
            </a:r>
            <a:r>
              <a:rPr lang="cs-CZ" sz="2400" b="1" dirty="0" smtClean="0"/>
              <a:t>)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372200" y="3471391"/>
            <a:ext cx="18966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 = 320 m</a:t>
            </a:r>
            <a:r>
              <a:rPr lang="cs-CZ" sz="2400" b="1" baseline="30000" dirty="0" smtClean="0">
                <a:solidFill>
                  <a:srgbClr val="C00000"/>
                </a:solidFill>
              </a:rPr>
              <a:t>2</a:t>
            </a:r>
            <a:endParaRPr lang="cs-CZ" sz="2400" b="1" baseline="30000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406322" y="4365104"/>
            <a:ext cx="24817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 = 12808 dm</a:t>
            </a:r>
            <a:r>
              <a:rPr lang="cs-CZ" sz="2400" b="1" baseline="30000" dirty="0" smtClean="0">
                <a:solidFill>
                  <a:srgbClr val="C00000"/>
                </a:solidFill>
              </a:rPr>
              <a:t>2</a:t>
            </a:r>
            <a:endParaRPr lang="cs-CZ" sz="2400" b="1" baseline="30000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406322" y="5343599"/>
            <a:ext cx="25426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 = 3590.4 cm</a:t>
            </a:r>
            <a:r>
              <a:rPr lang="cs-CZ" sz="2400" b="1" baseline="30000" dirty="0" smtClean="0">
                <a:solidFill>
                  <a:srgbClr val="C00000"/>
                </a:solidFill>
              </a:rPr>
              <a:t>2</a:t>
            </a:r>
            <a:endParaRPr lang="cs-CZ" sz="2400" b="1" baseline="30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Víš, v čem přišel pan ředitel do školy, když  byl v „kvádru“? 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2348880"/>
            <a:ext cx="5328592" cy="3330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 Rounded MT Bold" pitchFamily="34" charset="0"/>
              </a:rPr>
              <a:t>Zdroje</a:t>
            </a:r>
            <a:endParaRPr lang="cs-CZ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1"/>
          <p:cNvSpPr txBox="1">
            <a:spLocks/>
          </p:cNvSpPr>
          <p:nvPr/>
        </p:nvSpPr>
        <p:spPr>
          <a:xfrm>
            <a:off x="683568" y="1628800"/>
            <a:ext cx="7704856" cy="396044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lvl="1">
              <a:buFont typeface="Arial" pitchFamily="34" charset="0"/>
              <a:buChar char="•"/>
              <a:defRPr/>
            </a:pPr>
            <a:r>
              <a:rPr lang="cs-CZ" sz="1400" dirty="0" smtClean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cs-CZ" sz="1400" dirty="0" smtClean="0">
                <a:solidFill>
                  <a:srgbClr val="000000"/>
                </a:solidFill>
                <a:latin typeface="Verdana" pitchFamily="34" charset="0"/>
                <a:hlinkClick r:id="rId4"/>
              </a:rPr>
              <a:t>www.office.</a:t>
            </a:r>
            <a:r>
              <a:rPr lang="cs-CZ" sz="1400" dirty="0" err="1" smtClean="0">
                <a:solidFill>
                  <a:srgbClr val="000000"/>
                </a:solidFill>
                <a:latin typeface="Verdana" pitchFamily="34" charset="0"/>
                <a:hlinkClick r:id="rId4"/>
              </a:rPr>
              <a:t>microsoft.com</a:t>
            </a:r>
            <a:endParaRPr lang="cs-CZ" sz="14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lvl="1">
              <a:buFont typeface="Arial" pitchFamily="34" charset="0"/>
              <a:buChar char="•"/>
              <a:defRPr/>
            </a:pPr>
            <a:endParaRPr lang="cs-CZ" sz="14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cs-CZ" sz="1400" smtClean="0">
                <a:solidFill>
                  <a:srgbClr val="000000"/>
                </a:solidFill>
                <a:latin typeface="Verdana" pitchFamily="34" charset="0"/>
              </a:rPr>
              <a:t>Archiv autora</a:t>
            </a: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lnDef>
      <a:spPr>
        <a:ln w="57150">
          <a:solidFill>
            <a:schemeClr val="accent2"/>
          </a:solidFill>
          <a:headEnd type="arrow"/>
          <a:tailEnd type="oval"/>
        </a:ln>
        <a:scene3d>
          <a:camera prst="orthographicFront">
            <a:rot lat="0" lon="0" rev="0"/>
          </a:camera>
          <a:lightRig rig="threePt" dir="t"/>
        </a:scene3d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969</TotalTime>
  <Words>350</Words>
  <Application>Microsoft Office PowerPoint</Application>
  <PresentationFormat>Předvádění na obrazovce (4:3)</PresentationFormat>
  <Paragraphs>96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POVRCH KVÁDRU</vt:lpstr>
      <vt:lpstr>Snímek 2</vt:lpstr>
      <vt:lpstr>Anotace</vt:lpstr>
      <vt:lpstr>Načrtni krychli a kvádr a řekni, v čem se tyto tělasa shodují a v čem se liší? </vt:lpstr>
      <vt:lpstr>Načrtni krychli a kvádr a řekni, v čem se tyto tělasa shodují a v čem se liší? </vt:lpstr>
      <vt:lpstr>Kvádr</vt:lpstr>
      <vt:lpstr>Správné řešení</vt:lpstr>
      <vt:lpstr>Vypočítej povrch kvádru, znáš-li jeho rozměry</vt:lpstr>
      <vt:lpstr>Vypočítej povrch kvádru, znáš-li jeho rozměry</vt:lpstr>
      <vt:lpstr>Víš, v čem přišel pan ředitel do školy, když  byl v „kvádru“? 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GEOMETRICKÁ TĚLESA</dc:title>
  <dc:creator>GajdosD_2</dc:creator>
  <cp:lastModifiedBy>GajdosovaK</cp:lastModifiedBy>
  <cp:revision>315</cp:revision>
  <dcterms:created xsi:type="dcterms:W3CDTF">2013-02-06T08:32:37Z</dcterms:created>
  <dcterms:modified xsi:type="dcterms:W3CDTF">2013-05-30T18:20:42Z</dcterms:modified>
</cp:coreProperties>
</file>