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74" r:id="rId3"/>
    <p:sldId id="275" r:id="rId4"/>
    <p:sldId id="282" r:id="rId5"/>
    <p:sldId id="284" r:id="rId6"/>
    <p:sldId id="285" r:id="rId7"/>
    <p:sldId id="286" r:id="rId8"/>
    <p:sldId id="287" r:id="rId9"/>
    <p:sldId id="283" r:id="rId10"/>
    <p:sldId id="288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FF9900"/>
    <a:srgbClr val="FFFF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83143" autoAdjust="0"/>
  </p:normalViewPr>
  <p:slideViewPr>
    <p:cSldViewPr>
      <p:cViewPr varScale="1">
        <p:scale>
          <a:sx n="76" d="100"/>
          <a:sy n="76" d="100"/>
        </p:scale>
        <p:origin x="-139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VY_32_INOVACE_27_Jednotky délky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smtClean="0"/>
            <a:t>Autor DUM: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VY_32_INOVACE_27_Jednotky délky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Autor DUM: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JEDNOTKY DÉLKY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její aplikace</a:t>
            </a:r>
            <a:r>
              <a:rPr lang="en-US" sz="2400" smtClean="0"/>
              <a:t> </a:t>
            </a:r>
            <a:r>
              <a:rPr lang="en-US" sz="240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Jednotky délky.</a:t>
            </a:r>
          </a:p>
          <a:p>
            <a:r>
              <a:rPr lang="cs-CZ" sz="2400" dirty="0" smtClean="0"/>
              <a:t>Vytvořeno pro 3. ročník základní školy.</a:t>
            </a:r>
          </a:p>
          <a:p>
            <a:r>
              <a:rPr lang="cs-CZ" sz="2400" dirty="0" smtClean="0"/>
              <a:t>Materiál slouží k procvičení a upevnění učiva.</a:t>
            </a:r>
          </a:p>
          <a:p>
            <a:r>
              <a:rPr lang="cs-CZ" sz="2400" dirty="0" smtClean="0"/>
              <a:t>Materiál doporučuji prezentovat na interaktivní tabuli, či použít jako pracovní listy s následnou okamžitou kontrolou – promítnutí správného řešení pomocí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, či interaktivní tabule.</a:t>
            </a:r>
          </a:p>
          <a:p>
            <a:r>
              <a:rPr lang="cs-CZ" sz="2400" dirty="0" smtClean="0"/>
              <a:t>Materiál byl vytvořen a pilotován v 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Jaké znáš jednotky délky?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2060848"/>
            <a:ext cx="5083765" cy="31773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0" name="TextovéPole 29"/>
          <p:cNvSpPr txBox="1"/>
          <p:nvPr/>
        </p:nvSpPr>
        <p:spPr>
          <a:xfrm>
            <a:off x="2699792" y="2420888"/>
            <a:ext cx="7200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/>
              <a:t>?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3573016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 km = 1000 m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4045134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 m = 10 dm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4549190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 dm = 10 cm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5013176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 cm = 10 mm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772816"/>
            <a:ext cx="1765146" cy="109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3203848" y="169151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mm – cm-m-km</a:t>
            </a:r>
            <a:endParaRPr lang="cs-CZ" b="1" dirty="0"/>
          </a:p>
        </p:txBody>
      </p:sp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DF1"/>
              </a:clrFrom>
              <a:clrTo>
                <a:srgbClr val="FFFDF1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60032" y="2006047"/>
            <a:ext cx="3456384" cy="39432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 rot="20663838">
            <a:off x="5044592" y="2842834"/>
            <a:ext cx="2966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STARÁ ČERVENÁ  4km</a:t>
            </a:r>
          </a:p>
          <a:p>
            <a:pPr algn="ctr"/>
            <a:r>
              <a:rPr lang="cs-CZ" sz="2000" b="1" dirty="0" smtClean="0"/>
              <a:t> VODA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Převeď jednotky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132856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 cm =                mm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371" y="2668850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5  m =                mm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0119" y="324491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28 cm =                mm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0119" y="3820978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84 cm =                mm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3182" y="432503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47 cm =                mm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36867" y="2132856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70 mm =                 mm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92851" y="2668850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40 mm =                 mm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40599" y="324491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130 mm =                 mm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40599" y="3820978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100 mm =                 mm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53662" y="432503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180 mm =                 mm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132856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 cm =                mm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371" y="2668850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5 cm =                mm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0119" y="324491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28 cm =                mm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0119" y="3820978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84 cm =                mm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3182" y="432503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47 cm =                mm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36867" y="2132856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70 mm =                 cm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92851" y="2668850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40 mm =                 cm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40599" y="324491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130 mm =                 cm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40599" y="3820978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100 mm =                 cm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53662" y="4325034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180 mm =                 cm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95736" y="2146242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100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95736" y="266885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50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95736" y="324491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280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195736" y="382097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840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95736" y="436510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470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732240" y="213285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732240" y="2655464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4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732240" y="323152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13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732240" y="3807592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10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732240" y="435171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18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Zapiš  vzdálenost  nejbližšího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1" name="Nadpis 2"/>
          <p:cNvSpPr txBox="1">
            <a:spLocks/>
          </p:cNvSpPr>
          <p:nvPr/>
        </p:nvSpPr>
        <p:spPr>
          <a:xfrm>
            <a:off x="395536" y="1700808"/>
            <a:ext cx="2808312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> města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Arial Rounded MT Bold" pitchFamily="34" charset="0"/>
              <a:ea typeface="+mj-ea"/>
              <a:cs typeface="+mj-cs"/>
            </a:endParaRPr>
          </a:p>
        </p:txBody>
      </p:sp>
      <p:sp>
        <p:nvSpPr>
          <p:cNvPr id="32" name="Nadpis 2"/>
          <p:cNvSpPr txBox="1">
            <a:spLocks/>
          </p:cNvSpPr>
          <p:nvPr/>
        </p:nvSpPr>
        <p:spPr>
          <a:xfrm>
            <a:off x="539552" y="3789040"/>
            <a:ext cx="2808312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> vesnice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Arial Rounded MT Bold" pitchFamily="34" charset="0"/>
              <a:ea typeface="+mj-ea"/>
              <a:cs typeface="+mj-cs"/>
            </a:endParaRP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DF1"/>
              </a:clrFrom>
              <a:clrTo>
                <a:srgbClr val="FFFDF1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47864" y="1628800"/>
            <a:ext cx="1982722" cy="24127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DF1"/>
              </a:clrFrom>
              <a:clrTo>
                <a:srgbClr val="FFFDF1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80112" y="3861048"/>
            <a:ext cx="1872208" cy="227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" name="Nadpis 2"/>
          <p:cNvSpPr txBox="1">
            <a:spLocks/>
          </p:cNvSpPr>
          <p:nvPr/>
        </p:nvSpPr>
        <p:spPr>
          <a:xfrm>
            <a:off x="395536" y="404664"/>
            <a:ext cx="8208912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>Převeď </a:t>
            </a:r>
            <a:r>
              <a:rPr kumimoji="0" lang="cs-CZ" sz="4100" b="1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> jednotky</a:t>
            </a: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Arial Rounded MT Bold" pitchFamily="34" charset="0"/>
              <a:ea typeface="+mj-ea"/>
              <a:cs typeface="+mj-cs"/>
            </a:endParaRPr>
          </a:p>
        </p:txBody>
      </p:sp>
      <p:sp>
        <p:nvSpPr>
          <p:cNvPr id="52" name="Elipsa 51"/>
          <p:cNvSpPr/>
          <p:nvPr/>
        </p:nvSpPr>
        <p:spPr>
          <a:xfrm>
            <a:off x="251520" y="3212976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608464" y="2068285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 flipV="1">
            <a:off x="611560" y="4365104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1733465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2090409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 flipV="1">
            <a:off x="2093505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3245633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olný tvar 59"/>
          <p:cNvSpPr/>
          <p:nvPr/>
        </p:nvSpPr>
        <p:spPr>
          <a:xfrm>
            <a:off x="3602577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olný tvar 61"/>
          <p:cNvSpPr/>
          <p:nvPr/>
        </p:nvSpPr>
        <p:spPr>
          <a:xfrm flipV="1">
            <a:off x="3605673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4757801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olný tvar 63"/>
          <p:cNvSpPr/>
          <p:nvPr/>
        </p:nvSpPr>
        <p:spPr>
          <a:xfrm>
            <a:off x="5114745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olný tvar 64"/>
          <p:cNvSpPr/>
          <p:nvPr/>
        </p:nvSpPr>
        <p:spPr>
          <a:xfrm flipV="1">
            <a:off x="5117841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6197961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olný tvar 70"/>
          <p:cNvSpPr/>
          <p:nvPr/>
        </p:nvSpPr>
        <p:spPr>
          <a:xfrm>
            <a:off x="6554905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olný tvar 71"/>
          <p:cNvSpPr/>
          <p:nvPr/>
        </p:nvSpPr>
        <p:spPr>
          <a:xfrm flipV="1">
            <a:off x="6558001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7524328" y="2492896"/>
            <a:ext cx="1224136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Elipsa 107"/>
          <p:cNvSpPr/>
          <p:nvPr/>
        </p:nvSpPr>
        <p:spPr>
          <a:xfrm>
            <a:off x="8244408" y="2780928"/>
            <a:ext cx="36004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Elipsa 108"/>
          <p:cNvSpPr/>
          <p:nvPr/>
        </p:nvSpPr>
        <p:spPr>
          <a:xfrm>
            <a:off x="8388424" y="2924944"/>
            <a:ext cx="144016" cy="7200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Elipsa 109"/>
          <p:cNvSpPr/>
          <p:nvPr/>
        </p:nvSpPr>
        <p:spPr>
          <a:xfrm>
            <a:off x="8748464" y="2924944"/>
            <a:ext cx="216024" cy="3600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Volný tvar 110"/>
          <p:cNvSpPr/>
          <p:nvPr/>
        </p:nvSpPr>
        <p:spPr>
          <a:xfrm>
            <a:off x="7872549" y="3474720"/>
            <a:ext cx="762000" cy="348343"/>
          </a:xfrm>
          <a:custGeom>
            <a:avLst/>
            <a:gdLst>
              <a:gd name="connsiteX0" fmla="*/ 762000 w 762000"/>
              <a:gd name="connsiteY0" fmla="*/ 339634 h 348343"/>
              <a:gd name="connsiteX1" fmla="*/ 422365 w 762000"/>
              <a:gd name="connsiteY1" fmla="*/ 300446 h 348343"/>
              <a:gd name="connsiteX2" fmla="*/ 69668 w 762000"/>
              <a:gd name="connsiteY2" fmla="*/ 52251 h 348343"/>
              <a:gd name="connsiteX3" fmla="*/ 4354 w 762000"/>
              <a:gd name="connsiteY3" fmla="*/ 0 h 348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2000" h="348343">
                <a:moveTo>
                  <a:pt x="762000" y="339634"/>
                </a:moveTo>
                <a:cubicBezTo>
                  <a:pt x="649877" y="343988"/>
                  <a:pt x="537754" y="348343"/>
                  <a:pt x="422365" y="300446"/>
                </a:cubicBezTo>
                <a:cubicBezTo>
                  <a:pt x="306976" y="252549"/>
                  <a:pt x="139336" y="102325"/>
                  <a:pt x="69668" y="52251"/>
                </a:cubicBezTo>
                <a:cubicBezTo>
                  <a:pt x="0" y="2177"/>
                  <a:pt x="2177" y="1088"/>
                  <a:pt x="4354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471425" y="3563724"/>
            <a:ext cx="8723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930 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4" name="Obdélník 113"/>
          <p:cNvSpPr/>
          <p:nvPr/>
        </p:nvSpPr>
        <p:spPr>
          <a:xfrm>
            <a:off x="986282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93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15" name="Obdélník 114"/>
          <p:cNvSpPr/>
          <p:nvPr/>
        </p:nvSpPr>
        <p:spPr>
          <a:xfrm>
            <a:off x="1030108" y="5003884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116" name="Přímá spojovací šipka 115"/>
          <p:cNvCxnSpPr>
            <a:stCxn id="112" idx="0"/>
          </p:cNvCxnSpPr>
          <p:nvPr/>
        </p:nvCxnSpPr>
        <p:spPr>
          <a:xfrm flipH="1" flipV="1">
            <a:off x="848425" y="2915652"/>
            <a:ext cx="59178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ovací šipka 116"/>
          <p:cNvCxnSpPr/>
          <p:nvPr/>
        </p:nvCxnSpPr>
        <p:spPr>
          <a:xfrm flipH="1">
            <a:off x="899592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Obdélník 117"/>
          <p:cNvSpPr/>
          <p:nvPr/>
        </p:nvSpPr>
        <p:spPr>
          <a:xfrm>
            <a:off x="1983594" y="3563724"/>
            <a:ext cx="8723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180 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122" name="Přímá spojovací šipka 121"/>
          <p:cNvCxnSpPr>
            <a:stCxn id="118" idx="0"/>
          </p:cNvCxnSpPr>
          <p:nvPr/>
        </p:nvCxnSpPr>
        <p:spPr>
          <a:xfrm flipH="1" flipV="1">
            <a:off x="2360593" y="2915652"/>
            <a:ext cx="59178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ovací šipka 122"/>
          <p:cNvCxnSpPr/>
          <p:nvPr/>
        </p:nvCxnSpPr>
        <p:spPr>
          <a:xfrm flipH="1">
            <a:off x="2360591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Obdélník 123"/>
          <p:cNvSpPr/>
          <p:nvPr/>
        </p:nvSpPr>
        <p:spPr>
          <a:xfrm>
            <a:off x="3532093" y="3573016"/>
            <a:ext cx="7553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56 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128" name="Přímá spojovací šipka 127"/>
          <p:cNvCxnSpPr>
            <a:stCxn id="124" idx="0"/>
          </p:cNvCxnSpPr>
          <p:nvPr/>
        </p:nvCxnSpPr>
        <p:spPr>
          <a:xfrm flipH="1" flipV="1">
            <a:off x="3850583" y="2924944"/>
            <a:ext cx="59178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ovací šipka 128"/>
          <p:cNvCxnSpPr/>
          <p:nvPr/>
        </p:nvCxnSpPr>
        <p:spPr>
          <a:xfrm flipH="1">
            <a:off x="3850582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Obdélník 129"/>
          <p:cNvSpPr/>
          <p:nvPr/>
        </p:nvSpPr>
        <p:spPr>
          <a:xfrm>
            <a:off x="5009012" y="3563724"/>
            <a:ext cx="8723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132 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133" name="Přímá spojovací šipka 132"/>
          <p:cNvCxnSpPr/>
          <p:nvPr/>
        </p:nvCxnSpPr>
        <p:spPr>
          <a:xfrm flipH="1" flipV="1">
            <a:off x="5384928" y="2708920"/>
            <a:ext cx="59179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ovací šipka 133"/>
          <p:cNvCxnSpPr/>
          <p:nvPr/>
        </p:nvCxnSpPr>
        <p:spPr>
          <a:xfrm flipH="1">
            <a:off x="5384927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Obdélník 134"/>
          <p:cNvSpPr/>
          <p:nvPr/>
        </p:nvSpPr>
        <p:spPr>
          <a:xfrm>
            <a:off x="6448089" y="3563724"/>
            <a:ext cx="8723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685 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cxnSp>
        <p:nvCxnSpPr>
          <p:cNvPr id="139" name="Přímá spojovací šipka 138"/>
          <p:cNvCxnSpPr>
            <a:stCxn id="135" idx="0"/>
          </p:cNvCxnSpPr>
          <p:nvPr/>
        </p:nvCxnSpPr>
        <p:spPr>
          <a:xfrm flipH="1" flipV="1">
            <a:off x="6825089" y="2915652"/>
            <a:ext cx="59178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ovací šipka 139"/>
          <p:cNvCxnSpPr/>
          <p:nvPr/>
        </p:nvCxnSpPr>
        <p:spPr>
          <a:xfrm flipH="1">
            <a:off x="6825087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bdélník 54"/>
          <p:cNvSpPr/>
          <p:nvPr/>
        </p:nvSpPr>
        <p:spPr>
          <a:xfrm>
            <a:off x="1007678" y="1628800"/>
            <a:ext cx="4956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dm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2420167" y="1628800"/>
            <a:ext cx="4956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dm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3860327" y="1619508"/>
            <a:ext cx="4956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dm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5372495" y="1619508"/>
            <a:ext cx="4956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dm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6812655" y="1619508"/>
            <a:ext cx="4956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dm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1021303" y="5435932"/>
            <a:ext cx="468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2433792" y="5435932"/>
            <a:ext cx="468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3873952" y="5426640"/>
            <a:ext cx="468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5386120" y="5426640"/>
            <a:ext cx="468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6826280" y="5426640"/>
            <a:ext cx="468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08912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51" name="Nadpis 2"/>
          <p:cNvSpPr txBox="1">
            <a:spLocks/>
          </p:cNvSpPr>
          <p:nvPr/>
        </p:nvSpPr>
        <p:spPr>
          <a:xfrm>
            <a:off x="395536" y="404664"/>
            <a:ext cx="8208912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>Správné řešení</a:t>
            </a: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Arial Rounded MT Bold" pitchFamily="34" charset="0"/>
              <a:ea typeface="+mj-ea"/>
              <a:cs typeface="+mj-cs"/>
            </a:endParaRPr>
          </a:p>
        </p:txBody>
      </p:sp>
      <p:sp>
        <p:nvSpPr>
          <p:cNvPr id="52" name="Elipsa 51"/>
          <p:cNvSpPr/>
          <p:nvPr/>
        </p:nvSpPr>
        <p:spPr>
          <a:xfrm>
            <a:off x="251520" y="3212976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608464" y="2068285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 flipV="1">
            <a:off x="611560" y="4365104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1733465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olný tvar 56"/>
          <p:cNvSpPr/>
          <p:nvPr/>
        </p:nvSpPr>
        <p:spPr>
          <a:xfrm>
            <a:off x="2090409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 flipV="1">
            <a:off x="2093505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3245633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olný tvar 59"/>
          <p:cNvSpPr/>
          <p:nvPr/>
        </p:nvSpPr>
        <p:spPr>
          <a:xfrm>
            <a:off x="3602577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olný tvar 61"/>
          <p:cNvSpPr/>
          <p:nvPr/>
        </p:nvSpPr>
        <p:spPr>
          <a:xfrm flipV="1">
            <a:off x="3605673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4757801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olný tvar 63"/>
          <p:cNvSpPr/>
          <p:nvPr/>
        </p:nvSpPr>
        <p:spPr>
          <a:xfrm>
            <a:off x="5114745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olný tvar 64"/>
          <p:cNvSpPr/>
          <p:nvPr/>
        </p:nvSpPr>
        <p:spPr>
          <a:xfrm flipV="1">
            <a:off x="5117841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6197961" y="3205539"/>
            <a:ext cx="1368152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olný tvar 70"/>
          <p:cNvSpPr/>
          <p:nvPr/>
        </p:nvSpPr>
        <p:spPr>
          <a:xfrm>
            <a:off x="6554905" y="2060848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olný tvar 71"/>
          <p:cNvSpPr/>
          <p:nvPr/>
        </p:nvSpPr>
        <p:spPr>
          <a:xfrm flipV="1">
            <a:off x="6558001" y="4357667"/>
            <a:ext cx="1110343" cy="1027612"/>
          </a:xfrm>
          <a:custGeom>
            <a:avLst/>
            <a:gdLst>
              <a:gd name="connsiteX0" fmla="*/ 141514 w 1110343"/>
              <a:gd name="connsiteY0" fmla="*/ 1027612 h 1027612"/>
              <a:gd name="connsiteX1" fmla="*/ 76200 w 1110343"/>
              <a:gd name="connsiteY1" fmla="*/ 570412 h 1027612"/>
              <a:gd name="connsiteX2" fmla="*/ 102326 w 1110343"/>
              <a:gd name="connsiteY2" fmla="*/ 139338 h 1027612"/>
              <a:gd name="connsiteX3" fmla="*/ 690154 w 1110343"/>
              <a:gd name="connsiteY3" fmla="*/ 8709 h 1027612"/>
              <a:gd name="connsiteX4" fmla="*/ 1068977 w 1110343"/>
              <a:gd name="connsiteY4" fmla="*/ 87086 h 1027612"/>
              <a:gd name="connsiteX5" fmla="*/ 938349 w 1110343"/>
              <a:gd name="connsiteY5" fmla="*/ 387532 h 1027612"/>
              <a:gd name="connsiteX6" fmla="*/ 507274 w 1110343"/>
              <a:gd name="connsiteY6" fmla="*/ 413658 h 1027612"/>
              <a:gd name="connsiteX7" fmla="*/ 428897 w 1110343"/>
              <a:gd name="connsiteY7" fmla="*/ 870858 h 1027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10343" h="1027612">
                <a:moveTo>
                  <a:pt x="141514" y="1027612"/>
                </a:moveTo>
                <a:cubicBezTo>
                  <a:pt x="112122" y="873035"/>
                  <a:pt x="82731" y="718458"/>
                  <a:pt x="76200" y="570412"/>
                </a:cubicBezTo>
                <a:cubicBezTo>
                  <a:pt x="69669" y="422366"/>
                  <a:pt x="0" y="232955"/>
                  <a:pt x="102326" y="139338"/>
                </a:cubicBezTo>
                <a:cubicBezTo>
                  <a:pt x="204652" y="45721"/>
                  <a:pt x="529046" y="17418"/>
                  <a:pt x="690154" y="8709"/>
                </a:cubicBezTo>
                <a:cubicBezTo>
                  <a:pt x="851263" y="0"/>
                  <a:pt x="1027611" y="23949"/>
                  <a:pt x="1068977" y="87086"/>
                </a:cubicBezTo>
                <a:cubicBezTo>
                  <a:pt x="1110343" y="150223"/>
                  <a:pt x="1031966" y="333103"/>
                  <a:pt x="938349" y="387532"/>
                </a:cubicBezTo>
                <a:cubicBezTo>
                  <a:pt x="844732" y="441961"/>
                  <a:pt x="592183" y="333104"/>
                  <a:pt x="507274" y="413658"/>
                </a:cubicBezTo>
                <a:cubicBezTo>
                  <a:pt x="422365" y="494212"/>
                  <a:pt x="425631" y="682535"/>
                  <a:pt x="428897" y="87085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7524328" y="2492896"/>
            <a:ext cx="1224136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Elipsa 107"/>
          <p:cNvSpPr/>
          <p:nvPr/>
        </p:nvSpPr>
        <p:spPr>
          <a:xfrm>
            <a:off x="8244408" y="2780928"/>
            <a:ext cx="360040" cy="5040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Elipsa 108"/>
          <p:cNvSpPr/>
          <p:nvPr/>
        </p:nvSpPr>
        <p:spPr>
          <a:xfrm>
            <a:off x="8388424" y="2924944"/>
            <a:ext cx="144016" cy="7200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Elipsa 109"/>
          <p:cNvSpPr/>
          <p:nvPr/>
        </p:nvSpPr>
        <p:spPr>
          <a:xfrm>
            <a:off x="8748464" y="2924944"/>
            <a:ext cx="216024" cy="3600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Volný tvar 110"/>
          <p:cNvSpPr/>
          <p:nvPr/>
        </p:nvSpPr>
        <p:spPr>
          <a:xfrm>
            <a:off x="7872549" y="3474720"/>
            <a:ext cx="762000" cy="348343"/>
          </a:xfrm>
          <a:custGeom>
            <a:avLst/>
            <a:gdLst>
              <a:gd name="connsiteX0" fmla="*/ 762000 w 762000"/>
              <a:gd name="connsiteY0" fmla="*/ 339634 h 348343"/>
              <a:gd name="connsiteX1" fmla="*/ 422365 w 762000"/>
              <a:gd name="connsiteY1" fmla="*/ 300446 h 348343"/>
              <a:gd name="connsiteX2" fmla="*/ 69668 w 762000"/>
              <a:gd name="connsiteY2" fmla="*/ 52251 h 348343"/>
              <a:gd name="connsiteX3" fmla="*/ 4354 w 762000"/>
              <a:gd name="connsiteY3" fmla="*/ 0 h 348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2000" h="348343">
                <a:moveTo>
                  <a:pt x="762000" y="339634"/>
                </a:moveTo>
                <a:cubicBezTo>
                  <a:pt x="649877" y="343988"/>
                  <a:pt x="537754" y="348343"/>
                  <a:pt x="422365" y="300446"/>
                </a:cubicBezTo>
                <a:cubicBezTo>
                  <a:pt x="306976" y="252549"/>
                  <a:pt x="139336" y="102325"/>
                  <a:pt x="69668" y="52251"/>
                </a:cubicBezTo>
                <a:cubicBezTo>
                  <a:pt x="0" y="2177"/>
                  <a:pt x="2177" y="1088"/>
                  <a:pt x="4354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471425" y="3563724"/>
            <a:ext cx="8723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930 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14" name="Obdélník 113"/>
          <p:cNvSpPr/>
          <p:nvPr/>
        </p:nvSpPr>
        <p:spPr>
          <a:xfrm>
            <a:off x="986282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93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15" name="Obdélník 114"/>
          <p:cNvSpPr/>
          <p:nvPr/>
        </p:nvSpPr>
        <p:spPr>
          <a:xfrm>
            <a:off x="1030108" y="5003884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0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116" name="Přímá spojovací šipka 115"/>
          <p:cNvCxnSpPr>
            <a:stCxn id="112" idx="0"/>
          </p:cNvCxnSpPr>
          <p:nvPr/>
        </p:nvCxnSpPr>
        <p:spPr>
          <a:xfrm flipH="1" flipV="1">
            <a:off x="848425" y="2915652"/>
            <a:ext cx="59178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ovací šipka 116"/>
          <p:cNvCxnSpPr/>
          <p:nvPr/>
        </p:nvCxnSpPr>
        <p:spPr>
          <a:xfrm flipH="1">
            <a:off x="899592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Obdélník 117"/>
          <p:cNvSpPr/>
          <p:nvPr/>
        </p:nvSpPr>
        <p:spPr>
          <a:xfrm>
            <a:off x="1983594" y="3563724"/>
            <a:ext cx="8723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180 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0" name="Obdélník 119"/>
          <p:cNvSpPr/>
          <p:nvPr/>
        </p:nvSpPr>
        <p:spPr>
          <a:xfrm>
            <a:off x="2447281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18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21" name="Obdélník 120"/>
          <p:cNvSpPr/>
          <p:nvPr/>
        </p:nvSpPr>
        <p:spPr>
          <a:xfrm>
            <a:off x="2491107" y="5003884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0</a:t>
            </a:r>
          </a:p>
        </p:txBody>
      </p:sp>
      <p:cxnSp>
        <p:nvCxnSpPr>
          <p:cNvPr id="122" name="Přímá spojovací šipka 121"/>
          <p:cNvCxnSpPr>
            <a:stCxn id="118" idx="0"/>
          </p:cNvCxnSpPr>
          <p:nvPr/>
        </p:nvCxnSpPr>
        <p:spPr>
          <a:xfrm flipH="1" flipV="1">
            <a:off x="2360593" y="2915652"/>
            <a:ext cx="59178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ovací šipka 122"/>
          <p:cNvCxnSpPr/>
          <p:nvPr/>
        </p:nvCxnSpPr>
        <p:spPr>
          <a:xfrm flipH="1">
            <a:off x="2360591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Obdélník 123"/>
          <p:cNvSpPr/>
          <p:nvPr/>
        </p:nvSpPr>
        <p:spPr>
          <a:xfrm>
            <a:off x="3532093" y="3573016"/>
            <a:ext cx="7553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56 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6" name="Obdélník 125"/>
          <p:cNvSpPr/>
          <p:nvPr/>
        </p:nvSpPr>
        <p:spPr>
          <a:xfrm>
            <a:off x="3995779" y="2123564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5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27" name="Obdélník 126"/>
          <p:cNvSpPr/>
          <p:nvPr/>
        </p:nvSpPr>
        <p:spPr>
          <a:xfrm>
            <a:off x="3981097" y="5003884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6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128" name="Přímá spojovací šipka 127"/>
          <p:cNvCxnSpPr>
            <a:stCxn id="124" idx="0"/>
          </p:cNvCxnSpPr>
          <p:nvPr/>
        </p:nvCxnSpPr>
        <p:spPr>
          <a:xfrm flipH="1" flipV="1">
            <a:off x="3850583" y="2924944"/>
            <a:ext cx="59178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ovací šipka 128"/>
          <p:cNvCxnSpPr/>
          <p:nvPr/>
        </p:nvCxnSpPr>
        <p:spPr>
          <a:xfrm flipH="1">
            <a:off x="3850582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Obdélník 129"/>
          <p:cNvSpPr/>
          <p:nvPr/>
        </p:nvSpPr>
        <p:spPr>
          <a:xfrm>
            <a:off x="5009012" y="3563724"/>
            <a:ext cx="8723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132 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1" name="Obdélník 130"/>
          <p:cNvSpPr/>
          <p:nvPr/>
        </p:nvSpPr>
        <p:spPr>
          <a:xfrm>
            <a:off x="5471617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13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32" name="Obdélník 131"/>
          <p:cNvSpPr/>
          <p:nvPr/>
        </p:nvSpPr>
        <p:spPr>
          <a:xfrm>
            <a:off x="5515443" y="5003884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2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133" name="Přímá spojovací šipka 132"/>
          <p:cNvCxnSpPr/>
          <p:nvPr/>
        </p:nvCxnSpPr>
        <p:spPr>
          <a:xfrm flipH="1" flipV="1">
            <a:off x="5384928" y="2708920"/>
            <a:ext cx="59179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ovací šipka 133"/>
          <p:cNvCxnSpPr/>
          <p:nvPr/>
        </p:nvCxnSpPr>
        <p:spPr>
          <a:xfrm flipH="1">
            <a:off x="5384927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Obdélník 134"/>
          <p:cNvSpPr/>
          <p:nvPr/>
        </p:nvSpPr>
        <p:spPr>
          <a:xfrm>
            <a:off x="6448089" y="3563724"/>
            <a:ext cx="8723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685 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7" name="Obdélník 136"/>
          <p:cNvSpPr/>
          <p:nvPr/>
        </p:nvSpPr>
        <p:spPr>
          <a:xfrm>
            <a:off x="6911777" y="2123564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68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sp>
        <p:nvSpPr>
          <p:cNvPr id="138" name="Obdélník 137"/>
          <p:cNvSpPr/>
          <p:nvPr/>
        </p:nvSpPr>
        <p:spPr>
          <a:xfrm>
            <a:off x="6955603" y="5003884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C00000"/>
                </a:solidFill>
                <a:latin typeface="Calibri"/>
              </a:rPr>
              <a:t>5</a:t>
            </a:r>
            <a:endParaRPr lang="cs-CZ" b="1" dirty="0">
              <a:solidFill>
                <a:srgbClr val="C00000"/>
              </a:solidFill>
              <a:latin typeface="Calibri"/>
            </a:endParaRPr>
          </a:p>
        </p:txBody>
      </p:sp>
      <p:cxnSp>
        <p:nvCxnSpPr>
          <p:cNvPr id="139" name="Přímá spojovací šipka 138"/>
          <p:cNvCxnSpPr>
            <a:stCxn id="135" idx="0"/>
          </p:cNvCxnSpPr>
          <p:nvPr/>
        </p:nvCxnSpPr>
        <p:spPr>
          <a:xfrm flipH="1" flipV="1">
            <a:off x="6825089" y="2915652"/>
            <a:ext cx="59178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ovací šipka 139"/>
          <p:cNvCxnSpPr/>
          <p:nvPr/>
        </p:nvCxnSpPr>
        <p:spPr>
          <a:xfrm flipH="1">
            <a:off x="6825087" y="4149080"/>
            <a:ext cx="72009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bdélník 54"/>
          <p:cNvSpPr/>
          <p:nvPr/>
        </p:nvSpPr>
        <p:spPr>
          <a:xfrm>
            <a:off x="1007678" y="1628800"/>
            <a:ext cx="4956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dm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2420167" y="1628800"/>
            <a:ext cx="4956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dm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3860327" y="1619508"/>
            <a:ext cx="4956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dm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5372495" y="1619508"/>
            <a:ext cx="4956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dm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6812655" y="1619508"/>
            <a:ext cx="4956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dm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1021303" y="5435932"/>
            <a:ext cx="468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2433792" y="5435932"/>
            <a:ext cx="468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3873952" y="5426640"/>
            <a:ext cx="468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5386120" y="5426640"/>
            <a:ext cx="468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6826280" y="5426640"/>
            <a:ext cx="468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"/>
            <a:r>
              <a:rPr lang="cs-CZ" b="1" dirty="0" smtClean="0">
                <a:solidFill>
                  <a:srgbClr val="000000"/>
                </a:solidFill>
                <a:latin typeface="Calibri"/>
              </a:rPr>
              <a:t>cm</a:t>
            </a:r>
            <a:endParaRPr lang="cs-CZ" b="1" dirty="0">
              <a:solidFill>
                <a:srgbClr val="000000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" grpId="0"/>
      <p:bldP spid="121" grpId="0"/>
      <p:bldP spid="126" grpId="0"/>
      <p:bldP spid="127" grpId="0"/>
      <p:bldP spid="131" grpId="0"/>
      <p:bldP spid="132" grpId="0"/>
      <p:bldP spid="137" grpId="0"/>
      <p:bldP spid="13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</a:rPr>
              <a:t> </a:t>
            </a: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4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endParaRPr lang="cs-CZ" sz="140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r>
              <a:rPr lang="cs-CZ" sz="1400" smtClean="0">
                <a:solidFill>
                  <a:srgbClr val="000000"/>
                </a:solidFill>
                <a:latin typeface="Verdana" pitchFamily="34" charset="0"/>
              </a:rPr>
              <a:t>Archiv </a:t>
            </a: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</a:rPr>
              <a:t>autora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983</TotalTime>
  <Words>360</Words>
  <Application>Microsoft Office PowerPoint</Application>
  <PresentationFormat>Předvádění na obrazovce (4:3)</PresentationFormat>
  <Paragraphs>116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JEDNOTKY DÉLKY</vt:lpstr>
      <vt:lpstr>Snímek 2</vt:lpstr>
      <vt:lpstr>Anotace</vt:lpstr>
      <vt:lpstr>Jaké znáš jednotky délky?</vt:lpstr>
      <vt:lpstr>Správné řešení</vt:lpstr>
      <vt:lpstr>Převeď jednotky</vt:lpstr>
      <vt:lpstr>Správné řešení</vt:lpstr>
      <vt:lpstr>Zapiš  vzdálenost  nejbližšího</vt:lpstr>
      <vt:lpstr>Snímek 9</vt:lpstr>
      <vt:lpstr>Správné 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GajdosovaK</cp:lastModifiedBy>
  <cp:revision>309</cp:revision>
  <dcterms:created xsi:type="dcterms:W3CDTF">2013-02-06T08:32:37Z</dcterms:created>
  <dcterms:modified xsi:type="dcterms:W3CDTF">2013-05-30T18:21:11Z</dcterms:modified>
</cp:coreProperties>
</file>