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0" r:id="rId2"/>
    <p:sldId id="264" r:id="rId3"/>
    <p:sldId id="257" r:id="rId4"/>
    <p:sldId id="268" r:id="rId5"/>
    <p:sldId id="267" r:id="rId6"/>
    <p:sldId id="258" r:id="rId7"/>
    <p:sldId id="265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CB23E-5E72-43F0-93B0-3E2FDF33D2B1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7ED9A-3822-4FCD-AFF6-5A5CA21F09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407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7ED9A-3822-4FCD-AFF6-5A5CA21F09E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939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7544" y="1844824"/>
            <a:ext cx="7772400" cy="1008831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/>
                </a:solidFill>
              </a:rPr>
              <a:t>Řecké </a:t>
            </a:r>
            <a:r>
              <a:rPr lang="cs-CZ" sz="5400" b="1" smtClean="0">
                <a:solidFill>
                  <a:schemeClr val="tx1"/>
                </a:solidFill>
              </a:rPr>
              <a:t>báje (3)</a:t>
            </a:r>
            <a:endParaRPr lang="cs-CZ" sz="5400" b="1" dirty="0" smtClean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2976"/>
            <a:ext cx="6400800" cy="1824162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>
              <a:defRPr/>
            </a:pPr>
            <a:r>
              <a:rPr lang="cs-CZ" dirty="0"/>
              <a:t> projekt č</a:t>
            </a:r>
            <a:r>
              <a:rPr lang="cs-CZ" dirty="0" smtClean="0"/>
              <a:t>. </a:t>
            </a:r>
            <a:r>
              <a:rPr lang="en-GB" dirty="0" smtClean="0"/>
              <a:t>CZ.1.07/1.4.00/21.1504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VY_32_INOVACE_ 24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dirty="0" smtClean="0"/>
              <a:t>Čtenářská gramotnost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Autor: </a:t>
            </a:r>
            <a:r>
              <a:rPr lang="cs-CZ" dirty="0" smtClean="0"/>
              <a:t>Božena Fajtová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70564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/>
              <a:t>Anotace: </a:t>
            </a:r>
            <a:r>
              <a:rPr lang="cs-CZ" dirty="0" smtClean="0"/>
              <a:t>Materiál je určen k práci s interaktivní tabulí, obsahuje děj Ilias a Odyssey, přehled hlavních hrdinů, obsahuje test pro žáky a jeho řešení.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03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11560" y="692696"/>
            <a:ext cx="7200800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Příběh Trojské válk</a:t>
            </a:r>
            <a:r>
              <a:rPr lang="cs-CZ" sz="5400" b="1" dirty="0"/>
              <a:t>y</a:t>
            </a: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95756" y="1916832"/>
            <a:ext cx="7503617" cy="3348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/>
              <a:t>Ilias</a:t>
            </a:r>
            <a:r>
              <a:rPr lang="cs-CZ" sz="3200" dirty="0" smtClean="0"/>
              <a:t> – popisuje vznik a průběh války Řeků s Trojany</a:t>
            </a:r>
          </a:p>
          <a:p>
            <a:pPr marL="0" indent="0">
              <a:buNone/>
            </a:pPr>
            <a:r>
              <a:rPr lang="cs-CZ" sz="3200" b="1" dirty="0" smtClean="0"/>
              <a:t>Odyssea</a:t>
            </a:r>
            <a:r>
              <a:rPr lang="cs-CZ" sz="3200" dirty="0" smtClean="0"/>
              <a:t> – popisuje osudy krále </a:t>
            </a:r>
            <a:r>
              <a:rPr lang="cs-CZ" sz="3200" dirty="0"/>
              <a:t>Odyssea </a:t>
            </a:r>
            <a:r>
              <a:rPr lang="cs-CZ" sz="3200" dirty="0" smtClean="0"/>
              <a:t>na cestě z </a:t>
            </a:r>
            <a:r>
              <a:rPr lang="cs-CZ" sz="3200" dirty="0"/>
              <a:t>Troje </a:t>
            </a:r>
            <a:r>
              <a:rPr lang="cs-CZ" sz="3200" dirty="0" smtClean="0"/>
              <a:t>domů</a:t>
            </a:r>
          </a:p>
          <a:p>
            <a:pPr marL="0" indent="0">
              <a:buNone/>
            </a:pPr>
            <a:endParaRPr lang="cs-CZ" sz="3200" b="1" dirty="0" smtClean="0"/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</a:rPr>
              <a:t>Homér </a:t>
            </a:r>
            <a:r>
              <a:rPr lang="cs-CZ" sz="3200" dirty="0" smtClean="0">
                <a:solidFill>
                  <a:schemeClr val="tx1"/>
                </a:solidFill>
              </a:rPr>
              <a:t>- autor Ilias a Odyssey</a:t>
            </a:r>
            <a:endParaRPr lang="cs-CZ" sz="32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823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024744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Hrdinové Iliady</a:t>
            </a:r>
            <a:endParaRPr lang="cs-CZ" sz="5400" b="1" dirty="0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683568" y="1628800"/>
            <a:ext cx="7704856" cy="468052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3000" b="1" dirty="0" err="1" smtClean="0">
                <a:solidFill>
                  <a:srgbClr val="424242"/>
                </a:solidFill>
              </a:rPr>
              <a:t>Priamos</a:t>
            </a:r>
            <a:r>
              <a:rPr lang="cs-CZ" sz="3000" dirty="0" smtClean="0">
                <a:solidFill>
                  <a:srgbClr val="424242"/>
                </a:solidFill>
              </a:rPr>
              <a:t> (trojský král)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Paris</a:t>
            </a:r>
            <a:r>
              <a:rPr lang="cs-CZ" sz="3000" dirty="0" smtClean="0">
                <a:solidFill>
                  <a:srgbClr val="424242"/>
                </a:solidFill>
              </a:rPr>
              <a:t> (trojský princ; únosce Heleny)</a:t>
            </a:r>
            <a:endParaRPr lang="cs-CZ" sz="3000" dirty="0">
              <a:solidFill>
                <a:srgbClr val="42424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Hektor</a:t>
            </a:r>
            <a:r>
              <a:rPr lang="cs-CZ" sz="3000" dirty="0" smtClean="0">
                <a:solidFill>
                  <a:srgbClr val="424242"/>
                </a:solidFill>
              </a:rPr>
              <a:t> (trojský princ; velitel obrany Troje)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Helena</a:t>
            </a:r>
            <a:r>
              <a:rPr lang="cs-CZ" sz="3000" dirty="0" smtClean="0">
                <a:solidFill>
                  <a:srgbClr val="424242"/>
                </a:solidFill>
              </a:rPr>
              <a:t> (královna Sparty; po jejím únosu začíná válka)</a:t>
            </a: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3000" b="1" dirty="0" err="1">
                <a:solidFill>
                  <a:srgbClr val="424242"/>
                </a:solidFill>
              </a:rPr>
              <a:t>M</a:t>
            </a:r>
            <a:r>
              <a:rPr lang="cs-CZ" sz="3000" b="1" dirty="0" err="1" smtClean="0">
                <a:solidFill>
                  <a:srgbClr val="424242"/>
                </a:solidFill>
              </a:rPr>
              <a:t>enelaos</a:t>
            </a:r>
            <a:r>
              <a:rPr lang="cs-CZ" sz="3000" dirty="0" smtClean="0">
                <a:solidFill>
                  <a:srgbClr val="424242"/>
                </a:solidFill>
              </a:rPr>
              <a:t> (král Sparty; manžel Heleny)</a:t>
            </a:r>
            <a:endParaRPr lang="cs-CZ" sz="3000" dirty="0">
              <a:solidFill>
                <a:srgbClr val="42424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3000" b="1" dirty="0" err="1" smtClean="0">
                <a:solidFill>
                  <a:srgbClr val="424242"/>
                </a:solidFill>
              </a:rPr>
              <a:t>Agamemnon</a:t>
            </a:r>
            <a:r>
              <a:rPr lang="cs-CZ" sz="3000" dirty="0" smtClean="0">
                <a:solidFill>
                  <a:srgbClr val="424242"/>
                </a:solidFill>
              </a:rPr>
              <a:t> (velitel řeckých vojsk)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Achilles</a:t>
            </a:r>
            <a:r>
              <a:rPr lang="cs-CZ" sz="3000" dirty="0" smtClean="0">
                <a:solidFill>
                  <a:srgbClr val="424242"/>
                </a:solidFill>
              </a:rPr>
              <a:t> (největší hrdina trojské války)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Odysseus </a:t>
            </a:r>
            <a:r>
              <a:rPr lang="cs-CZ" sz="3000" dirty="0" smtClean="0">
                <a:solidFill>
                  <a:srgbClr val="424242"/>
                </a:solidFill>
              </a:rPr>
              <a:t>(král Ithaky; vymyslel lest s trojským koněm)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err="1" smtClean="0">
                <a:solidFill>
                  <a:srgbClr val="424242"/>
                </a:solidFill>
              </a:rPr>
              <a:t>Patrokles</a:t>
            </a:r>
            <a:r>
              <a:rPr lang="cs-CZ" sz="3000" dirty="0" smtClean="0">
                <a:solidFill>
                  <a:srgbClr val="424242"/>
                </a:solidFill>
              </a:rPr>
              <a:t> (přítel Achillea)</a:t>
            </a: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32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744" cy="720080"/>
          </a:xfrm>
        </p:spPr>
        <p:txBody>
          <a:bodyPr>
            <a:normAutofit/>
          </a:bodyPr>
          <a:lstStyle/>
          <a:p>
            <a:r>
              <a:rPr lang="cs-CZ" b="1" dirty="0" smtClean="0"/>
              <a:t>Hlavní události trojské války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44824"/>
            <a:ext cx="7488832" cy="3987805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Paridův soud </a:t>
            </a:r>
            <a:r>
              <a:rPr lang="cs-CZ" dirty="0" smtClean="0"/>
              <a:t>(která bohyně je nejkrásnější)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Únos Heleny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Odjezd do boje </a:t>
            </a:r>
            <a:r>
              <a:rPr lang="cs-CZ" dirty="0" smtClean="0"/>
              <a:t>(předstírané šílenství, ženský převlek, lidská oběť)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Spor mezi spolubojovníky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Boj </a:t>
            </a:r>
            <a:r>
              <a:rPr lang="cs-CZ" b="1" dirty="0" err="1" smtClean="0"/>
              <a:t>Patrokla</a:t>
            </a:r>
            <a:r>
              <a:rPr lang="cs-CZ" b="1" dirty="0" smtClean="0"/>
              <a:t> s Hektorem </a:t>
            </a:r>
            <a:r>
              <a:rPr lang="cs-CZ" dirty="0" smtClean="0"/>
              <a:t>(vypůjčená zbroj)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Souboj Achillea s Hektorem </a:t>
            </a:r>
            <a:r>
              <a:rPr lang="cs-CZ" dirty="0" smtClean="0"/>
              <a:t>(pomsta i za cenu vlastní smrti)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Trojský kůň </a:t>
            </a:r>
            <a:r>
              <a:rPr lang="cs-CZ" dirty="0" smtClean="0"/>
              <a:t>(válečná lest a marná výzva k opatrnosti)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454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024744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Hrdinové Odyssey</a:t>
            </a:r>
            <a:endParaRPr lang="cs-CZ" sz="5400" b="1" dirty="0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683568" y="1628800"/>
            <a:ext cx="7704856" cy="446449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Odysseus</a:t>
            </a:r>
            <a:r>
              <a:rPr lang="cs-CZ" sz="3000" dirty="0" smtClean="0">
                <a:solidFill>
                  <a:srgbClr val="424242"/>
                </a:solidFill>
              </a:rPr>
              <a:t> (hrdina vracející se z války domů)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Penelopa</a:t>
            </a:r>
            <a:r>
              <a:rPr lang="cs-CZ" sz="3000" dirty="0" smtClean="0">
                <a:solidFill>
                  <a:srgbClr val="424242"/>
                </a:solidFill>
              </a:rPr>
              <a:t> (věrná manželka krále Odyssea)</a:t>
            </a:r>
            <a:endParaRPr lang="cs-CZ" sz="3000" dirty="0">
              <a:solidFill>
                <a:srgbClr val="42424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3000" b="1" dirty="0" err="1" smtClean="0">
                <a:solidFill>
                  <a:srgbClr val="424242"/>
                </a:solidFill>
              </a:rPr>
              <a:t>Telemachos</a:t>
            </a:r>
            <a:r>
              <a:rPr lang="cs-CZ" sz="3000" dirty="0" smtClean="0">
                <a:solidFill>
                  <a:srgbClr val="424242"/>
                </a:solidFill>
              </a:rPr>
              <a:t> (syn Odyssea)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Kalypso </a:t>
            </a:r>
            <a:r>
              <a:rPr lang="cs-CZ" sz="3000" dirty="0" smtClean="0">
                <a:solidFill>
                  <a:srgbClr val="424242"/>
                </a:solidFill>
              </a:rPr>
              <a:t>(nymfa, která nechce pustit krále Odyssea ze svého ostrova)</a:t>
            </a:r>
            <a:endParaRPr lang="cs-CZ" sz="3000" b="1" dirty="0" smtClean="0">
              <a:solidFill>
                <a:srgbClr val="42424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3000" b="1" dirty="0" err="1">
                <a:solidFill>
                  <a:srgbClr val="424242"/>
                </a:solidFill>
              </a:rPr>
              <a:t>P</a:t>
            </a:r>
            <a:r>
              <a:rPr lang="cs-CZ" sz="3000" b="1" dirty="0" err="1" smtClean="0">
                <a:solidFill>
                  <a:srgbClr val="424242"/>
                </a:solidFill>
              </a:rPr>
              <a:t>olyfémos</a:t>
            </a:r>
            <a:r>
              <a:rPr lang="cs-CZ" sz="3000" dirty="0" smtClean="0">
                <a:solidFill>
                  <a:srgbClr val="424242"/>
                </a:solidFill>
              </a:rPr>
              <a:t> (jednooký obr; lidožrout, kterého král Odysseus oslepí)</a:t>
            </a:r>
            <a:endParaRPr lang="cs-CZ" sz="3000" dirty="0">
              <a:solidFill>
                <a:srgbClr val="42424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3000" b="1" dirty="0" err="1" smtClean="0">
                <a:solidFill>
                  <a:srgbClr val="424242"/>
                </a:solidFill>
              </a:rPr>
              <a:t>Kirké</a:t>
            </a:r>
            <a:r>
              <a:rPr lang="cs-CZ" sz="3000" dirty="0" smtClean="0">
                <a:solidFill>
                  <a:srgbClr val="424242"/>
                </a:solidFill>
              </a:rPr>
              <a:t> (kouzelnice, která proměňuje lidi ve vepře)</a:t>
            </a:r>
            <a:endParaRPr lang="cs-CZ" sz="3000" dirty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49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476672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Nástrahy při návratu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683568" y="1619672"/>
            <a:ext cx="7704856" cy="468964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Ostrov zapomnění </a:t>
            </a:r>
            <a:r>
              <a:rPr lang="cs-CZ" sz="3000" dirty="0" smtClean="0">
                <a:solidFill>
                  <a:srgbClr val="424242"/>
                </a:solidFill>
              </a:rPr>
              <a:t>(kdo sní lotos, nechce se vrátit)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Ostrov Kyklopů </a:t>
            </a:r>
            <a:r>
              <a:rPr lang="cs-CZ" sz="3000" dirty="0" smtClean="0">
                <a:solidFill>
                  <a:srgbClr val="424242"/>
                </a:solidFill>
              </a:rPr>
              <a:t>(Nikdo a obrova kletba)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Ostrov vládce větru </a:t>
            </a:r>
            <a:r>
              <a:rPr lang="cs-CZ" sz="3000" dirty="0" smtClean="0">
                <a:solidFill>
                  <a:srgbClr val="424242"/>
                </a:solidFill>
              </a:rPr>
              <a:t>(neposlušnost námořníků vzdaluje domov)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Ostrov kouzelnice </a:t>
            </a:r>
            <a:r>
              <a:rPr lang="cs-CZ" sz="3000" b="1" dirty="0" err="1" smtClean="0">
                <a:solidFill>
                  <a:srgbClr val="424242"/>
                </a:solidFill>
              </a:rPr>
              <a:t>Kirké</a:t>
            </a:r>
            <a:r>
              <a:rPr lang="cs-CZ" sz="3000" b="1" dirty="0" smtClean="0">
                <a:solidFill>
                  <a:srgbClr val="424242"/>
                </a:solidFill>
              </a:rPr>
              <a:t> </a:t>
            </a:r>
            <a:r>
              <a:rPr lang="cs-CZ" sz="3000" dirty="0" smtClean="0">
                <a:solidFill>
                  <a:srgbClr val="424242"/>
                </a:solidFill>
              </a:rPr>
              <a:t>(cesta ke vchodu do podsvětí)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Ostrov boha Helia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Ostrov víly Kalypso </a:t>
            </a:r>
            <a:r>
              <a:rPr lang="cs-CZ" sz="3000" dirty="0" smtClean="0">
                <a:solidFill>
                  <a:srgbClr val="424242"/>
                </a:solidFill>
              </a:rPr>
              <a:t>(vězeň ve zlaté kleci)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Ostrov </a:t>
            </a:r>
            <a:r>
              <a:rPr lang="cs-CZ" sz="3000" b="1" dirty="0" err="1" smtClean="0">
                <a:solidFill>
                  <a:srgbClr val="424242"/>
                </a:solidFill>
              </a:rPr>
              <a:t>Fajáků</a:t>
            </a:r>
            <a:r>
              <a:rPr lang="cs-CZ" sz="3000" b="1" dirty="0" smtClean="0">
                <a:solidFill>
                  <a:srgbClr val="424242"/>
                </a:solidFill>
              </a:rPr>
              <a:t> </a:t>
            </a:r>
            <a:r>
              <a:rPr lang="cs-CZ" sz="3000" dirty="0" smtClean="0">
                <a:solidFill>
                  <a:srgbClr val="424242"/>
                </a:solidFill>
              </a:rPr>
              <a:t>(za pomoc přijde trest)</a:t>
            </a:r>
          </a:p>
          <a:p>
            <a:pPr>
              <a:buFont typeface="Wingdings" pitchFamily="2" charset="2"/>
              <a:buChar char="Ø"/>
            </a:pPr>
            <a:r>
              <a:rPr lang="cs-CZ" sz="3000" b="1" dirty="0" smtClean="0">
                <a:solidFill>
                  <a:srgbClr val="424242"/>
                </a:solidFill>
              </a:rPr>
              <a:t>Boj s nápadníky </a:t>
            </a:r>
            <a:r>
              <a:rPr lang="cs-CZ" sz="3000" dirty="0" smtClean="0">
                <a:solidFill>
                  <a:srgbClr val="424242"/>
                </a:solidFill>
              </a:rPr>
              <a:t>(věrnost odměněna, zrada potrestána)</a:t>
            </a: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4357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9" y="1556792"/>
            <a:ext cx="3528391" cy="4248472"/>
          </a:xfrm>
        </p:spPr>
        <p:txBody>
          <a:bodyPr>
            <a:normAutofit/>
          </a:bodyPr>
          <a:lstStyle/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Achillova pata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Jablko sváru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Nestor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Danajský dar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Skylla a Charybda</a:t>
            </a:r>
          </a:p>
          <a:p>
            <a:pPr marL="68580" indent="0">
              <a:buNone/>
            </a:pP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093386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" indent="0">
              <a:buNone/>
            </a:pPr>
            <a:r>
              <a:rPr lang="cs-CZ" sz="2000" b="1" dirty="0" smtClean="0"/>
              <a:t>Přiřaďte rčením správný význam.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5220072" y="1700807"/>
            <a:ext cx="29523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Věkem nejstarší, rozumově nejzdatnější.</a:t>
            </a:r>
          </a:p>
          <a:p>
            <a:endParaRPr lang="cs-CZ" dirty="0"/>
          </a:p>
          <a:p>
            <a:r>
              <a:rPr lang="cs-CZ" dirty="0" smtClean="0"/>
              <a:t>Neštěstí , zkáza místo užitku.</a:t>
            </a:r>
          </a:p>
          <a:p>
            <a:endParaRPr lang="cs-CZ" dirty="0"/>
          </a:p>
          <a:p>
            <a:r>
              <a:rPr lang="cs-CZ" dirty="0" smtClean="0"/>
              <a:t>Z deště pod okap.</a:t>
            </a:r>
          </a:p>
          <a:p>
            <a:endParaRPr lang="cs-CZ" dirty="0"/>
          </a:p>
          <a:p>
            <a:r>
              <a:rPr lang="cs-CZ" dirty="0" smtClean="0"/>
              <a:t>Slabé místo.</a:t>
            </a:r>
          </a:p>
          <a:p>
            <a:endParaRPr lang="cs-CZ" dirty="0"/>
          </a:p>
          <a:p>
            <a:r>
              <a:rPr lang="cs-CZ" dirty="0" smtClean="0"/>
              <a:t>Příčina sporu.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016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9" y="1556792"/>
            <a:ext cx="3528391" cy="4248472"/>
          </a:xfrm>
        </p:spPr>
        <p:txBody>
          <a:bodyPr>
            <a:normAutofit/>
          </a:bodyPr>
          <a:lstStyle/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Achillova pata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Jablko sváru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Nestor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Danajský dar</a:t>
            </a:r>
          </a:p>
          <a:p>
            <a:pPr marL="68580" indent="0" algn="r">
              <a:spcBef>
                <a:spcPts val="2200"/>
              </a:spcBef>
              <a:buNone/>
            </a:pPr>
            <a:r>
              <a:rPr lang="cs-CZ" sz="2800" dirty="0" smtClean="0"/>
              <a:t>Skylla a Charybda</a:t>
            </a:r>
          </a:p>
          <a:p>
            <a:pPr marL="68580" indent="0">
              <a:buNone/>
            </a:pP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093386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" indent="0">
              <a:buNone/>
            </a:pPr>
            <a:r>
              <a:rPr lang="cs-CZ" sz="2000" b="1" dirty="0" smtClean="0"/>
              <a:t>Řešení</a:t>
            </a:r>
            <a:endParaRPr lang="cs-CZ" sz="20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5220072" y="1700807"/>
            <a:ext cx="29523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Věkem nejstarší, rozumově nejzdatnější.</a:t>
            </a:r>
          </a:p>
          <a:p>
            <a:endParaRPr lang="cs-CZ" dirty="0"/>
          </a:p>
          <a:p>
            <a:r>
              <a:rPr lang="cs-CZ" dirty="0" smtClean="0"/>
              <a:t>Neštěstí , zkáza místo užitku.</a:t>
            </a:r>
          </a:p>
          <a:p>
            <a:endParaRPr lang="cs-CZ" dirty="0"/>
          </a:p>
          <a:p>
            <a:r>
              <a:rPr lang="cs-CZ" dirty="0" smtClean="0"/>
              <a:t>Z deště pod okap.</a:t>
            </a:r>
          </a:p>
          <a:p>
            <a:endParaRPr lang="cs-CZ" dirty="0"/>
          </a:p>
          <a:p>
            <a:r>
              <a:rPr lang="cs-CZ" dirty="0" smtClean="0"/>
              <a:t>Slabé místo.</a:t>
            </a:r>
          </a:p>
          <a:p>
            <a:endParaRPr lang="cs-CZ" dirty="0"/>
          </a:p>
          <a:p>
            <a:r>
              <a:rPr lang="cs-CZ" dirty="0" smtClean="0"/>
              <a:t>Příčina sporu.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211960" y="1844824"/>
            <a:ext cx="1008112" cy="22322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211960" y="2780928"/>
            <a:ext cx="1008112" cy="129614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211960" y="2564904"/>
            <a:ext cx="1008112" cy="20882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4211960" y="3609020"/>
            <a:ext cx="1008112" cy="104411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4211960" y="1988840"/>
            <a:ext cx="1008112" cy="128162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40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</TotalTime>
  <Words>436</Words>
  <Application>Microsoft Office PowerPoint</Application>
  <PresentationFormat>Předvádění na obrazovce (4:3)</PresentationFormat>
  <Paragraphs>79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Řecké báje (3)</vt:lpstr>
      <vt:lpstr>Prezentace aplikace PowerPoint</vt:lpstr>
      <vt:lpstr>Hrdinové Iliady</vt:lpstr>
      <vt:lpstr>Hlavní události trojské války</vt:lpstr>
      <vt:lpstr>Hrdinové Odyssey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VY_32_INOVACE_24 ČJ  Řecké báje 3</dc:title>
  <dc:creator>Božena Fajtová</dc:creator>
  <cp:lastModifiedBy>12RM</cp:lastModifiedBy>
  <cp:revision>44</cp:revision>
  <dcterms:created xsi:type="dcterms:W3CDTF">2011-06-29T14:08:27Z</dcterms:created>
  <dcterms:modified xsi:type="dcterms:W3CDTF">2011-08-28T10:34:17Z</dcterms:modified>
</cp:coreProperties>
</file>