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0" r:id="rId2"/>
    <p:sldId id="257" r:id="rId3"/>
    <p:sldId id="263" r:id="rId4"/>
    <p:sldId id="268" r:id="rId5"/>
    <p:sldId id="262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95536" y="2204864"/>
            <a:ext cx="7772400" cy="1008831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Římské báje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284984"/>
            <a:ext cx="6400800" cy="18241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en-GB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 25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Čtenářská gramotnost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Božena Fajtová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přehled římských bohů, děj báje o vzniku </a:t>
            </a:r>
            <a:r>
              <a:rPr lang="cs-CZ" dirty="0"/>
              <a:t>Ř</a:t>
            </a:r>
            <a:r>
              <a:rPr lang="cs-CZ" dirty="0" smtClean="0"/>
              <a:t>íma, děj báje o Amorovi a Psyché, test pro žáky a jeho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Římští bohové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680520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Jupiter</a:t>
            </a:r>
            <a:r>
              <a:rPr lang="cs-CZ" sz="3000" dirty="0" smtClean="0">
                <a:solidFill>
                  <a:srgbClr val="424242"/>
                </a:solidFill>
              </a:rPr>
              <a:t> – nejvyšší bůh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Neptun</a:t>
            </a:r>
            <a:r>
              <a:rPr lang="cs-CZ" sz="3000" dirty="0" smtClean="0">
                <a:solidFill>
                  <a:srgbClr val="424242"/>
                </a:solidFill>
              </a:rPr>
              <a:t> – bůh vod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Minerva</a:t>
            </a:r>
            <a:r>
              <a:rPr lang="cs-CZ" sz="3000" dirty="0" smtClean="0">
                <a:solidFill>
                  <a:srgbClr val="424242"/>
                </a:solidFill>
              </a:rPr>
              <a:t> – bohyně moudrosti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Juno</a:t>
            </a:r>
            <a:r>
              <a:rPr lang="cs-CZ" sz="3000" dirty="0" smtClean="0">
                <a:solidFill>
                  <a:srgbClr val="424242"/>
                </a:solidFill>
              </a:rPr>
              <a:t> – bohyně plodnosti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Mars</a:t>
            </a:r>
            <a:r>
              <a:rPr lang="cs-CZ" sz="3000" dirty="0" smtClean="0">
                <a:solidFill>
                  <a:srgbClr val="424242"/>
                </a:solidFill>
              </a:rPr>
              <a:t> – bůh války</a:t>
            </a:r>
          </a:p>
          <a:p>
            <a:pPr marL="68580" indent="0">
              <a:buNone/>
            </a:pPr>
            <a:r>
              <a:rPr lang="cs-CZ" sz="3000" b="1" dirty="0" err="1" smtClean="0">
                <a:solidFill>
                  <a:srgbClr val="424242"/>
                </a:solidFill>
              </a:rPr>
              <a:t>Vulkanus</a:t>
            </a:r>
            <a:r>
              <a:rPr lang="cs-CZ" sz="3000" dirty="0" smtClean="0">
                <a:solidFill>
                  <a:srgbClr val="424242"/>
                </a:solidFill>
              </a:rPr>
              <a:t> – nebeský kovář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Venuše</a:t>
            </a:r>
            <a:r>
              <a:rPr lang="cs-CZ" sz="3000" dirty="0" smtClean="0">
                <a:solidFill>
                  <a:srgbClr val="424242"/>
                </a:solidFill>
              </a:rPr>
              <a:t> – bohyně lásky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Merkur</a:t>
            </a:r>
            <a:r>
              <a:rPr lang="cs-CZ" sz="3000" dirty="0" smtClean="0">
                <a:solidFill>
                  <a:srgbClr val="424242"/>
                </a:solidFill>
              </a:rPr>
              <a:t> – posel bohů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rgbClr val="424242"/>
                </a:solidFill>
              </a:rPr>
              <a:t>Diana</a:t>
            </a:r>
            <a:r>
              <a:rPr lang="cs-CZ" sz="3000" dirty="0" smtClean="0">
                <a:solidFill>
                  <a:srgbClr val="424242"/>
                </a:solidFill>
              </a:rPr>
              <a:t> – bohyně lovu</a:t>
            </a: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008112"/>
          </a:xfrm>
        </p:spPr>
        <p:txBody>
          <a:bodyPr>
            <a:noAutofit/>
          </a:bodyPr>
          <a:lstStyle/>
          <a:p>
            <a:r>
              <a:rPr lang="cs-CZ" sz="5200" b="1" dirty="0" smtClean="0"/>
              <a:t>Jak vznikl Řím</a:t>
            </a:r>
            <a:endParaRPr lang="cs-CZ" sz="52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992888" cy="468052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Bůh Mars se zamiloval do kněžky (vestálky), narodila se jim dvojčata Romulus a Remus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Zlý vládce chce děti utopit; řeka je vyplaví na břeh, kde je vychová vlčice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Bratři dospěli, zabili vladaře a založili na 7 pahorcích nové město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Romulus staví hradby; vydává rozkaz –  „Každý, kdo hradby přeskočí, bude usmrcen.“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Remus o zákazu nic neví, poté, co hradbu překoná, je zabit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424242"/>
                </a:solidFill>
              </a:rPr>
              <a:t>Romulus truchlí; na otcovu prosbu jej Jupiter  vezme mezi bohy</a:t>
            </a:r>
          </a:p>
          <a:p>
            <a:pPr>
              <a:buFont typeface="Wingdings" pitchFamily="2" charset="2"/>
              <a:buChar char="Ø"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008112"/>
          </a:xfrm>
        </p:spPr>
        <p:txBody>
          <a:bodyPr>
            <a:noAutofit/>
          </a:bodyPr>
          <a:lstStyle/>
          <a:p>
            <a:r>
              <a:rPr lang="cs-CZ" sz="5200" b="1" dirty="0" smtClean="0"/>
              <a:t>Amor a Psyché</a:t>
            </a:r>
            <a:endParaRPr lang="cs-CZ" sz="52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5007527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Bohyně Venuše žárlí na krásu Psyché; chce, aby ji její syn Amor potrestal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Věštba určí, že se má Psyché provdat za netvora;     z vrcholu hory ji odnáší vítr do paláce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Psyché se stýská, protože manžel přichází jen v noci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Vyprosí si návštěvu u rodičů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Závistivé sestry ji navádějí, aby manžela zabila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Psyché rozsvítí a zjistí, že manželem je krásný Amor, ale nešťastně mu popálí křídlo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Psyché hledá manžela; přijde k Venuši, kde se Amor léčí, a ta ji nutí plnit těžké úkoly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Psyché se vydává do podsvětí pro mast; otevírá krabičku se spánkem smrti</a:t>
            </a:r>
          </a:p>
          <a:p>
            <a:pPr>
              <a:buFont typeface="Wingdings" pitchFamily="2" charset="2"/>
              <a:buChar char="Ø"/>
            </a:pPr>
            <a:r>
              <a:rPr lang="cs-CZ" sz="3100" b="1" dirty="0" smtClean="0">
                <a:solidFill>
                  <a:srgbClr val="424242"/>
                </a:solidFill>
              </a:rPr>
              <a:t>Amor Psyché zachraňuje; Jupiter uznává jejich svatb</a:t>
            </a:r>
            <a:r>
              <a:rPr lang="cs-CZ" sz="3000" b="1" dirty="0" smtClean="0">
                <a:solidFill>
                  <a:srgbClr val="424242"/>
                </a:solidFill>
              </a:rPr>
              <a:t>u</a:t>
            </a:r>
          </a:p>
        </p:txBody>
      </p:sp>
    </p:spTree>
    <p:extLst>
      <p:ext uri="{BB962C8B-B14F-4D97-AF65-F5344CB8AC3E}">
        <p14:creationId xmlns:p14="http://schemas.microsoft.com/office/powerpoint/2010/main" val="11384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2448388" cy="3987806"/>
          </a:xfrm>
        </p:spPr>
        <p:txBody>
          <a:bodyPr>
            <a:noAutofit/>
          </a:bodyPr>
          <a:lstStyle/>
          <a:p>
            <a:pPr marL="68580" indent="0" algn="r">
              <a:buNone/>
            </a:pPr>
            <a:r>
              <a:rPr lang="cs-CZ" sz="2800" dirty="0" smtClean="0"/>
              <a:t>Minerva</a:t>
            </a:r>
          </a:p>
          <a:p>
            <a:pPr marL="68580" indent="0" algn="r">
              <a:buNone/>
            </a:pPr>
            <a:r>
              <a:rPr lang="cs-CZ" sz="2800" dirty="0" smtClean="0"/>
              <a:t>Jupiter</a:t>
            </a:r>
          </a:p>
          <a:p>
            <a:pPr marL="68580" indent="0" algn="r">
              <a:buNone/>
            </a:pPr>
            <a:r>
              <a:rPr lang="cs-CZ" sz="2800" dirty="0" smtClean="0"/>
              <a:t>Neptun</a:t>
            </a:r>
          </a:p>
          <a:p>
            <a:pPr marL="68580" indent="0" algn="r">
              <a:buNone/>
            </a:pPr>
            <a:r>
              <a:rPr lang="cs-CZ" sz="2800" dirty="0" smtClean="0"/>
              <a:t>Diana</a:t>
            </a:r>
          </a:p>
          <a:p>
            <a:pPr marL="68580" indent="0" algn="r">
              <a:buNone/>
            </a:pPr>
            <a:r>
              <a:rPr lang="cs-CZ" sz="2800" dirty="0" smtClean="0"/>
              <a:t>Venuše</a:t>
            </a:r>
          </a:p>
          <a:p>
            <a:pPr marL="68580" indent="0" algn="r">
              <a:buNone/>
            </a:pPr>
            <a:r>
              <a:rPr lang="cs-CZ" sz="2800" dirty="0" smtClean="0"/>
              <a:t>Mars</a:t>
            </a:r>
          </a:p>
          <a:p>
            <a:pPr marL="68580" indent="0" algn="r">
              <a:buNone/>
            </a:pPr>
            <a:r>
              <a:rPr lang="cs-CZ" sz="2800" dirty="0" smtClean="0"/>
              <a:t>Merkur</a:t>
            </a:r>
          </a:p>
          <a:p>
            <a:pPr marL="68580" indent="0" algn="r">
              <a:buNone/>
            </a:pPr>
            <a:r>
              <a:rPr lang="cs-CZ" sz="2800" dirty="0" smtClean="0"/>
              <a:t>Juno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83671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Přiřaďte římskému bohu jeho řecký protějšek.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83129" y="1842090"/>
            <a:ext cx="3096344" cy="4598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Héra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Poseidon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Artemis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Athéna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err="1" smtClean="0">
                <a:solidFill>
                  <a:schemeClr val="tx2"/>
                </a:solidFill>
              </a:rPr>
              <a:t>Afrodité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Zeus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Ares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Hermes</a:t>
            </a:r>
            <a:endParaRPr lang="cs-CZ" sz="2800" dirty="0">
              <a:solidFill>
                <a:schemeClr val="tx2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505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2448388" cy="3987806"/>
          </a:xfrm>
        </p:spPr>
        <p:txBody>
          <a:bodyPr>
            <a:noAutofit/>
          </a:bodyPr>
          <a:lstStyle/>
          <a:p>
            <a:pPr marL="68580" indent="0" algn="r">
              <a:buNone/>
            </a:pPr>
            <a:r>
              <a:rPr lang="cs-CZ" sz="2800" dirty="0" smtClean="0"/>
              <a:t>Minerva</a:t>
            </a:r>
          </a:p>
          <a:p>
            <a:pPr marL="68580" indent="0" algn="r">
              <a:buNone/>
            </a:pPr>
            <a:r>
              <a:rPr lang="cs-CZ" sz="2800" dirty="0" smtClean="0"/>
              <a:t>Jupiter</a:t>
            </a:r>
          </a:p>
          <a:p>
            <a:pPr marL="68580" indent="0" algn="r">
              <a:buNone/>
            </a:pPr>
            <a:r>
              <a:rPr lang="cs-CZ" sz="2800" dirty="0" smtClean="0"/>
              <a:t>Neptun</a:t>
            </a:r>
          </a:p>
          <a:p>
            <a:pPr marL="68580" indent="0" algn="r">
              <a:buNone/>
            </a:pPr>
            <a:r>
              <a:rPr lang="cs-CZ" sz="2800" dirty="0" smtClean="0"/>
              <a:t>Diana</a:t>
            </a:r>
          </a:p>
          <a:p>
            <a:pPr marL="68580" indent="0" algn="r">
              <a:buNone/>
            </a:pPr>
            <a:r>
              <a:rPr lang="cs-CZ" sz="2800" dirty="0" smtClean="0"/>
              <a:t>Venuše</a:t>
            </a:r>
          </a:p>
          <a:p>
            <a:pPr marL="68580" indent="0" algn="r">
              <a:buNone/>
            </a:pPr>
            <a:r>
              <a:rPr lang="cs-CZ" sz="2800" dirty="0" smtClean="0"/>
              <a:t>Mars</a:t>
            </a:r>
          </a:p>
          <a:p>
            <a:pPr marL="68580" indent="0" algn="r">
              <a:buNone/>
            </a:pPr>
            <a:r>
              <a:rPr lang="cs-CZ" sz="2800" dirty="0" smtClean="0"/>
              <a:t>Merkur</a:t>
            </a:r>
          </a:p>
          <a:p>
            <a:pPr marL="68580" indent="0" algn="r">
              <a:buNone/>
            </a:pPr>
            <a:r>
              <a:rPr lang="cs-CZ" sz="2800" dirty="0" smtClean="0"/>
              <a:t>Juno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83671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83129" y="1842090"/>
            <a:ext cx="3096344" cy="4598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Héra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Poseidon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Artemis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Athéna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err="1" smtClean="0">
                <a:solidFill>
                  <a:schemeClr val="tx2"/>
                </a:solidFill>
              </a:rPr>
              <a:t>Afrodité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Zeus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Ares</a:t>
            </a:r>
            <a:endParaRPr lang="cs-CZ" sz="2800" dirty="0">
              <a:solidFill>
                <a:schemeClr val="tx2"/>
              </a:solidFill>
            </a:endParaRPr>
          </a:p>
          <a:p>
            <a:pPr>
              <a:spcBef>
                <a:spcPts val="700"/>
              </a:spcBef>
            </a:pPr>
            <a:r>
              <a:rPr lang="cs-CZ" sz="2800" dirty="0" smtClean="0">
                <a:solidFill>
                  <a:schemeClr val="tx2"/>
                </a:solidFill>
              </a:rPr>
              <a:t>Hermes</a:t>
            </a:r>
            <a:endParaRPr lang="cs-CZ" sz="2800" dirty="0">
              <a:solidFill>
                <a:schemeClr val="tx2"/>
              </a:solidFill>
            </a:endParaRPr>
          </a:p>
          <a:p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131840" y="2132856"/>
            <a:ext cx="2351289" cy="36724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131840" y="2132856"/>
            <a:ext cx="2351289" cy="151216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6" idx="1"/>
          </p:cNvCxnSpPr>
          <p:nvPr/>
        </p:nvCxnSpPr>
        <p:spPr>
          <a:xfrm>
            <a:off x="3131840" y="4141437"/>
            <a:ext cx="2351289" cy="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131840" y="2636912"/>
            <a:ext cx="2351289" cy="20162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131840" y="4653136"/>
            <a:ext cx="2351289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131840" y="5157192"/>
            <a:ext cx="2351289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131840" y="2636912"/>
            <a:ext cx="2351289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131840" y="3212976"/>
            <a:ext cx="2351289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381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250</TotalTime>
  <Words>359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Římské báje</vt:lpstr>
      <vt:lpstr>Římští bohové</vt:lpstr>
      <vt:lpstr>Jak vznikl Řím</vt:lpstr>
      <vt:lpstr>Amor a Psyché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VY_32_INOVACE_25 ČJ  Římské báje</dc:title>
  <dc:creator>Božena Fajtová</dc:creator>
  <cp:lastModifiedBy>12RM</cp:lastModifiedBy>
  <cp:revision>37</cp:revision>
  <dcterms:created xsi:type="dcterms:W3CDTF">2011-06-29T14:08:27Z</dcterms:created>
  <dcterms:modified xsi:type="dcterms:W3CDTF">2011-08-28T10:38:02Z</dcterms:modified>
</cp:coreProperties>
</file>