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3" r:id="rId1"/>
  </p:sldMasterIdLst>
  <p:sldIdLst>
    <p:sldId id="260" r:id="rId2"/>
    <p:sldId id="264" r:id="rId3"/>
    <p:sldId id="257" r:id="rId4"/>
    <p:sldId id="258" r:id="rId5"/>
    <p:sldId id="267" r:id="rId6"/>
    <p:sldId id="268" r:id="rId7"/>
    <p:sldId id="269" r:id="rId8"/>
    <p:sldId id="272" r:id="rId9"/>
    <p:sldId id="270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7544" y="1844824"/>
            <a:ext cx="7772400" cy="1008831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1"/>
                </a:solidFill>
              </a:rPr>
              <a:t>Pohádk</a:t>
            </a:r>
            <a:r>
              <a:rPr lang="cs-CZ" sz="5400" dirty="0">
                <a:solidFill>
                  <a:schemeClr val="tx1"/>
                </a:solidFill>
              </a:rPr>
              <a:t>y</a:t>
            </a:r>
            <a:r>
              <a:rPr lang="cs-CZ" sz="5400" b="1" dirty="0" smtClean="0">
                <a:solidFill>
                  <a:schemeClr val="tx1"/>
                </a:solidFill>
              </a:rPr>
              <a:t> (1)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>
              <a:defRPr/>
            </a:pPr>
            <a:r>
              <a:rPr lang="cs-CZ" dirty="0"/>
              <a:t> projekt č</a:t>
            </a:r>
            <a:r>
              <a:rPr lang="cs-CZ" dirty="0" smtClean="0"/>
              <a:t>. </a:t>
            </a:r>
            <a:r>
              <a:rPr lang="en-GB" dirty="0" smtClean="0"/>
              <a:t>CZ.1.07/1.4.00/21.1504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VY_32_INOVACE_26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Čtenářská gramotnost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Božena Fajtová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podává definici pohádky, obsahuje druhy pohádek, jejich charakteristiky a příklady, křížovku a její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11560" y="692696"/>
            <a:ext cx="6480720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Pohádka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67156" y="1700808"/>
            <a:ext cx="7503617" cy="136815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Vymyšlený příběh, obvykle epický, jeho záměrem je pobavit a poučit</a:t>
            </a:r>
          </a:p>
          <a:p>
            <a:pPr marL="457200" indent="-457200">
              <a:buFontTx/>
              <a:buChar char="-"/>
            </a:pPr>
            <a:endParaRPr lang="cs-CZ" sz="3200" dirty="0" smtClean="0"/>
          </a:p>
          <a:p>
            <a:pPr marL="457200" indent="-457200">
              <a:buFontTx/>
              <a:buChar char="-"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3284984"/>
            <a:ext cx="75608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pohádkách vždy vítězí dobro nad zlem a hrdina pokaždé překoná všechny překážky.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Druhy pohádek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2816"/>
            <a:ext cx="7704856" cy="3528392"/>
          </a:xfrm>
        </p:spPr>
        <p:txBody>
          <a:bodyPr>
            <a:normAutofit/>
          </a:bodyPr>
          <a:lstStyle/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dirty="0" smtClean="0"/>
              <a:t>Pohádky zvířecí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dirty="0" smtClean="0"/>
              <a:t>Pohádky legendární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dirty="0" smtClean="0"/>
              <a:t>Pohádky kouzelné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dirty="0" smtClean="0"/>
              <a:t>Pohádky novelistické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dirty="0" smtClean="0"/>
              <a:t>Pohádky umělé</a:t>
            </a: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32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83568" y="476672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/>
              <a:t>Pohádky zví</a:t>
            </a:r>
            <a:r>
              <a:rPr lang="cs-CZ" sz="4800" b="1" dirty="0" smtClean="0"/>
              <a:t>ř</a:t>
            </a:r>
            <a:r>
              <a:rPr lang="cs-CZ" sz="5400" b="1" dirty="0" smtClean="0"/>
              <a:t>ecí</a:t>
            </a:r>
            <a:endParaRPr lang="cs-CZ" sz="5400" b="1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683568" y="1619672"/>
            <a:ext cx="7704856" cy="3177480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000" dirty="0" smtClean="0"/>
              <a:t>Hlavním hrdinou je zvíře.</a:t>
            </a: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O kohoutkovi a slepičce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Broučci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O třech prasátkách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Povídání o pejskovi a kočičce</a:t>
            </a: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4357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83568" y="476672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/>
              <a:t>Pohádky legendární</a:t>
            </a:r>
            <a:endParaRPr lang="cs-CZ" sz="5400" b="1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683568" y="1619672"/>
            <a:ext cx="7704856" cy="3177480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000" dirty="0" smtClean="0"/>
              <a:t>V pohádkách vystupují biblické postavy (svatý Petr, Kristus, Maria).</a:t>
            </a: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Jak chodil Kristus Pán se svatým Petrem po světě</a:t>
            </a:r>
          </a:p>
          <a:p>
            <a:pPr marL="68580" indent="0">
              <a:buNone/>
            </a:pPr>
            <a:endParaRPr lang="cs-CZ" sz="3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58448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83568" y="476672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/>
              <a:t>Pohádky kouzelné</a:t>
            </a:r>
            <a:endParaRPr lang="cs-CZ" sz="5400" b="1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395536" y="1619672"/>
            <a:ext cx="8424936" cy="4905672"/>
          </a:xfrm>
        </p:spPr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cs-CZ" sz="3000" dirty="0" smtClean="0"/>
              <a:t>V nich vystupují nadpřirozené bytosti a věci mají kouzelnou moc. Mívají pohádkový začátek (Bylo nebylo …) a závěrečnou formuli (…kdo nevěří, ať tam běží.).</a:t>
            </a:r>
          </a:p>
          <a:p>
            <a:pPr marL="68580" indent="0">
              <a:buNone/>
            </a:pPr>
            <a:endParaRPr lang="cs-CZ" sz="3000" dirty="0" smtClean="0"/>
          </a:p>
          <a:p>
            <a:pPr marL="525780" indent="-457200">
              <a:buFont typeface="Wingdings" pitchFamily="2" charset="2"/>
              <a:buChar char="Ø"/>
            </a:pPr>
            <a:r>
              <a:rPr lang="cs-CZ" sz="3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Nadpřirozené bytosti (sudička, drak, obr, víla, čarodějnice)</a:t>
            </a:r>
          </a:p>
          <a:p>
            <a:pPr marL="525780" indent="-457200">
              <a:buFont typeface="Wingdings" pitchFamily="2" charset="2"/>
              <a:buChar char="Ø"/>
            </a:pPr>
            <a:r>
              <a:rPr lang="cs-CZ" sz="3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Věci s kouzelnou mocí (hrneček, koberec, kolovrátek, měšec, lampa)</a:t>
            </a:r>
          </a:p>
          <a:p>
            <a:pPr marL="525780" indent="-457200">
              <a:buFont typeface="Wingdings" pitchFamily="2" charset="2"/>
              <a:buChar char="Ø"/>
            </a:pPr>
            <a:r>
              <a:rPr lang="cs-CZ" sz="3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Magická čísla (3, 7, 9, 12)</a:t>
            </a:r>
          </a:p>
          <a:p>
            <a:pPr marL="68580" indent="0">
              <a:buNone/>
            </a:pPr>
            <a:endParaRPr lang="cs-CZ" sz="1500" dirty="0" smtClean="0">
              <a:solidFill>
                <a:srgbClr val="424242"/>
              </a:solidFill>
            </a:endParaRP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Hrnečku, vař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Dlouhý, Široký a Bystrozraký</a:t>
            </a:r>
          </a:p>
          <a:p>
            <a:pPr marL="525780" indent="-457200">
              <a:buFont typeface="Wingdings" pitchFamily="2" charset="2"/>
              <a:buChar char="Ø"/>
            </a:pPr>
            <a:endParaRPr lang="cs-CZ" sz="3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2959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83568" y="476672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/>
              <a:t>Pohádky novelistické</a:t>
            </a:r>
            <a:endParaRPr lang="cs-CZ" sz="5400" b="1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395536" y="1619672"/>
            <a:ext cx="8424936" cy="4905672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000" dirty="0" smtClean="0"/>
              <a:t>Děj se podobá normálnímu životu. Chytrost vítězí nad hloupostí.</a:t>
            </a:r>
          </a:p>
          <a:p>
            <a:pPr marL="68580" indent="0">
              <a:buNone/>
            </a:pPr>
            <a:endParaRPr lang="cs-CZ" sz="3000" dirty="0" smtClean="0"/>
          </a:p>
          <a:p>
            <a:pPr marL="525780" indent="-457200">
              <a:buFont typeface="Wingdings" pitchFamily="2" charset="2"/>
              <a:buChar char="Ø"/>
            </a:pPr>
            <a:r>
              <a:rPr lang="cs-CZ" sz="3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Napínavé; mají rychlý spád a nečekaný závěr</a:t>
            </a:r>
          </a:p>
          <a:p>
            <a:pPr marL="525780" indent="-457200">
              <a:buFont typeface="Wingdings" pitchFamily="2" charset="2"/>
              <a:buChar char="Ø"/>
            </a:pPr>
            <a:r>
              <a:rPr lang="cs-CZ" sz="3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Hrdina obyčejně spoléhá jen na své schopnosti</a:t>
            </a: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Chytrá horákyně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Jak se Honzík učil latinsky</a:t>
            </a:r>
          </a:p>
        </p:txBody>
      </p:sp>
    </p:spTree>
    <p:extLst>
      <p:ext uri="{BB962C8B-B14F-4D97-AF65-F5344CB8AC3E}">
        <p14:creationId xmlns:p14="http://schemas.microsoft.com/office/powerpoint/2010/main" val="1511540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83568" y="476672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/>
              <a:t>Pohádky um</a:t>
            </a:r>
            <a:r>
              <a:rPr lang="cs-CZ" sz="4800" b="1" dirty="0" smtClean="0"/>
              <a:t>ě</a:t>
            </a:r>
            <a:r>
              <a:rPr lang="cs-CZ" sz="5400" b="1" dirty="0" smtClean="0"/>
              <a:t>lé</a:t>
            </a:r>
            <a:endParaRPr lang="cs-CZ" sz="5400" b="1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395536" y="1619672"/>
            <a:ext cx="8424936" cy="4905672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000" dirty="0" smtClean="0"/>
              <a:t>Výrazně se v nich projevuje autorův styl. Mají svou vlastní fantazii.</a:t>
            </a: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Mach a Šebestová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Pošťácká pohádka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accent6">
                    <a:lumMod val="75000"/>
                  </a:schemeClr>
                </a:solidFill>
              </a:rPr>
              <a:t>Tři veteráni</a:t>
            </a:r>
          </a:p>
        </p:txBody>
      </p:sp>
    </p:spTree>
    <p:extLst>
      <p:ext uri="{BB962C8B-B14F-4D97-AF65-F5344CB8AC3E}">
        <p14:creationId xmlns:p14="http://schemas.microsoft.com/office/powerpoint/2010/main" val="14198789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3956696"/>
              </p:ext>
            </p:extLst>
          </p:nvPr>
        </p:nvGraphicFramePr>
        <p:xfrm>
          <a:off x="1389793" y="3226376"/>
          <a:ext cx="6408710" cy="340055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57765"/>
                <a:gridCol w="457765"/>
                <a:gridCol w="457765"/>
                <a:gridCol w="457765"/>
                <a:gridCol w="457765"/>
                <a:gridCol w="457765"/>
                <a:gridCol w="457765"/>
                <a:gridCol w="457765"/>
                <a:gridCol w="457765"/>
                <a:gridCol w="457765"/>
                <a:gridCol w="457765"/>
                <a:gridCol w="457765"/>
                <a:gridCol w="457765"/>
                <a:gridCol w="457765"/>
              </a:tblGrid>
              <a:tr h="20587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1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2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3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4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5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6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7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8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9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10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11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12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13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14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48007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1478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1478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291478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5536" y="188640"/>
            <a:ext cx="4032448" cy="3093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+mj-lt"/>
              <a:buAutoNum type="arabicPeriod"/>
            </a:pPr>
            <a:r>
              <a:rPr lang="cs-CZ" sz="2000" b="1" dirty="0" smtClean="0"/>
              <a:t>Chodí v červeném</a:t>
            </a:r>
          </a:p>
          <a:p>
            <a:pPr marL="342900" indent="-342900">
              <a:spcBef>
                <a:spcPts val="600"/>
              </a:spcBef>
              <a:buFont typeface="+mj-lt"/>
              <a:buAutoNum type="arabicPeriod"/>
            </a:pPr>
            <a:r>
              <a:rPr lang="cs-CZ" sz="2000" b="1" dirty="0" smtClean="0"/>
              <a:t>Tančí při měsíčku</a:t>
            </a:r>
          </a:p>
          <a:p>
            <a:pPr marL="342900" indent="-342900">
              <a:spcBef>
                <a:spcPts val="600"/>
              </a:spcBef>
              <a:buFont typeface="+mj-lt"/>
              <a:buAutoNum type="arabicPeriod"/>
            </a:pPr>
            <a:r>
              <a:rPr lang="cs-CZ" sz="2000" b="1" dirty="0" smtClean="0"/>
              <a:t>Přikrývá stromy sněhem</a:t>
            </a:r>
          </a:p>
          <a:p>
            <a:pPr marL="342900" indent="-342900">
              <a:spcBef>
                <a:spcPts val="600"/>
              </a:spcBef>
              <a:buFont typeface="+mj-lt"/>
              <a:buAutoNum type="arabicPeriod"/>
            </a:pPr>
            <a:r>
              <a:rPr lang="cs-CZ" sz="2000" b="1" dirty="0" smtClean="0"/>
              <a:t>Chrlí oheň</a:t>
            </a:r>
          </a:p>
          <a:p>
            <a:pPr marL="342900" indent="-342900">
              <a:spcBef>
                <a:spcPts val="600"/>
              </a:spcBef>
              <a:buFont typeface="+mj-lt"/>
              <a:buAutoNum type="arabicPeriod"/>
            </a:pPr>
            <a:r>
              <a:rPr lang="cs-CZ" sz="2000" b="1" dirty="0" smtClean="0"/>
              <a:t>Syn krále</a:t>
            </a:r>
          </a:p>
          <a:p>
            <a:pPr marL="342900" indent="-342900">
              <a:spcBef>
                <a:spcPts val="600"/>
              </a:spcBef>
              <a:buFont typeface="+mj-lt"/>
              <a:buAutoNum type="arabicPeriod"/>
            </a:pPr>
            <a:r>
              <a:rPr lang="cs-CZ" sz="2000" b="1" dirty="0" smtClean="0"/>
              <a:t>Žije s trpaslíky</a:t>
            </a:r>
          </a:p>
          <a:p>
            <a:pPr marL="342900" indent="-342900">
              <a:spcBef>
                <a:spcPts val="600"/>
              </a:spcBef>
              <a:buFont typeface="+mj-lt"/>
              <a:buAutoNum type="arabicPeriod"/>
            </a:pPr>
            <a:r>
              <a:rPr lang="cs-CZ" sz="2000" b="1" dirty="0" smtClean="0"/>
              <a:t>Velká bytost</a:t>
            </a:r>
          </a:p>
          <a:p>
            <a:pPr marL="342900" indent="-342900">
              <a:spcBef>
                <a:spcPts val="600"/>
              </a:spcBef>
              <a:buFont typeface="+mj-lt"/>
              <a:buAutoNum type="arabicPeriod"/>
            </a:pPr>
            <a:r>
              <a:rPr lang="cs-CZ" sz="2000" b="1" dirty="0" smtClean="0"/>
              <a:t>Ukradli Vševědovi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260648"/>
            <a:ext cx="4392488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b="1" dirty="0" smtClean="0"/>
              <a:t>9. Ukryty v oříšku</a:t>
            </a:r>
          </a:p>
          <a:p>
            <a:pPr>
              <a:spcBef>
                <a:spcPts val="600"/>
              </a:spcBef>
            </a:pPr>
            <a:r>
              <a:rPr lang="cs-CZ" sz="2000" b="1" dirty="0" smtClean="0"/>
              <a:t>10. Cennější než zlato</a:t>
            </a:r>
          </a:p>
          <a:p>
            <a:pPr>
              <a:spcBef>
                <a:spcPts val="600"/>
              </a:spcBef>
            </a:pPr>
            <a:r>
              <a:rPr lang="cs-CZ" sz="2000" b="1" dirty="0" smtClean="0"/>
              <a:t>11. Nevlastní matka</a:t>
            </a:r>
          </a:p>
          <a:p>
            <a:pPr>
              <a:spcBef>
                <a:spcPts val="600"/>
              </a:spcBef>
            </a:pPr>
            <a:r>
              <a:rPr lang="cs-CZ" sz="2000" b="1" dirty="0" smtClean="0"/>
              <a:t>12. Unesen Jezinkami</a:t>
            </a:r>
          </a:p>
          <a:p>
            <a:pPr>
              <a:spcBef>
                <a:spcPts val="600"/>
              </a:spcBef>
            </a:pPr>
            <a:r>
              <a:rPr lang="cs-CZ" sz="2000" b="1" dirty="0" smtClean="0"/>
              <a:t>13. </a:t>
            </a:r>
            <a:r>
              <a:rPr lang="cs-CZ" sz="2000" b="1" smtClean="0"/>
              <a:t>Událost, </a:t>
            </a:r>
            <a:r>
              <a:rPr lang="cs-CZ" sz="2000" b="1" dirty="0" smtClean="0"/>
              <a:t>při které si princové vybírají nevěsty</a:t>
            </a:r>
          </a:p>
          <a:p>
            <a:pPr>
              <a:spcBef>
                <a:spcPts val="600"/>
              </a:spcBef>
            </a:pPr>
            <a:r>
              <a:rPr lang="cs-CZ" sz="2000" b="1" dirty="0" smtClean="0"/>
              <a:t>14. Němý princ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678403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6879573"/>
              </p:ext>
            </p:extLst>
          </p:nvPr>
        </p:nvGraphicFramePr>
        <p:xfrm>
          <a:off x="971600" y="1196752"/>
          <a:ext cx="7416822" cy="468051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29773"/>
                <a:gridCol w="529773"/>
                <a:gridCol w="529773"/>
                <a:gridCol w="529773"/>
                <a:gridCol w="529773"/>
                <a:gridCol w="529773"/>
                <a:gridCol w="529773"/>
                <a:gridCol w="529773"/>
                <a:gridCol w="529773"/>
                <a:gridCol w="529773"/>
                <a:gridCol w="529773"/>
                <a:gridCol w="529773"/>
                <a:gridCol w="529773"/>
                <a:gridCol w="529773"/>
              </a:tblGrid>
              <a:tr h="43224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1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2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3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4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5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6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7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8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9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10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11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12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13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>
                          <a:effectLst/>
                        </a:rPr>
                        <a:t>14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472030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M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S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03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Í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R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S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Š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Ů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M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S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B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03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L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D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I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V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L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M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P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47203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R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 smtClean="0"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Z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R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Ě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B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>
                          <a:effectLst/>
                        </a:rPr>
                        <a:t>L</a:t>
                      </a:r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T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C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J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03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Í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H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R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Y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L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03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U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U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S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CH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Í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J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03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L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R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Č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03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47203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55576" y="548680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Řešení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45720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277</TotalTime>
  <Words>440</Words>
  <Application>Microsoft Office PowerPoint</Application>
  <PresentationFormat>Předvádění na obrazovce (4:3)</PresentationFormat>
  <Paragraphs>167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Carnival</vt:lpstr>
      <vt:lpstr>Pohádky (1)</vt:lpstr>
      <vt:lpstr>Prezentace aplikace PowerPoint</vt:lpstr>
      <vt:lpstr>Druhy pohádek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VY_32_INOVACE_26 ČJ  Pohádky 1</dc:title>
  <dc:creator>Božena Fajtová</dc:creator>
  <cp:lastModifiedBy>12RM</cp:lastModifiedBy>
  <cp:revision>40</cp:revision>
  <dcterms:created xsi:type="dcterms:W3CDTF">2011-06-29T14:08:27Z</dcterms:created>
  <dcterms:modified xsi:type="dcterms:W3CDTF">2011-08-28T10:40:35Z</dcterms:modified>
</cp:coreProperties>
</file>