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3" r:id="rId8"/>
    <p:sldId id="260" r:id="rId9"/>
    <p:sldId id="262" r:id="rId10"/>
    <p:sldId id="272" r:id="rId11"/>
    <p:sldId id="266" r:id="rId12"/>
    <p:sldId id="268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437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59" d="100"/>
          <a:sy n="59" d="100"/>
        </p:scale>
        <p:origin x="-81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7B34577-461C-4CD3-88C3-ABE10EDD1A55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C1AA34B-5BE6-4E42-92DF-B3B49CFC36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636912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Chalupová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VY_32_INOVACE_09A_15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Wechselpräpositionen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Tento materiál byl vytvořen pro žáky 3. ročníku šestiletého gymnázia přibližně na jednu vyučovací hodinu. Jedná se o shrnutí, doplnění a opakování předložek, se kterými se žáci v průběhu studia již setkali. Materiál obsahuje shrnující výklad, cvičení na procvičení včetně řešení, kde si žáci zopakují a upevní předložky se 3. a 4. pádem.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Cíl vzdělávání: Žáci používají již zmíněné předložky ve spojení s obrázky, hledají české ekvivalenty a překládají jednotlivá spojení.</a:t>
            </a:r>
            <a:endParaRPr lang="cs-CZ" sz="1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Žáci řeší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Wechselpräpositionen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Präpositionen</a:t>
            </a:r>
            <a:r>
              <a:rPr lang="cs-CZ" sz="4400" dirty="0" smtClean="0"/>
              <a:t> </a:t>
            </a:r>
            <a:r>
              <a:rPr lang="cs-CZ" sz="4400" dirty="0" err="1" smtClean="0"/>
              <a:t>mit</a:t>
            </a:r>
            <a:r>
              <a:rPr lang="cs-CZ" sz="4400" dirty="0" smtClean="0"/>
              <a:t> </a:t>
            </a:r>
            <a:r>
              <a:rPr lang="cs-CZ" sz="4400" dirty="0" err="1" smtClean="0"/>
              <a:t>dem</a:t>
            </a:r>
            <a:r>
              <a:rPr lang="cs-CZ" sz="4400" dirty="0" smtClean="0"/>
              <a:t> Dativ </a:t>
            </a:r>
            <a:r>
              <a:rPr lang="cs-CZ" sz="4400" dirty="0" err="1" smtClean="0"/>
              <a:t>und</a:t>
            </a:r>
            <a:r>
              <a:rPr lang="cs-CZ" sz="4400" dirty="0" smtClean="0"/>
              <a:t> </a:t>
            </a:r>
            <a:r>
              <a:rPr lang="cs-CZ" sz="4400" dirty="0" err="1" smtClean="0"/>
              <a:t>Akkusativ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</a:t>
            </a:r>
            <a:r>
              <a:rPr lang="cs-CZ" smtClean="0"/>
              <a:t>erbinde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                                   1.  pod</a:t>
            </a:r>
          </a:p>
          <a:p>
            <a:r>
              <a:rPr lang="cs-CZ" dirty="0" err="1" smtClean="0"/>
              <a:t>auf</a:t>
            </a:r>
            <a:r>
              <a:rPr lang="cs-CZ" dirty="0" smtClean="0"/>
              <a:t>                                   2.  nad, přes  </a:t>
            </a:r>
          </a:p>
          <a:p>
            <a:r>
              <a:rPr lang="cs-CZ" dirty="0" err="1" smtClean="0"/>
              <a:t>hinter</a:t>
            </a:r>
            <a:r>
              <a:rPr lang="cs-CZ" dirty="0" smtClean="0"/>
              <a:t>                              3.  mezi</a:t>
            </a:r>
          </a:p>
          <a:p>
            <a:r>
              <a:rPr lang="cs-CZ" dirty="0" smtClean="0"/>
              <a:t>in                                     4.  na (u, k)                 </a:t>
            </a:r>
          </a:p>
          <a:p>
            <a:r>
              <a:rPr lang="cs-CZ" dirty="0" err="1" smtClean="0"/>
              <a:t>neben</a:t>
            </a:r>
            <a:r>
              <a:rPr lang="cs-CZ" dirty="0" smtClean="0"/>
              <a:t>                             5.  před</a:t>
            </a:r>
          </a:p>
          <a:p>
            <a:r>
              <a:rPr lang="cs-CZ" dirty="0" err="1" smtClean="0"/>
              <a:t>über</a:t>
            </a:r>
            <a:r>
              <a:rPr lang="cs-CZ" dirty="0" smtClean="0"/>
              <a:t>                                6.  za </a:t>
            </a:r>
          </a:p>
          <a:p>
            <a:r>
              <a:rPr lang="cs-CZ" dirty="0" err="1" smtClean="0"/>
              <a:t>unter</a:t>
            </a:r>
            <a:r>
              <a:rPr lang="cs-CZ" dirty="0" smtClean="0"/>
              <a:t>                               7.  v, do </a:t>
            </a:r>
          </a:p>
          <a:p>
            <a:r>
              <a:rPr lang="cs-CZ" dirty="0" smtClean="0"/>
              <a:t>vor                                   8.  na</a:t>
            </a:r>
          </a:p>
          <a:p>
            <a:r>
              <a:rPr lang="cs-CZ" dirty="0" err="1" smtClean="0"/>
              <a:t>zwischen</a:t>
            </a:r>
            <a:r>
              <a:rPr lang="cs-CZ" dirty="0" smtClean="0"/>
              <a:t>                        9.  vedle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Wiederhole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ergänze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857224" y="2214554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000496" y="4500570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4071934" y="2214554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285984" y="3000372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4500562" y="3929066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071670" y="4857760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4500562" y="1928802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857224" y="4357694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6643702" y="2071678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6858016" y="3071810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786578" y="5500702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572264" y="4429132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071538" y="1643050"/>
            <a:ext cx="1232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neben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00562" y="1428736"/>
            <a:ext cx="681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auf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72330" y="1500174"/>
            <a:ext cx="720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vor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57224" y="5857892"/>
            <a:ext cx="1162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hinter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6072206"/>
            <a:ext cx="973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über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43702" y="6072206"/>
            <a:ext cx="1055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unter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allAtOnce"/>
      <p:bldP spid="27" grpId="0" build="allAtOnce"/>
      <p:bldP spid="29" grpId="0" build="allAtOnce"/>
      <p:bldP spid="30" grpId="0" build="allAtOnce"/>
      <p:bldP spid="31" grpId="0" build="allAtOnce"/>
      <p:bldP spid="3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Krychle 4"/>
          <p:cNvSpPr/>
          <p:nvPr/>
        </p:nvSpPr>
        <p:spPr>
          <a:xfrm>
            <a:off x="1142976" y="3929066"/>
            <a:ext cx="2786082" cy="57150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500166" y="1142984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500562" y="1071546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429388" y="1071546"/>
            <a:ext cx="135732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1785918" y="1714488"/>
            <a:ext cx="500066" cy="500066"/>
          </a:xfrm>
          <a:prstGeom prst="flowChartConnector">
            <a:avLst/>
          </a:prstGeom>
          <a:solidFill>
            <a:srgbClr val="7143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715008" y="1714488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5857884" y="3786190"/>
            <a:ext cx="571504" cy="24288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6286512" y="4286256"/>
            <a:ext cx="214314" cy="64294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214546" y="4857760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28860" y="4500570"/>
            <a:ext cx="71438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000232" y="571480"/>
            <a:ext cx="494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in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57818" y="500042"/>
            <a:ext cx="16946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zwischen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4714884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an</a:t>
            </a:r>
            <a:endParaRPr lang="cs-CZ" sz="2800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6357950" y="5715016"/>
            <a:ext cx="500066" cy="50006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/>
      <p:bldP spid="18" grpId="0" build="allAtOnce"/>
      <p:bldP spid="19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Präposition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zeichne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3"/>
          </a:xfrm>
        </p:spPr>
        <p:txBody>
          <a:bodyPr/>
          <a:lstStyle/>
          <a:p>
            <a:r>
              <a:rPr lang="cs-CZ" dirty="0" smtClean="0"/>
              <a:t>A</a:t>
            </a:r>
          </a:p>
          <a:p>
            <a:r>
              <a:rPr lang="cs-CZ" dirty="0" smtClean="0"/>
              <a:t>A</a:t>
            </a:r>
          </a:p>
          <a:p>
            <a:r>
              <a:rPr lang="cs-CZ" dirty="0" smtClean="0"/>
              <a:t>H</a:t>
            </a:r>
          </a:p>
          <a:p>
            <a:r>
              <a:rPr lang="cs-CZ" dirty="0" smtClean="0"/>
              <a:t>I</a:t>
            </a:r>
          </a:p>
          <a:p>
            <a:r>
              <a:rPr lang="cs-CZ" dirty="0" smtClean="0"/>
              <a:t>N</a:t>
            </a:r>
          </a:p>
          <a:p>
            <a:r>
              <a:rPr lang="cs-CZ" dirty="0" smtClean="0"/>
              <a:t>Ü</a:t>
            </a:r>
          </a:p>
          <a:p>
            <a:r>
              <a:rPr lang="cs-CZ" dirty="0" smtClean="0"/>
              <a:t>U</a:t>
            </a:r>
          </a:p>
          <a:p>
            <a:r>
              <a:rPr lang="cs-CZ" dirty="0" smtClean="0"/>
              <a:t>V</a:t>
            </a:r>
          </a:p>
          <a:p>
            <a:r>
              <a:rPr lang="cs-CZ" dirty="0" smtClean="0"/>
              <a:t>Z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29520" y="6215082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F0"/>
                </a:solidFill>
                <a:hlinkClick r:id="rId2" action="ppaction://hlinksldjump"/>
              </a:rPr>
              <a:t>Lösung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Dativ oder </a:t>
            </a:r>
            <a:r>
              <a:rPr lang="cs-CZ" dirty="0" err="1" smtClean="0"/>
              <a:t>Akkusativ</a:t>
            </a:r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WO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</a:rPr>
              <a:t>→ DATIV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u="sng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na stole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WOHIN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</a:rPr>
              <a:t>→ AKKUSATIV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u="sng" dirty="0" smtClean="0"/>
              <a:t>den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na stůl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500694" y="2285992"/>
            <a:ext cx="107157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5500694" y="2500306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6144430" y="2500306"/>
            <a:ext cx="427834" cy="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500694" y="4500570"/>
            <a:ext cx="107157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501488" y="4714090"/>
            <a:ext cx="4286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144430" y="4714090"/>
            <a:ext cx="427834" cy="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5857884" y="2071678"/>
            <a:ext cx="357190" cy="21431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500826" y="3786190"/>
            <a:ext cx="357190" cy="21431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šipka 20"/>
          <p:cNvCxnSpPr/>
          <p:nvPr/>
        </p:nvCxnSpPr>
        <p:spPr>
          <a:xfrm rot="5400000">
            <a:off x="6215074" y="4071942"/>
            <a:ext cx="285752" cy="28575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Übersetze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stolu</a:t>
            </a:r>
          </a:p>
          <a:p>
            <a:r>
              <a:rPr lang="cs-CZ" dirty="0" smtClean="0"/>
              <a:t>přes  židli</a:t>
            </a:r>
          </a:p>
          <a:p>
            <a:r>
              <a:rPr lang="cs-CZ" dirty="0" smtClean="0"/>
              <a:t>mezi postelí a stolem</a:t>
            </a:r>
          </a:p>
          <a:p>
            <a:r>
              <a:rPr lang="cs-CZ" dirty="0" smtClean="0"/>
              <a:t>vedle skříně </a:t>
            </a:r>
          </a:p>
          <a:p>
            <a:r>
              <a:rPr lang="cs-CZ" dirty="0" smtClean="0"/>
              <a:t>na zdi</a:t>
            </a:r>
          </a:p>
          <a:p>
            <a:r>
              <a:rPr lang="cs-CZ" dirty="0" smtClean="0"/>
              <a:t>nad vodou</a:t>
            </a:r>
          </a:p>
          <a:p>
            <a:r>
              <a:rPr lang="cs-CZ" dirty="0" smtClean="0"/>
              <a:t>na zemi</a:t>
            </a:r>
          </a:p>
          <a:p>
            <a:r>
              <a:rPr lang="cs-CZ" dirty="0" smtClean="0"/>
              <a:t>u okna</a:t>
            </a:r>
          </a:p>
          <a:p>
            <a:r>
              <a:rPr lang="cs-CZ" dirty="0" smtClean="0"/>
              <a:t>pod stolem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72396" y="6215082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hlinkClick r:id="rId2" action="ppaction://hlinksldjump"/>
              </a:rPr>
              <a:t>Lösung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Verbinde</a:t>
            </a:r>
            <a:r>
              <a:rPr lang="cs-CZ" dirty="0" smtClean="0"/>
              <a:t> - </a:t>
            </a:r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 </a:t>
            </a:r>
            <a:r>
              <a:rPr lang="cs-CZ" smtClean="0">
                <a:solidFill>
                  <a:srgbClr val="FF0000"/>
                </a:solidFill>
              </a:rPr>
              <a:t>4</a:t>
            </a:r>
            <a:r>
              <a:rPr lang="cs-CZ" smtClean="0"/>
              <a:t>                                   </a:t>
            </a:r>
            <a:r>
              <a:rPr lang="cs-CZ" dirty="0" smtClean="0"/>
              <a:t>1.  pod</a:t>
            </a:r>
          </a:p>
          <a:p>
            <a:r>
              <a:rPr lang="cs-CZ" dirty="0" err="1" smtClean="0"/>
              <a:t>auf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                                 2.  nad, přes  </a:t>
            </a:r>
          </a:p>
          <a:p>
            <a:r>
              <a:rPr lang="cs-CZ" dirty="0" err="1" smtClean="0"/>
              <a:t>hinter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                             3.  mezi</a:t>
            </a:r>
          </a:p>
          <a:p>
            <a:r>
              <a:rPr lang="cs-CZ" dirty="0" smtClean="0"/>
              <a:t>in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                                   4.  na (u, k)                 </a:t>
            </a:r>
          </a:p>
          <a:p>
            <a:r>
              <a:rPr lang="cs-CZ" dirty="0" err="1" smtClean="0"/>
              <a:t>neben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                            5.  před</a:t>
            </a:r>
          </a:p>
          <a:p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                            6.  za </a:t>
            </a:r>
          </a:p>
          <a:p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                          7.  v, do </a:t>
            </a:r>
          </a:p>
          <a:p>
            <a:r>
              <a:rPr lang="cs-CZ" dirty="0" smtClean="0"/>
              <a:t>vor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                                  8.  na</a:t>
            </a:r>
          </a:p>
          <a:p>
            <a:r>
              <a:rPr lang="cs-CZ" dirty="0" err="1" smtClean="0"/>
              <a:t>zwischen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                     9.  vedle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60325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785813"/>
            <a:ext cx="7943880" cy="6072187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An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Auf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Hinter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In</a:t>
            </a:r>
          </a:p>
          <a:p>
            <a:endParaRPr lang="cs-CZ" dirty="0" smtClean="0"/>
          </a:p>
          <a:p>
            <a:r>
              <a:rPr lang="cs-CZ" dirty="0" err="1" smtClean="0"/>
              <a:t>Neben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Über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Unter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Vor</a:t>
            </a:r>
          </a:p>
          <a:p>
            <a:endParaRPr lang="cs-CZ" dirty="0" smtClean="0"/>
          </a:p>
          <a:p>
            <a:r>
              <a:rPr lang="cs-CZ" dirty="0" err="1" smtClean="0"/>
              <a:t>Zwischen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7143768" y="6143644"/>
            <a:ext cx="1452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hlinkClick r:id="rId2" action="ppaction://hlinksldjump"/>
              </a:rPr>
              <a:t>Weiter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err="1" smtClean="0">
                <a:hlinkClick r:id="rId2" action="ppaction://hlinksldjump"/>
              </a:rPr>
              <a:t>auf</a:t>
            </a:r>
            <a:r>
              <a:rPr lang="cs-CZ" dirty="0" smtClean="0">
                <a:hlinkClick r:id="rId2" action="ppaction://hlinksldjump"/>
              </a:rPr>
              <a:t> 8</a:t>
            </a:r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1857356" y="785794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428860" y="1357298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357422" y="5929330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143240" y="4000504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2357422" y="5214950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357554" y="5929330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3143240" y="2643182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3571868" y="3286124"/>
            <a:ext cx="500066" cy="500066"/>
          </a:xfrm>
          <a:prstGeom prst="cub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357422" y="5500702"/>
            <a:ext cx="285752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2928926" y="5000636"/>
            <a:ext cx="285752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4071934" y="3500438"/>
            <a:ext cx="285752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2928926" y="6072206"/>
            <a:ext cx="285752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214678" y="3714752"/>
            <a:ext cx="285752" cy="285752"/>
          </a:xfrm>
          <a:prstGeom prst="flowChartConnector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214678" y="2786058"/>
            <a:ext cx="285752" cy="285752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3071802" y="2071678"/>
            <a:ext cx="285752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2571736" y="1142984"/>
            <a:ext cx="285752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2214546" y="928670"/>
            <a:ext cx="142876" cy="285752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1285852" y="1000108"/>
            <a:ext cx="428628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428728" y="1643050"/>
            <a:ext cx="642942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1857356" y="2285992"/>
            <a:ext cx="642942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1142976" y="2928934"/>
            <a:ext cx="1714512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Krychle 38"/>
          <p:cNvSpPr/>
          <p:nvPr/>
        </p:nvSpPr>
        <p:spPr>
          <a:xfrm>
            <a:off x="2714612" y="2000240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/>
          <p:nvPr/>
        </p:nvCxnSpPr>
        <p:spPr>
          <a:xfrm>
            <a:off x="1928794" y="3571876"/>
            <a:ext cx="1571636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714480" y="4214818"/>
            <a:ext cx="1357322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1785918" y="4857760"/>
            <a:ext cx="1000132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Krychle 45"/>
          <p:cNvSpPr/>
          <p:nvPr/>
        </p:nvSpPr>
        <p:spPr>
          <a:xfrm>
            <a:off x="2857488" y="4643446"/>
            <a:ext cx="500066" cy="50006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1428728" y="5500702"/>
            <a:ext cx="857256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674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Lösung</a:t>
            </a:r>
            <a:r>
              <a:rPr lang="cs-CZ" dirty="0" smtClean="0"/>
              <a:t>- překlad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1500212"/>
            <a:ext cx="7872442" cy="5429250"/>
          </a:xfrm>
        </p:spPr>
        <p:txBody>
          <a:bodyPr/>
          <a:lstStyle/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endParaRPr lang="cs-CZ" dirty="0" smtClean="0"/>
          </a:p>
          <a:p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Stuhl</a:t>
            </a:r>
            <a:endParaRPr lang="cs-CZ" dirty="0" smtClean="0"/>
          </a:p>
          <a:p>
            <a:r>
              <a:rPr lang="cs-CZ" dirty="0" err="1" smtClean="0"/>
              <a:t>Zwischen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Neben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Schrank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Wand</a:t>
            </a:r>
            <a:endParaRPr lang="cs-CZ" dirty="0" smtClean="0"/>
          </a:p>
          <a:p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Wasser</a:t>
            </a:r>
            <a:endParaRPr lang="cs-CZ" dirty="0" smtClean="0"/>
          </a:p>
          <a:p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Bodem</a:t>
            </a:r>
          </a:p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endParaRPr lang="cs-CZ" dirty="0" smtClean="0"/>
          </a:p>
          <a:p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obrázky jsou ze souboru Tvary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5716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alibri" pitchFamily="34" charset="0"/>
              </a:rPr>
              <a:t/>
            </a:r>
            <a:br>
              <a:rPr lang="cs-CZ" sz="4400" dirty="0" smtClean="0">
                <a:latin typeface="Calibri" pitchFamily="34" charset="0"/>
              </a:rPr>
            </a:br>
            <a:r>
              <a:rPr lang="cs-CZ" sz="4400" dirty="0" smtClean="0">
                <a:latin typeface="Calibri" pitchFamily="34" charset="0"/>
              </a:rPr>
              <a:t/>
            </a:r>
            <a:br>
              <a:rPr lang="cs-CZ" sz="4400" dirty="0" smtClean="0">
                <a:latin typeface="Calibri" pitchFamily="34" charset="0"/>
              </a:rPr>
            </a:br>
            <a:r>
              <a:rPr lang="cs-CZ" sz="4400" dirty="0" smtClean="0">
                <a:latin typeface="Calibri" pitchFamily="34" charset="0"/>
              </a:rPr>
              <a:t> Zdroje</a:t>
            </a:r>
            <a:br>
              <a:rPr lang="cs-CZ" sz="4400" dirty="0" smtClean="0">
                <a:latin typeface="Calibri" pitchFamily="34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363</TotalTime>
  <Words>396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Snímek 1</vt:lpstr>
      <vt:lpstr>ANOTACE</vt:lpstr>
      <vt:lpstr>Wechselpräpositionen</vt:lpstr>
      <vt:lpstr>Verbinde</vt:lpstr>
      <vt:lpstr>Wiederhole und ergänze </vt:lpstr>
      <vt:lpstr>Snímek 6</vt:lpstr>
      <vt:lpstr>Ergänze die Präposition und zeichne</vt:lpstr>
      <vt:lpstr>Dativ oder Akkusativ???</vt:lpstr>
      <vt:lpstr>Übersetze</vt:lpstr>
      <vt:lpstr>Verbinde - Lösung</vt:lpstr>
      <vt:lpstr>Lösung</vt:lpstr>
      <vt:lpstr>Lösung- překlad</vt:lpstr>
      <vt:lpstr>   Zdroje 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Wechselpräpositionen</dc:title>
  <dc:creator>Valued Acer Customer</dc:creator>
  <cp:lastModifiedBy>Valued Acer Customer</cp:lastModifiedBy>
  <cp:revision>10</cp:revision>
  <dcterms:created xsi:type="dcterms:W3CDTF">2013-06-11T18:10:09Z</dcterms:created>
  <dcterms:modified xsi:type="dcterms:W3CDTF">2013-07-06T14:04:03Z</dcterms:modified>
</cp:coreProperties>
</file>