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65" r:id="rId4"/>
    <p:sldId id="257" r:id="rId5"/>
    <p:sldId id="258" r:id="rId6"/>
    <p:sldId id="259" r:id="rId7"/>
    <p:sldId id="260" r:id="rId8"/>
    <p:sldId id="261" r:id="rId9"/>
    <p:sldId id="266" r:id="rId10"/>
    <p:sldId id="267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59" d="100"/>
          <a:sy n="59" d="100"/>
        </p:scale>
        <p:origin x="-816" y="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BE7FF-9A65-46A6-8DFF-E5124CADADF8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E76F7-599D-417A-9554-18776849DA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BE7FF-9A65-46A6-8DFF-E5124CADADF8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E76F7-599D-417A-9554-18776849DA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BE7FF-9A65-46A6-8DFF-E5124CADADF8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E76F7-599D-417A-9554-18776849DA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BE7FF-9A65-46A6-8DFF-E5124CADADF8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E76F7-599D-417A-9554-18776849DA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BE7FF-9A65-46A6-8DFF-E5124CADADF8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E76F7-599D-417A-9554-18776849DA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BE7FF-9A65-46A6-8DFF-E5124CADADF8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E76F7-599D-417A-9554-18776849DA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BE7FF-9A65-46A6-8DFF-E5124CADADF8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E76F7-599D-417A-9554-18776849DA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BE7FF-9A65-46A6-8DFF-E5124CADADF8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E76F7-599D-417A-9554-18776849DA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BE7FF-9A65-46A6-8DFF-E5124CADADF8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E76F7-599D-417A-9554-18776849DA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BE7FF-9A65-46A6-8DFF-E5124CADADF8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E76F7-599D-417A-9554-18776849DA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BE7FF-9A65-46A6-8DFF-E5124CADADF8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E76F7-599D-417A-9554-18776849DA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2BE7FF-9A65-46A6-8DFF-E5124CADADF8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8E76F7-599D-417A-9554-18776849DA9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39552" y="2636912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</a:t>
                      </a:r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Martina Chalupová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VY_32_INOVACE_09A_16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Steigerung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der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Adjektive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Jazyková kompetence v němčině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28.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4. 2013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50000"/>
              </a:lnSpc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Tento materiál byl vytvořen pro žáky 3. ročníku šestiletého gymnázia přibližně na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25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minut. Materiál obsahuje výklad nové gramatiky </a:t>
            </a:r>
            <a:r>
              <a:rPr lang="cs-CZ" sz="1800" i="1" dirty="0" smtClean="0">
                <a:latin typeface="Times New Roman" pitchFamily="18" charset="0"/>
                <a:cs typeface="Times New Roman" pitchFamily="18" charset="0"/>
              </a:rPr>
              <a:t>stupňování přídavných jmen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cvičení na procvičení včetně řešení, kde si žáci osvojí základy nového gramatického jevu.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Cíl vzdělávání: Žáci používají novou látku, tvoří druhý a třetí stupeň přídavných jmen</a:t>
            </a:r>
            <a:r>
              <a:rPr lang="cs-CZ" sz="1800" i="1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Žáci z příkladů odvozují gramatická pravidla, doplňují cvičení na tabuli a digitálním perem či fixem dopisují řešení. Žáky můžeme rozdělit do skupin nebo mohou řešit jednotlivé úlohy samostatně nebo frontálně. 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Materiál je určen k interaktivní výuce. </a:t>
            </a:r>
          </a:p>
          <a:p>
            <a:pPr marL="457200" indent="-457200">
              <a:lnSpc>
                <a:spcPct val="150000"/>
              </a:lnSpc>
              <a:buFont typeface="Arial" pitchFamily="34" charset="0"/>
              <a:buNone/>
            </a:pP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lnSpc>
                <a:spcPct val="150000"/>
              </a:lnSpc>
              <a:buNone/>
            </a:pP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571744"/>
            <a:ext cx="8229600" cy="1143000"/>
          </a:xfrm>
        </p:spPr>
        <p:txBody>
          <a:bodyPr>
            <a:noAutofit/>
          </a:bodyPr>
          <a:lstStyle/>
          <a:p>
            <a:r>
              <a:rPr lang="cs-CZ" sz="48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Rockwell" pitchFamily="18" charset="0"/>
              </a:rPr>
              <a:t>STEIGERUNG DER ADJEKTIVE (ADVERBIEN)</a:t>
            </a:r>
            <a:endParaRPr lang="cs-CZ" sz="4800" b="1" dirty="0">
              <a:solidFill>
                <a:schemeClr val="tx2">
                  <a:lumMod val="60000"/>
                  <a:lumOff val="40000"/>
                </a:schemeClr>
              </a:solidFill>
              <a:latin typeface="Rockwell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0" y="785794"/>
          <a:ext cx="9144000" cy="35719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  <a:gridCol w="3048000"/>
              </a:tblGrid>
              <a:tr h="595317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Positiv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Komparativ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Superlativ</a:t>
                      </a:r>
                      <a:endParaRPr lang="cs-CZ" sz="3200" dirty="0"/>
                    </a:p>
                  </a:txBody>
                  <a:tcPr/>
                </a:tc>
              </a:tr>
              <a:tr h="595317"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ruhig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ruhiger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am</a:t>
                      </a:r>
                      <a:r>
                        <a:rPr lang="cs-CZ" sz="3200" dirty="0" smtClean="0"/>
                        <a:t> </a:t>
                      </a:r>
                      <a:r>
                        <a:rPr lang="cs-CZ" sz="3200" dirty="0" err="1" smtClean="0"/>
                        <a:t>ruhigsten</a:t>
                      </a:r>
                      <a:endParaRPr lang="cs-CZ" sz="3200" dirty="0"/>
                    </a:p>
                  </a:txBody>
                  <a:tcPr/>
                </a:tc>
              </a:tr>
              <a:tr h="595317"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klug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klüger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am</a:t>
                      </a:r>
                      <a:r>
                        <a:rPr lang="cs-CZ" sz="3200" dirty="0" smtClean="0"/>
                        <a:t> </a:t>
                      </a:r>
                      <a:r>
                        <a:rPr lang="cs-CZ" sz="3200" dirty="0" err="1" smtClean="0"/>
                        <a:t>klügsten</a:t>
                      </a:r>
                      <a:endParaRPr lang="cs-CZ" sz="3200" dirty="0"/>
                    </a:p>
                  </a:txBody>
                  <a:tcPr/>
                </a:tc>
              </a:tr>
              <a:tr h="595317"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langsam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langsamer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am</a:t>
                      </a:r>
                      <a:r>
                        <a:rPr lang="cs-CZ" sz="3200" dirty="0" smtClean="0"/>
                        <a:t> </a:t>
                      </a:r>
                      <a:r>
                        <a:rPr lang="cs-CZ" sz="3200" dirty="0" err="1" smtClean="0"/>
                        <a:t>langsamsten</a:t>
                      </a:r>
                      <a:endParaRPr lang="cs-CZ" sz="3200" dirty="0"/>
                    </a:p>
                  </a:txBody>
                  <a:tcPr/>
                </a:tc>
              </a:tr>
              <a:tr h="595317"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weit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weiter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am</a:t>
                      </a:r>
                      <a:r>
                        <a:rPr lang="cs-CZ" sz="3200" dirty="0" smtClean="0"/>
                        <a:t> </a:t>
                      </a:r>
                      <a:r>
                        <a:rPr lang="cs-CZ" sz="3200" dirty="0" err="1" smtClean="0"/>
                        <a:t>weitesten</a:t>
                      </a:r>
                      <a:endParaRPr lang="cs-CZ" sz="3200" dirty="0"/>
                    </a:p>
                  </a:txBody>
                  <a:tcPr/>
                </a:tc>
              </a:tr>
              <a:tr h="595317"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stark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stärker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am</a:t>
                      </a:r>
                      <a:r>
                        <a:rPr lang="cs-CZ" sz="3200" dirty="0" smtClean="0"/>
                        <a:t> </a:t>
                      </a:r>
                      <a:r>
                        <a:rPr lang="cs-CZ" sz="3200" dirty="0" err="1" smtClean="0"/>
                        <a:t>stärksten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0" y="4357694"/>
            <a:ext cx="9131218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50000"/>
                  </a:schemeClr>
                </a:solidFill>
              </a:rPr>
              <a:t>KOMPARATIV</a:t>
            </a:r>
            <a:r>
              <a:rPr lang="cs-CZ" sz="3600" b="1" dirty="0" smtClean="0"/>
              <a:t>:   </a:t>
            </a:r>
            <a:r>
              <a:rPr lang="cs-CZ" sz="3600" dirty="0" smtClean="0"/>
              <a:t>koncovka  </a:t>
            </a:r>
            <a:r>
              <a:rPr lang="cs-CZ" sz="3600" b="1" dirty="0" smtClean="0"/>
              <a:t>   </a:t>
            </a:r>
            <a:r>
              <a:rPr lang="cs-CZ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-</a:t>
            </a:r>
            <a:r>
              <a:rPr lang="cs-CZ" sz="36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er</a:t>
            </a:r>
            <a:r>
              <a:rPr lang="cs-CZ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</a:t>
            </a:r>
          </a:p>
          <a:p>
            <a:r>
              <a:rPr lang="cs-CZ" sz="3600" b="1" dirty="0" smtClean="0"/>
              <a:t>                            </a:t>
            </a:r>
            <a:r>
              <a:rPr lang="cs-CZ" sz="3600" dirty="0" smtClean="0"/>
              <a:t> jednoslabičná  s  a,o,u         </a:t>
            </a:r>
            <a:r>
              <a:rPr lang="cs-CZ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¨-</a:t>
            </a:r>
            <a:r>
              <a:rPr lang="cs-CZ" sz="36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er</a:t>
            </a:r>
            <a:endParaRPr lang="cs-CZ" sz="3600" b="1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r>
              <a:rPr lang="cs-CZ" sz="3600" b="1" dirty="0" smtClean="0">
                <a:solidFill>
                  <a:schemeClr val="tx2">
                    <a:lumMod val="50000"/>
                  </a:schemeClr>
                </a:solidFill>
              </a:rPr>
              <a:t>SUPERLATIV:      </a:t>
            </a:r>
            <a:r>
              <a:rPr lang="cs-CZ" sz="36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am</a:t>
            </a:r>
            <a:r>
              <a:rPr lang="cs-CZ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        (¨)-(e)sten</a:t>
            </a:r>
          </a:p>
          <a:p>
            <a:r>
              <a:rPr lang="cs-CZ" sz="3200" dirty="0" smtClean="0"/>
              <a:t>(e): přídavná jména končící na –d,-t,-s,-</a:t>
            </a:r>
            <a:r>
              <a:rPr lang="cs-CZ" sz="3200" dirty="0" err="1" smtClean="0"/>
              <a:t>sch</a:t>
            </a:r>
            <a:r>
              <a:rPr lang="cs-CZ" sz="3200" dirty="0" smtClean="0"/>
              <a:t>,-</a:t>
            </a:r>
            <a:r>
              <a:rPr lang="cs-CZ" sz="3200" dirty="0" err="1" smtClean="0"/>
              <a:t>sk</a:t>
            </a:r>
            <a:r>
              <a:rPr lang="cs-CZ" sz="3200" dirty="0" smtClean="0"/>
              <a:t>,-</a:t>
            </a:r>
            <a:r>
              <a:rPr lang="el-GR" sz="3200" dirty="0" smtClean="0">
                <a:latin typeface="Calibri"/>
              </a:rPr>
              <a:t>β</a:t>
            </a:r>
            <a:r>
              <a:rPr lang="cs-CZ" sz="3200" dirty="0" smtClean="0">
                <a:latin typeface="Calibri"/>
              </a:rPr>
              <a:t>,-z,-x 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14414" y="0"/>
            <a:ext cx="676319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BILDUNG – </a:t>
            </a:r>
            <a:r>
              <a:rPr lang="cs-CZ" sz="4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Suche</a:t>
            </a:r>
            <a:r>
              <a:rPr lang="cs-CZ" sz="4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4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die</a:t>
            </a:r>
            <a:r>
              <a:rPr lang="cs-CZ" sz="4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4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Regeln</a:t>
            </a:r>
            <a:endParaRPr lang="cs-CZ" sz="4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0" y="1571612"/>
          <a:ext cx="9144000" cy="45005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  <a:gridCol w="3048000"/>
              </a:tblGrid>
              <a:tr h="750099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Positiv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Komparativ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Superlativ</a:t>
                      </a:r>
                      <a:endParaRPr lang="cs-CZ" sz="3200" dirty="0"/>
                    </a:p>
                  </a:txBody>
                  <a:tcPr/>
                </a:tc>
              </a:tr>
              <a:tr h="750099"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klein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/>
                </a:tc>
              </a:tr>
              <a:tr h="750099"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hart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/>
                </a:tc>
              </a:tr>
              <a:tr h="750099"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schlecht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</a:tr>
              <a:tr h="750099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kurz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</a:tr>
              <a:tr h="750099"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farbig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643042" y="428604"/>
            <a:ext cx="572079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Ergänze</a:t>
            </a:r>
            <a:r>
              <a:rPr lang="cs-CZ" sz="5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5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die</a:t>
            </a:r>
            <a:r>
              <a:rPr lang="cs-CZ" sz="5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5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Tabelle</a:t>
            </a:r>
            <a:r>
              <a:rPr lang="cs-CZ" sz="5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:</a:t>
            </a:r>
            <a:endParaRPr lang="cs-CZ" sz="5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Přídavná </a:t>
            </a:r>
            <a:r>
              <a:rPr lang="cs-CZ" dirty="0" err="1" smtClean="0">
                <a:solidFill>
                  <a:srgbClr val="00B050"/>
                </a:solidFill>
              </a:rPr>
              <a:t>jmena</a:t>
            </a:r>
            <a:r>
              <a:rPr lang="cs-CZ" dirty="0" smtClean="0">
                <a:solidFill>
                  <a:srgbClr val="00B050"/>
                </a:solidFill>
              </a:rPr>
              <a:t> končící na -</a:t>
            </a:r>
            <a:r>
              <a:rPr lang="cs-CZ" dirty="0" err="1" smtClean="0">
                <a:solidFill>
                  <a:srgbClr val="FF0000"/>
                </a:solidFill>
              </a:rPr>
              <a:t>e</a:t>
            </a:r>
            <a:r>
              <a:rPr lang="cs-CZ" dirty="0" err="1" smtClean="0">
                <a:solidFill>
                  <a:srgbClr val="00B050"/>
                </a:solidFill>
              </a:rPr>
              <a:t>l</a:t>
            </a:r>
            <a:r>
              <a:rPr lang="cs-CZ" dirty="0" smtClean="0">
                <a:solidFill>
                  <a:srgbClr val="00B050"/>
                </a:solidFill>
              </a:rPr>
              <a:t>,-</a:t>
            </a:r>
            <a:r>
              <a:rPr lang="cs-CZ" dirty="0" err="1" smtClean="0">
                <a:solidFill>
                  <a:srgbClr val="FF0000"/>
                </a:solidFill>
              </a:rPr>
              <a:t>e</a:t>
            </a:r>
            <a:r>
              <a:rPr lang="cs-CZ" dirty="0" err="1" smtClean="0">
                <a:solidFill>
                  <a:srgbClr val="00B050"/>
                </a:solidFill>
              </a:rPr>
              <a:t>r</a:t>
            </a:r>
            <a:r>
              <a:rPr lang="cs-CZ" dirty="0" smtClean="0">
                <a:solidFill>
                  <a:srgbClr val="00B050"/>
                </a:solidFill>
              </a:rPr>
              <a:t>,-</a:t>
            </a:r>
            <a:r>
              <a:rPr lang="cs-CZ" dirty="0" err="1" smtClean="0">
                <a:solidFill>
                  <a:srgbClr val="FF0000"/>
                </a:solidFill>
              </a:rPr>
              <a:t>e</a:t>
            </a:r>
            <a:r>
              <a:rPr lang="cs-CZ" dirty="0" err="1" smtClean="0">
                <a:solidFill>
                  <a:srgbClr val="00B050"/>
                </a:solidFill>
              </a:rPr>
              <a:t>n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1328733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e</a:t>
            </a:r>
            <a:r>
              <a:rPr lang="cs-CZ" dirty="0" smtClean="0"/>
              <a:t> ve 2. stupni vypadává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dirty="0" err="1" smtClean="0"/>
              <a:t>Ergänze</a:t>
            </a:r>
            <a:r>
              <a:rPr lang="cs-CZ" dirty="0" smtClean="0"/>
              <a:t>:</a:t>
            </a:r>
          </a:p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0" y="3214686"/>
          <a:ext cx="9144000" cy="3226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  <a:gridCol w="3048000"/>
              </a:tblGrid>
              <a:tr h="720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b="1" dirty="0" err="1" smtClean="0"/>
                        <a:t>dunkel</a:t>
                      </a:r>
                      <a:endParaRPr lang="cs-CZ" sz="3200" b="1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b="1" dirty="0" err="1" smtClean="0">
                          <a:solidFill>
                            <a:schemeClr val="bg1"/>
                          </a:solidFill>
                        </a:rPr>
                        <a:t>dunk</a:t>
                      </a:r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!</a:t>
                      </a:r>
                      <a:r>
                        <a:rPr lang="cs-CZ" sz="3200" b="1" dirty="0" err="1" smtClean="0">
                          <a:solidFill>
                            <a:schemeClr val="bg1"/>
                          </a:solidFill>
                        </a:rPr>
                        <a:t>ler</a:t>
                      </a:r>
                      <a:endParaRPr lang="cs-CZ" sz="3200" b="1" dirty="0" smtClean="0">
                        <a:solidFill>
                          <a:schemeClr val="bg1"/>
                        </a:solidFill>
                      </a:endParaRPr>
                    </a:p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b="1" dirty="0" err="1" smtClean="0"/>
                        <a:t>am</a:t>
                      </a:r>
                      <a:r>
                        <a:rPr lang="cs-CZ" sz="3200" b="1" dirty="0" smtClean="0"/>
                        <a:t> </a:t>
                      </a:r>
                      <a:r>
                        <a:rPr lang="cs-CZ" sz="3200" b="1" dirty="0" err="1" smtClean="0"/>
                        <a:t>dunkelsten</a:t>
                      </a:r>
                      <a:endParaRPr lang="cs-CZ" sz="3200" b="1" dirty="0" smtClean="0"/>
                    </a:p>
                    <a:p>
                      <a:endParaRPr lang="cs-CZ" sz="3200" dirty="0"/>
                    </a:p>
                  </a:txBody>
                  <a:tcPr/>
                </a:tc>
              </a:tr>
              <a:tr h="720000"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teuer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/>
                </a:tc>
              </a:tr>
              <a:tr h="720000"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trocken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</a:tr>
              <a:tr h="720000"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sauer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1500174"/>
            <a:ext cx="8095550" cy="49924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hoch               </a:t>
            </a:r>
            <a:r>
              <a:rPr lang="cs-CZ" sz="3600" dirty="0" err="1" smtClean="0">
                <a:solidFill>
                  <a:schemeClr val="accent1">
                    <a:lumMod val="75000"/>
                  </a:schemeClr>
                </a:solidFill>
              </a:rPr>
              <a:t>grö</a:t>
            </a:r>
            <a:r>
              <a:rPr lang="el-GR" sz="3600" dirty="0" smtClean="0">
                <a:solidFill>
                  <a:schemeClr val="accent1">
                    <a:lumMod val="75000"/>
                  </a:schemeClr>
                </a:solidFill>
                <a:latin typeface="Calibri"/>
              </a:rPr>
              <a:t>β</a:t>
            </a:r>
            <a:r>
              <a:rPr lang="cs-CZ" sz="3600" dirty="0" err="1" smtClean="0">
                <a:solidFill>
                  <a:schemeClr val="accent1">
                    <a:lumMod val="75000"/>
                  </a:schemeClr>
                </a:solidFill>
                <a:latin typeface="Calibri"/>
              </a:rPr>
              <a:t>er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  <a:latin typeface="Calibri"/>
              </a:rPr>
              <a:t>                 </a:t>
            </a:r>
            <a:r>
              <a:rPr lang="cs-CZ" sz="3600" dirty="0" err="1" smtClean="0">
                <a:solidFill>
                  <a:schemeClr val="accent1">
                    <a:lumMod val="75000"/>
                  </a:schemeClr>
                </a:solidFill>
                <a:latin typeface="Calibri"/>
              </a:rPr>
              <a:t>am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  <a:latin typeface="Calibri"/>
              </a:rPr>
              <a:t> </a:t>
            </a:r>
            <a:r>
              <a:rPr lang="cs-CZ" sz="3600" dirty="0" err="1" smtClean="0">
                <a:solidFill>
                  <a:schemeClr val="accent1">
                    <a:lumMod val="75000"/>
                  </a:schemeClr>
                </a:solidFill>
                <a:latin typeface="Calibri"/>
              </a:rPr>
              <a:t>besten</a:t>
            </a:r>
            <a:endParaRPr lang="cs-CZ" sz="3600" dirty="0" smtClean="0">
              <a:solidFill>
                <a:schemeClr val="accent1">
                  <a:lumMod val="75000"/>
                </a:schemeClr>
              </a:solidFill>
              <a:latin typeface="Calibri"/>
            </a:endParaRPr>
          </a:p>
          <a:p>
            <a:pPr>
              <a:lnSpc>
                <a:spcPct val="150000"/>
              </a:lnSpc>
            </a:pPr>
            <a:r>
              <a:rPr lang="cs-CZ" sz="3600" dirty="0" err="1" smtClean="0">
                <a:solidFill>
                  <a:schemeClr val="accent1">
                    <a:lumMod val="75000"/>
                  </a:schemeClr>
                </a:solidFill>
                <a:latin typeface="Calibri"/>
              </a:rPr>
              <a:t>nahe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  <a:latin typeface="Calibri"/>
              </a:rPr>
              <a:t>               </a:t>
            </a:r>
            <a:r>
              <a:rPr lang="cs-CZ" sz="3600" dirty="0" err="1" smtClean="0">
                <a:solidFill>
                  <a:schemeClr val="accent1">
                    <a:lumMod val="75000"/>
                  </a:schemeClr>
                </a:solidFill>
                <a:latin typeface="Calibri"/>
              </a:rPr>
              <a:t>lieber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  <a:latin typeface="Calibri"/>
              </a:rPr>
              <a:t>                   </a:t>
            </a:r>
            <a:r>
              <a:rPr lang="cs-CZ" sz="3600" dirty="0" err="1" smtClean="0">
                <a:solidFill>
                  <a:schemeClr val="accent1">
                    <a:lumMod val="75000"/>
                  </a:schemeClr>
                </a:solidFill>
                <a:latin typeface="Calibri"/>
              </a:rPr>
              <a:t>am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  <a:latin typeface="Calibri"/>
              </a:rPr>
              <a:t> </a:t>
            </a:r>
            <a:r>
              <a:rPr lang="cs-CZ" sz="3600" dirty="0" err="1" smtClean="0">
                <a:solidFill>
                  <a:schemeClr val="accent1">
                    <a:lumMod val="75000"/>
                  </a:schemeClr>
                </a:solidFill>
                <a:latin typeface="Calibri"/>
              </a:rPr>
              <a:t>meisten</a:t>
            </a:r>
            <a:endParaRPr lang="cs-CZ" sz="3600" dirty="0" smtClean="0">
              <a:solidFill>
                <a:schemeClr val="accent1">
                  <a:lumMod val="75000"/>
                </a:schemeClr>
              </a:solidFill>
              <a:latin typeface="Calibri"/>
            </a:endParaRPr>
          </a:p>
          <a:p>
            <a:pPr>
              <a:lnSpc>
                <a:spcPct val="150000"/>
              </a:lnSpc>
            </a:pP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gut                  </a:t>
            </a:r>
            <a:r>
              <a:rPr lang="cs-CZ" sz="3600" dirty="0" err="1" smtClean="0">
                <a:solidFill>
                  <a:schemeClr val="accent1">
                    <a:lumMod val="75000"/>
                  </a:schemeClr>
                </a:solidFill>
              </a:rPr>
              <a:t>mehr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                   </a:t>
            </a:r>
            <a:r>
              <a:rPr lang="cs-CZ" sz="3600" dirty="0" err="1" smtClean="0">
                <a:solidFill>
                  <a:schemeClr val="accent1">
                    <a:lumMod val="75000"/>
                  </a:schemeClr>
                </a:solidFill>
              </a:rPr>
              <a:t>am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600" dirty="0" err="1" smtClean="0">
                <a:solidFill>
                  <a:schemeClr val="accent1">
                    <a:lumMod val="75000"/>
                  </a:schemeClr>
                </a:solidFill>
              </a:rPr>
              <a:t>höchsten</a:t>
            </a:r>
            <a:endParaRPr lang="cs-CZ" sz="36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cs-CZ" sz="3600" dirty="0" err="1" smtClean="0">
                <a:solidFill>
                  <a:schemeClr val="accent1">
                    <a:lumMod val="75000"/>
                  </a:schemeClr>
                </a:solidFill>
              </a:rPr>
              <a:t>gro</a:t>
            </a:r>
            <a:r>
              <a:rPr lang="el-GR" sz="3600" dirty="0" smtClean="0">
                <a:solidFill>
                  <a:schemeClr val="accent1">
                    <a:lumMod val="75000"/>
                  </a:schemeClr>
                </a:solidFill>
                <a:latin typeface="Calibri"/>
              </a:rPr>
              <a:t>β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  <a:latin typeface="Calibri"/>
              </a:rPr>
              <a:t>                </a:t>
            </a:r>
            <a:r>
              <a:rPr lang="cs-CZ" sz="3600" dirty="0" err="1" smtClean="0">
                <a:solidFill>
                  <a:schemeClr val="accent1">
                    <a:lumMod val="75000"/>
                  </a:schemeClr>
                </a:solidFill>
                <a:latin typeface="Calibri"/>
              </a:rPr>
              <a:t>höher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  <a:latin typeface="Calibri"/>
              </a:rPr>
              <a:t>                  </a:t>
            </a:r>
            <a:r>
              <a:rPr lang="cs-CZ" sz="3600" dirty="0" err="1" smtClean="0">
                <a:solidFill>
                  <a:schemeClr val="accent1">
                    <a:lumMod val="75000"/>
                  </a:schemeClr>
                </a:solidFill>
                <a:latin typeface="Calibri"/>
              </a:rPr>
              <a:t>am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  <a:latin typeface="Calibri"/>
              </a:rPr>
              <a:t> </a:t>
            </a:r>
            <a:r>
              <a:rPr lang="cs-CZ" sz="3600" dirty="0" err="1" smtClean="0">
                <a:solidFill>
                  <a:schemeClr val="accent1">
                    <a:lumMod val="75000"/>
                  </a:schemeClr>
                </a:solidFill>
                <a:latin typeface="Calibri"/>
              </a:rPr>
              <a:t>nächsten</a:t>
            </a:r>
            <a:endParaRPr lang="cs-CZ" sz="3600" dirty="0" smtClean="0">
              <a:solidFill>
                <a:schemeClr val="accent1">
                  <a:lumMod val="75000"/>
                </a:schemeClr>
              </a:solidFill>
              <a:latin typeface="Calibri"/>
            </a:endParaRPr>
          </a:p>
          <a:p>
            <a:pPr>
              <a:lnSpc>
                <a:spcPct val="150000"/>
              </a:lnSpc>
            </a:pPr>
            <a:r>
              <a:rPr lang="cs-CZ" sz="3600" dirty="0" err="1" smtClean="0">
                <a:solidFill>
                  <a:schemeClr val="accent1">
                    <a:lumMod val="75000"/>
                  </a:schemeClr>
                </a:solidFill>
                <a:latin typeface="Calibri"/>
              </a:rPr>
              <a:t>gern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  <a:latin typeface="Calibri"/>
              </a:rPr>
              <a:t>                </a:t>
            </a:r>
            <a:r>
              <a:rPr lang="cs-CZ" sz="3600" dirty="0" err="1" smtClean="0">
                <a:solidFill>
                  <a:schemeClr val="accent1">
                    <a:lumMod val="75000"/>
                  </a:schemeClr>
                </a:solidFill>
                <a:latin typeface="Calibri"/>
              </a:rPr>
              <a:t>näher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  <a:latin typeface="Calibri"/>
              </a:rPr>
              <a:t>                  </a:t>
            </a:r>
            <a:r>
              <a:rPr lang="cs-CZ" sz="3600" dirty="0" err="1" smtClean="0">
                <a:solidFill>
                  <a:schemeClr val="accent1">
                    <a:lumMod val="75000"/>
                  </a:schemeClr>
                </a:solidFill>
                <a:latin typeface="Calibri"/>
              </a:rPr>
              <a:t>am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  <a:latin typeface="Calibri"/>
              </a:rPr>
              <a:t> </a:t>
            </a:r>
            <a:r>
              <a:rPr lang="cs-CZ" sz="3600" dirty="0" err="1" smtClean="0">
                <a:solidFill>
                  <a:schemeClr val="accent1">
                    <a:lumMod val="75000"/>
                  </a:schemeClr>
                </a:solidFill>
                <a:latin typeface="Calibri"/>
              </a:rPr>
              <a:t>grö</a:t>
            </a:r>
            <a:r>
              <a:rPr lang="el-GR" sz="3600" dirty="0" smtClean="0">
                <a:solidFill>
                  <a:schemeClr val="accent1">
                    <a:lumMod val="75000"/>
                  </a:schemeClr>
                </a:solidFill>
                <a:latin typeface="Calibri"/>
              </a:rPr>
              <a:t>β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  <a:latin typeface="Calibri"/>
              </a:rPr>
              <a:t>ten</a:t>
            </a:r>
          </a:p>
          <a:p>
            <a:pPr>
              <a:lnSpc>
                <a:spcPct val="150000"/>
              </a:lnSpc>
            </a:pPr>
            <a:r>
              <a:rPr lang="cs-CZ" sz="3600" dirty="0" err="1" smtClean="0">
                <a:solidFill>
                  <a:schemeClr val="accent1">
                    <a:lumMod val="75000"/>
                  </a:schemeClr>
                </a:solidFill>
                <a:latin typeface="Calibri"/>
              </a:rPr>
              <a:t>viel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  <a:latin typeface="Calibri"/>
              </a:rPr>
              <a:t>                  </a:t>
            </a:r>
            <a:r>
              <a:rPr lang="cs-CZ" sz="3600" dirty="0" err="1" smtClean="0">
                <a:solidFill>
                  <a:schemeClr val="accent1">
                    <a:lumMod val="75000"/>
                  </a:schemeClr>
                </a:solidFill>
                <a:latin typeface="Calibri"/>
              </a:rPr>
              <a:t>besser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  <a:latin typeface="Calibri"/>
              </a:rPr>
              <a:t>                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600" dirty="0" err="1" smtClean="0">
                <a:solidFill>
                  <a:schemeClr val="accent1">
                    <a:lumMod val="75000"/>
                  </a:schemeClr>
                </a:solidFill>
              </a:rPr>
              <a:t>am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600" dirty="0" err="1" smtClean="0">
                <a:solidFill>
                  <a:schemeClr val="accent1">
                    <a:lumMod val="75000"/>
                  </a:schemeClr>
                </a:solidFill>
              </a:rPr>
              <a:t>liebsten</a:t>
            </a:r>
            <a:r>
              <a:rPr lang="cs-CZ" sz="3600" dirty="0" smtClean="0"/>
              <a:t> 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357166"/>
            <a:ext cx="91440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u="sng" dirty="0" err="1" smtClean="0">
                <a:solidFill>
                  <a:schemeClr val="accent1">
                    <a:lumMod val="75000"/>
                  </a:schemeClr>
                </a:solidFill>
              </a:rPr>
              <a:t>Unregelmä</a:t>
            </a:r>
            <a:r>
              <a:rPr lang="el-GR" sz="4400" u="sng" dirty="0" smtClean="0">
                <a:solidFill>
                  <a:schemeClr val="accent1">
                    <a:lumMod val="75000"/>
                  </a:schemeClr>
                </a:solidFill>
                <a:latin typeface="Calibri"/>
              </a:rPr>
              <a:t>β</a:t>
            </a:r>
            <a:r>
              <a:rPr lang="cs-CZ" sz="4400" u="sng" dirty="0" err="1" smtClean="0">
                <a:solidFill>
                  <a:schemeClr val="accent1">
                    <a:lumMod val="75000"/>
                  </a:schemeClr>
                </a:solidFill>
                <a:latin typeface="Calibri"/>
              </a:rPr>
              <a:t>ige</a:t>
            </a:r>
            <a:r>
              <a:rPr lang="cs-CZ" sz="4400" u="sng" dirty="0" smtClean="0">
                <a:solidFill>
                  <a:schemeClr val="accent1">
                    <a:lumMod val="75000"/>
                  </a:schemeClr>
                </a:solidFill>
                <a:latin typeface="Calibri"/>
              </a:rPr>
              <a:t> </a:t>
            </a:r>
            <a:r>
              <a:rPr lang="cs-CZ" sz="4400" u="sng" dirty="0" err="1" smtClean="0">
                <a:solidFill>
                  <a:schemeClr val="accent1">
                    <a:lumMod val="75000"/>
                  </a:schemeClr>
                </a:solidFill>
                <a:latin typeface="Calibri"/>
              </a:rPr>
              <a:t>Steigerung</a:t>
            </a:r>
            <a:r>
              <a:rPr lang="cs-CZ" sz="4400" u="sng" dirty="0" smtClean="0">
                <a:solidFill>
                  <a:schemeClr val="accent1">
                    <a:lumMod val="75000"/>
                  </a:schemeClr>
                </a:solidFill>
                <a:latin typeface="Calibri"/>
              </a:rPr>
              <a:t>-</a:t>
            </a:r>
            <a:r>
              <a:rPr lang="cs-CZ" sz="4400" u="sng" dirty="0" err="1" smtClean="0">
                <a:solidFill>
                  <a:schemeClr val="accent1">
                    <a:lumMod val="75000"/>
                  </a:schemeClr>
                </a:solidFill>
                <a:latin typeface="Calibri"/>
              </a:rPr>
              <a:t>Verbinde</a:t>
            </a:r>
            <a:r>
              <a:rPr lang="cs-CZ" sz="4400" u="sng" dirty="0" smtClean="0">
                <a:solidFill>
                  <a:schemeClr val="accent1">
                    <a:lumMod val="75000"/>
                  </a:schemeClr>
                </a:solidFill>
                <a:latin typeface="Calibri"/>
              </a:rPr>
              <a:t>:</a:t>
            </a:r>
            <a:endParaRPr lang="cs-CZ" sz="4400" u="sng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1143000"/>
          </a:xfrm>
        </p:spPr>
        <p:txBody>
          <a:bodyPr/>
          <a:lstStyle/>
          <a:p>
            <a:r>
              <a:rPr lang="cs-CZ" b="1" dirty="0" err="1" smtClean="0">
                <a:solidFill>
                  <a:schemeClr val="tx2"/>
                </a:solidFill>
              </a:rPr>
              <a:t>Unregelmä</a:t>
            </a:r>
            <a:r>
              <a:rPr lang="el-GR" b="1" dirty="0" smtClean="0">
                <a:solidFill>
                  <a:schemeClr val="tx2"/>
                </a:solidFill>
                <a:latin typeface="Calibri"/>
              </a:rPr>
              <a:t>β</a:t>
            </a:r>
            <a:r>
              <a:rPr lang="cs-CZ" b="1" dirty="0" err="1" smtClean="0">
                <a:solidFill>
                  <a:schemeClr val="tx2"/>
                </a:solidFill>
                <a:latin typeface="Calibri"/>
              </a:rPr>
              <a:t>ige</a:t>
            </a:r>
            <a:r>
              <a:rPr lang="cs-CZ" b="1" dirty="0" smtClean="0">
                <a:solidFill>
                  <a:schemeClr val="tx2"/>
                </a:solidFill>
                <a:latin typeface="Calibri"/>
              </a:rPr>
              <a:t> </a:t>
            </a:r>
            <a:r>
              <a:rPr lang="cs-CZ" b="1" dirty="0" err="1" smtClean="0">
                <a:solidFill>
                  <a:schemeClr val="tx2"/>
                </a:solidFill>
                <a:latin typeface="Calibri"/>
              </a:rPr>
              <a:t>Steigerung</a:t>
            </a:r>
            <a:r>
              <a:rPr lang="cs-CZ" b="1" dirty="0" smtClean="0">
                <a:solidFill>
                  <a:schemeClr val="tx2"/>
                </a:solidFill>
                <a:latin typeface="Calibri"/>
              </a:rPr>
              <a:t>-</a:t>
            </a:r>
            <a:r>
              <a:rPr lang="cs-CZ" b="1" smtClean="0">
                <a:solidFill>
                  <a:schemeClr val="tx2"/>
                </a:solidFill>
                <a:latin typeface="Calibri"/>
              </a:rPr>
              <a:t>Lösung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357298"/>
            <a:ext cx="8929718" cy="5257800"/>
          </a:xfrm>
        </p:spPr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hoch         </a:t>
            </a:r>
            <a:r>
              <a:rPr lang="cs-CZ" sz="48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höher</a:t>
            </a:r>
            <a:r>
              <a:rPr lang="cs-CZ" sz="4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    </a:t>
            </a:r>
            <a:r>
              <a:rPr lang="cs-CZ" sz="48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am</a:t>
            </a:r>
            <a:r>
              <a:rPr lang="cs-CZ" sz="4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48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höchsten</a:t>
            </a:r>
            <a:endParaRPr lang="cs-CZ" sz="4800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r>
              <a:rPr lang="cs-CZ" sz="48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nahe</a:t>
            </a:r>
            <a:r>
              <a:rPr lang="cs-CZ" sz="4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      </a:t>
            </a:r>
            <a:r>
              <a:rPr lang="cs-CZ" sz="48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näher</a:t>
            </a:r>
            <a:r>
              <a:rPr lang="cs-CZ" sz="4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    </a:t>
            </a:r>
            <a:r>
              <a:rPr lang="cs-CZ" sz="48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am</a:t>
            </a:r>
            <a:r>
              <a:rPr lang="cs-CZ" sz="4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48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nächsten</a:t>
            </a:r>
            <a:endParaRPr lang="cs-CZ" sz="4800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r>
              <a:rPr lang="cs-CZ" sz="48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gro</a:t>
            </a:r>
            <a:r>
              <a:rPr lang="el-GR" sz="4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</a:rPr>
              <a:t>β</a:t>
            </a:r>
            <a:r>
              <a:rPr lang="cs-CZ" sz="4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</a:rPr>
              <a:t>          </a:t>
            </a:r>
            <a:r>
              <a:rPr lang="cs-CZ" sz="4800" dirty="0" err="1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</a:rPr>
              <a:t>grö</a:t>
            </a:r>
            <a:r>
              <a:rPr lang="el-GR" sz="4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</a:rPr>
              <a:t>β</a:t>
            </a:r>
            <a:r>
              <a:rPr lang="cs-CZ" sz="4800" dirty="0" err="1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</a:rPr>
              <a:t>er</a:t>
            </a:r>
            <a:r>
              <a:rPr lang="cs-CZ" sz="4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</a:rPr>
              <a:t>     </a:t>
            </a:r>
            <a:r>
              <a:rPr lang="cs-CZ" sz="4800" dirty="0" err="1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</a:rPr>
              <a:t>am</a:t>
            </a:r>
            <a:r>
              <a:rPr lang="cs-CZ" sz="4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</a:rPr>
              <a:t> </a:t>
            </a:r>
            <a:r>
              <a:rPr lang="cs-CZ" sz="4800" dirty="0" err="1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</a:rPr>
              <a:t>grö</a:t>
            </a:r>
            <a:r>
              <a:rPr lang="el-GR" sz="4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</a:rPr>
              <a:t>β</a:t>
            </a:r>
            <a:r>
              <a:rPr lang="cs-CZ" sz="4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</a:rPr>
              <a:t>ten</a:t>
            </a:r>
          </a:p>
          <a:p>
            <a:r>
              <a:rPr lang="cs-CZ" sz="4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</a:rPr>
              <a:t>gut            </a:t>
            </a:r>
            <a:r>
              <a:rPr lang="cs-CZ" sz="4800" dirty="0" err="1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</a:rPr>
              <a:t>besser</a:t>
            </a:r>
            <a:r>
              <a:rPr lang="cs-CZ" sz="4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</a:rPr>
              <a:t>      </a:t>
            </a:r>
            <a:r>
              <a:rPr lang="cs-CZ" sz="4800" dirty="0" err="1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</a:rPr>
              <a:t>am</a:t>
            </a:r>
            <a:r>
              <a:rPr lang="cs-CZ" sz="4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</a:rPr>
              <a:t> </a:t>
            </a:r>
            <a:r>
              <a:rPr lang="cs-CZ" sz="4800" dirty="0" err="1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</a:rPr>
              <a:t>besten</a:t>
            </a:r>
            <a:endParaRPr lang="cs-CZ" sz="4800" dirty="0" smtClean="0">
              <a:solidFill>
                <a:schemeClr val="tx2">
                  <a:lumMod val="60000"/>
                  <a:lumOff val="40000"/>
                </a:schemeClr>
              </a:solidFill>
              <a:latin typeface="Calibri"/>
            </a:endParaRPr>
          </a:p>
          <a:p>
            <a:r>
              <a:rPr lang="cs-CZ" sz="4800" dirty="0" err="1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</a:rPr>
              <a:t>gern</a:t>
            </a:r>
            <a:r>
              <a:rPr lang="cs-CZ" sz="4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</a:rPr>
              <a:t>          </a:t>
            </a:r>
            <a:r>
              <a:rPr lang="cs-CZ" sz="4800" dirty="0" err="1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</a:rPr>
              <a:t>lieber</a:t>
            </a:r>
            <a:r>
              <a:rPr lang="cs-CZ" sz="4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</a:rPr>
              <a:t>       </a:t>
            </a:r>
            <a:r>
              <a:rPr lang="cs-CZ" sz="4800" dirty="0" err="1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</a:rPr>
              <a:t>am</a:t>
            </a:r>
            <a:r>
              <a:rPr lang="cs-CZ" sz="4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</a:rPr>
              <a:t> </a:t>
            </a:r>
            <a:r>
              <a:rPr lang="cs-CZ" sz="4800" dirty="0" err="1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</a:rPr>
              <a:t>liebsten</a:t>
            </a:r>
            <a:endParaRPr lang="cs-CZ" sz="4800" dirty="0" smtClean="0">
              <a:solidFill>
                <a:schemeClr val="tx2">
                  <a:lumMod val="60000"/>
                  <a:lumOff val="40000"/>
                </a:schemeClr>
              </a:solidFill>
              <a:latin typeface="Calibri"/>
            </a:endParaRPr>
          </a:p>
          <a:p>
            <a:r>
              <a:rPr lang="cs-CZ" sz="4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48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viel</a:t>
            </a:r>
            <a:r>
              <a:rPr lang="cs-CZ" sz="4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        </a:t>
            </a:r>
            <a:r>
              <a:rPr lang="cs-CZ" sz="48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mehr</a:t>
            </a:r>
            <a:r>
              <a:rPr lang="cs-CZ" sz="4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    </a:t>
            </a:r>
            <a:r>
              <a:rPr lang="cs-CZ" sz="48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am</a:t>
            </a:r>
            <a:r>
              <a:rPr lang="cs-CZ" sz="4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48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meisten</a:t>
            </a:r>
            <a:r>
              <a:rPr lang="cs-CZ" sz="4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           </a:t>
            </a:r>
            <a:endParaRPr lang="cs-CZ" sz="4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0" y="1571612"/>
          <a:ext cx="9144000" cy="45005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  <a:gridCol w="3048000"/>
              </a:tblGrid>
              <a:tr h="750099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Positiv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Komparativ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Superlativ</a:t>
                      </a:r>
                      <a:endParaRPr lang="cs-CZ" sz="3200" dirty="0"/>
                    </a:p>
                  </a:txBody>
                  <a:tcPr/>
                </a:tc>
              </a:tr>
              <a:tr h="750099"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klein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kleiner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am</a:t>
                      </a:r>
                      <a:r>
                        <a:rPr lang="cs-CZ" sz="3200" dirty="0" smtClean="0"/>
                        <a:t> </a:t>
                      </a:r>
                      <a:r>
                        <a:rPr lang="cs-CZ" sz="3200" dirty="0" err="1" smtClean="0"/>
                        <a:t>kleinsten</a:t>
                      </a:r>
                      <a:endParaRPr lang="cs-CZ" sz="3200" dirty="0"/>
                    </a:p>
                  </a:txBody>
                  <a:tcPr/>
                </a:tc>
              </a:tr>
              <a:tr h="750099"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hart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härter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am</a:t>
                      </a:r>
                      <a:r>
                        <a:rPr lang="cs-CZ" sz="3200" dirty="0" smtClean="0"/>
                        <a:t> </a:t>
                      </a:r>
                      <a:r>
                        <a:rPr lang="cs-CZ" sz="3200" dirty="0" err="1" smtClean="0"/>
                        <a:t>härtesten</a:t>
                      </a:r>
                      <a:endParaRPr lang="cs-CZ" sz="3200" dirty="0"/>
                    </a:p>
                  </a:txBody>
                  <a:tcPr/>
                </a:tc>
              </a:tr>
              <a:tr h="750099"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schlecht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schlechter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100" dirty="0" err="1" smtClean="0"/>
                        <a:t>am</a:t>
                      </a:r>
                      <a:r>
                        <a:rPr lang="cs-CZ" sz="3100" dirty="0" smtClean="0"/>
                        <a:t> </a:t>
                      </a:r>
                      <a:r>
                        <a:rPr lang="cs-CZ" sz="3100" dirty="0" err="1" smtClean="0"/>
                        <a:t>schlechtesten</a:t>
                      </a:r>
                      <a:endParaRPr lang="cs-CZ" sz="3100" dirty="0"/>
                    </a:p>
                  </a:txBody>
                  <a:tcPr/>
                </a:tc>
              </a:tr>
              <a:tr h="750099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kurz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kürzer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am</a:t>
                      </a:r>
                      <a:r>
                        <a:rPr lang="cs-CZ" sz="3200" dirty="0" smtClean="0"/>
                        <a:t> </a:t>
                      </a:r>
                      <a:r>
                        <a:rPr lang="cs-CZ" sz="3200" dirty="0" err="1" smtClean="0"/>
                        <a:t>kürzesten</a:t>
                      </a:r>
                      <a:endParaRPr lang="cs-CZ" sz="3200" dirty="0"/>
                    </a:p>
                  </a:txBody>
                  <a:tcPr/>
                </a:tc>
              </a:tr>
              <a:tr h="750099"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farbig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farbiger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am</a:t>
                      </a:r>
                      <a:r>
                        <a:rPr lang="cs-CZ" sz="3200" dirty="0" smtClean="0"/>
                        <a:t> </a:t>
                      </a:r>
                      <a:r>
                        <a:rPr lang="cs-CZ" sz="3200" dirty="0" err="1" smtClean="0"/>
                        <a:t>farbigsten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571472" y="357166"/>
            <a:ext cx="791370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Ergänze</a:t>
            </a:r>
            <a:r>
              <a:rPr lang="cs-CZ" sz="5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5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die</a:t>
            </a:r>
            <a:r>
              <a:rPr lang="cs-CZ" sz="5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5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Tabelle</a:t>
            </a:r>
            <a:r>
              <a:rPr lang="cs-CZ" sz="5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-</a:t>
            </a:r>
            <a:r>
              <a:rPr lang="cs-CZ" sz="5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Lösung</a:t>
            </a:r>
            <a:r>
              <a:rPr lang="cs-CZ" sz="5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:</a:t>
            </a:r>
            <a:endParaRPr lang="cs-CZ" sz="5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Přídavná </a:t>
            </a:r>
            <a:r>
              <a:rPr lang="cs-CZ" dirty="0" err="1" smtClean="0">
                <a:solidFill>
                  <a:srgbClr val="00B050"/>
                </a:solidFill>
              </a:rPr>
              <a:t>jmena</a:t>
            </a:r>
            <a:r>
              <a:rPr lang="cs-CZ" dirty="0" smtClean="0">
                <a:solidFill>
                  <a:srgbClr val="00B050"/>
                </a:solidFill>
              </a:rPr>
              <a:t> končící na -</a:t>
            </a:r>
            <a:r>
              <a:rPr lang="cs-CZ" dirty="0" err="1" smtClean="0">
                <a:solidFill>
                  <a:srgbClr val="FF0000"/>
                </a:solidFill>
              </a:rPr>
              <a:t>e</a:t>
            </a:r>
            <a:r>
              <a:rPr lang="cs-CZ" dirty="0" err="1" smtClean="0">
                <a:solidFill>
                  <a:srgbClr val="00B050"/>
                </a:solidFill>
              </a:rPr>
              <a:t>l</a:t>
            </a:r>
            <a:r>
              <a:rPr lang="cs-CZ" dirty="0" smtClean="0">
                <a:solidFill>
                  <a:srgbClr val="00B050"/>
                </a:solidFill>
              </a:rPr>
              <a:t>,-</a:t>
            </a:r>
            <a:r>
              <a:rPr lang="cs-CZ" dirty="0" err="1" smtClean="0">
                <a:solidFill>
                  <a:srgbClr val="FF0000"/>
                </a:solidFill>
              </a:rPr>
              <a:t>e</a:t>
            </a:r>
            <a:r>
              <a:rPr lang="cs-CZ" dirty="0" err="1" smtClean="0">
                <a:solidFill>
                  <a:srgbClr val="00B050"/>
                </a:solidFill>
              </a:rPr>
              <a:t>r</a:t>
            </a:r>
            <a:r>
              <a:rPr lang="cs-CZ" dirty="0" smtClean="0">
                <a:solidFill>
                  <a:srgbClr val="00B050"/>
                </a:solidFill>
              </a:rPr>
              <a:t>,-</a:t>
            </a:r>
            <a:r>
              <a:rPr lang="cs-CZ" dirty="0" err="1" smtClean="0">
                <a:solidFill>
                  <a:srgbClr val="FF0000"/>
                </a:solidFill>
              </a:rPr>
              <a:t>e</a:t>
            </a:r>
            <a:r>
              <a:rPr lang="cs-CZ" dirty="0" err="1" smtClean="0">
                <a:solidFill>
                  <a:srgbClr val="00B050"/>
                </a:solidFill>
              </a:rPr>
              <a:t>n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1328733"/>
          </a:xfrm>
        </p:spPr>
        <p:txBody>
          <a:bodyPr/>
          <a:lstStyle/>
          <a:p>
            <a:r>
              <a:rPr lang="cs-CZ" dirty="0" err="1" smtClean="0"/>
              <a:t>Ergänze</a:t>
            </a:r>
            <a:r>
              <a:rPr lang="cs-CZ" dirty="0" smtClean="0"/>
              <a:t>-</a:t>
            </a:r>
            <a:r>
              <a:rPr lang="cs-CZ" dirty="0" err="1" smtClean="0"/>
              <a:t>Lösung</a:t>
            </a:r>
            <a:r>
              <a:rPr lang="cs-CZ" dirty="0" smtClean="0"/>
              <a:t>:</a:t>
            </a:r>
          </a:p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0" y="3214686"/>
          <a:ext cx="9144000" cy="3226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  <a:gridCol w="3048000"/>
              </a:tblGrid>
              <a:tr h="720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b="1" dirty="0" err="1" smtClean="0"/>
                        <a:t>dunkel</a:t>
                      </a:r>
                      <a:endParaRPr lang="cs-CZ" sz="3200" b="1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b="1" dirty="0" err="1" smtClean="0">
                          <a:solidFill>
                            <a:schemeClr val="bg1"/>
                          </a:solidFill>
                        </a:rPr>
                        <a:t>dunk</a:t>
                      </a:r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!</a:t>
                      </a:r>
                      <a:r>
                        <a:rPr lang="cs-CZ" sz="3200" b="1" dirty="0" err="1" smtClean="0">
                          <a:solidFill>
                            <a:schemeClr val="bg1"/>
                          </a:solidFill>
                        </a:rPr>
                        <a:t>ler</a:t>
                      </a:r>
                      <a:endParaRPr lang="cs-CZ" sz="3200" b="1" dirty="0" smtClean="0">
                        <a:solidFill>
                          <a:schemeClr val="bg1"/>
                        </a:solidFill>
                      </a:endParaRPr>
                    </a:p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b="1" dirty="0" err="1" smtClean="0"/>
                        <a:t>am</a:t>
                      </a:r>
                      <a:r>
                        <a:rPr lang="cs-CZ" sz="3200" b="1" dirty="0" smtClean="0"/>
                        <a:t> </a:t>
                      </a:r>
                      <a:r>
                        <a:rPr lang="cs-CZ" sz="3200" b="1" dirty="0" err="1" smtClean="0"/>
                        <a:t>dunkelsten</a:t>
                      </a:r>
                      <a:endParaRPr lang="cs-CZ" sz="3200" b="1" dirty="0" smtClean="0"/>
                    </a:p>
                    <a:p>
                      <a:endParaRPr lang="cs-CZ" sz="3200" dirty="0"/>
                    </a:p>
                  </a:txBody>
                  <a:tcPr/>
                </a:tc>
              </a:tr>
              <a:tr h="720000"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teuer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teurer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am</a:t>
                      </a:r>
                      <a:r>
                        <a:rPr lang="cs-CZ" sz="3200" dirty="0" smtClean="0"/>
                        <a:t> </a:t>
                      </a:r>
                      <a:r>
                        <a:rPr lang="cs-CZ" sz="3200" dirty="0" err="1" smtClean="0"/>
                        <a:t>teuersten</a:t>
                      </a:r>
                      <a:endParaRPr lang="cs-CZ" sz="3200" dirty="0"/>
                    </a:p>
                  </a:txBody>
                  <a:tcPr/>
                </a:tc>
              </a:tr>
              <a:tr h="720000"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trocken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trockner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am</a:t>
                      </a:r>
                      <a:r>
                        <a:rPr lang="cs-CZ" sz="3200" dirty="0" smtClean="0"/>
                        <a:t> </a:t>
                      </a:r>
                      <a:r>
                        <a:rPr lang="cs-CZ" sz="3200" dirty="0" err="1" smtClean="0"/>
                        <a:t>trockensten</a:t>
                      </a:r>
                      <a:endParaRPr lang="cs-CZ" sz="3200" dirty="0"/>
                    </a:p>
                  </a:txBody>
                  <a:tcPr/>
                </a:tc>
              </a:tr>
              <a:tr h="720000"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sauer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saurer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am</a:t>
                      </a:r>
                      <a:r>
                        <a:rPr lang="cs-CZ" sz="3200" dirty="0" smtClean="0"/>
                        <a:t> </a:t>
                      </a:r>
                      <a:r>
                        <a:rPr lang="cs-CZ" sz="3200" dirty="0" err="1" smtClean="0"/>
                        <a:t>sauersten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Použité obrázky jsou ze souboru Klipart (28.4.2013)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Použitá cvičení – archiv autora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</TotalTime>
  <Words>387</Words>
  <Application>Microsoft Office PowerPoint</Application>
  <PresentationFormat>Předvádění na obrazovce (4:3)</PresentationFormat>
  <Paragraphs>111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ANOTACE</vt:lpstr>
      <vt:lpstr>STEIGERUNG DER ADJEKTIVE (ADVERBIEN)</vt:lpstr>
      <vt:lpstr>Snímek 4</vt:lpstr>
      <vt:lpstr>Snímek 5</vt:lpstr>
      <vt:lpstr>Přídavná jmena končící na -el,-er,-en </vt:lpstr>
      <vt:lpstr>Snímek 7</vt:lpstr>
      <vt:lpstr>Unregelmäβige Steigerung-Lösung</vt:lpstr>
      <vt:lpstr>Snímek 9</vt:lpstr>
      <vt:lpstr>Přídavná jmena končící na -el,-er,-en 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STEIGERUNG DER ADJEKTIVE (ADVERBIEN)</dc:title>
  <dc:creator>Martina</dc:creator>
  <cp:lastModifiedBy>Valued Acer Customer</cp:lastModifiedBy>
  <cp:revision>21</cp:revision>
  <dcterms:created xsi:type="dcterms:W3CDTF">2013-04-28T20:08:15Z</dcterms:created>
  <dcterms:modified xsi:type="dcterms:W3CDTF">2013-07-07T11:15:29Z</dcterms:modified>
</cp:coreProperties>
</file>