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3" r:id="rId1"/>
  </p:sldMasterIdLst>
  <p:sldIdLst>
    <p:sldId id="260" r:id="rId2"/>
    <p:sldId id="258" r:id="rId3"/>
    <p:sldId id="267" r:id="rId4"/>
    <p:sldId id="268" r:id="rId5"/>
    <p:sldId id="269" r:id="rId6"/>
    <p:sldId id="270" r:id="rId7"/>
    <p:sldId id="27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4" r:id="rId1"/>
    <p:sldLayoutId id="2147483855" r:id="rId2"/>
    <p:sldLayoutId id="2147483856" r:id="rId3"/>
    <p:sldLayoutId id="2147483857" r:id="rId4"/>
    <p:sldLayoutId id="2147483858" r:id="rId5"/>
    <p:sldLayoutId id="2147483859" r:id="rId6"/>
    <p:sldLayoutId id="2147483860" r:id="rId7"/>
    <p:sldLayoutId id="2147483861" r:id="rId8"/>
    <p:sldLayoutId id="2147483862" r:id="rId9"/>
    <p:sldLayoutId id="2147483863" r:id="rId10"/>
    <p:sldLayoutId id="2147483864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7544" y="1844824"/>
            <a:ext cx="7772400" cy="1008831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tx1"/>
                </a:solidFill>
              </a:rPr>
              <a:t>Pohádk</a:t>
            </a:r>
            <a:r>
              <a:rPr lang="cs-CZ" sz="5400" dirty="0">
                <a:solidFill>
                  <a:schemeClr val="tx1"/>
                </a:solidFill>
              </a:rPr>
              <a:t>y</a:t>
            </a:r>
            <a:r>
              <a:rPr lang="cs-CZ" sz="5400" b="1" dirty="0" smtClean="0">
                <a:solidFill>
                  <a:schemeClr val="tx1"/>
                </a:solidFill>
              </a:rPr>
              <a:t> (3)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212976"/>
            <a:ext cx="6400800" cy="1824162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Základní škola a Mateřská škola Valašské Meziříčí, </a:t>
            </a:r>
            <a:r>
              <a:rPr lang="cs-CZ" dirty="0" err="1"/>
              <a:t>Poličná</a:t>
            </a:r>
            <a:r>
              <a:rPr lang="cs-CZ" dirty="0"/>
              <a:t> 276, okres Vsetín, příspěvková organizace</a:t>
            </a:r>
          </a:p>
          <a:p>
            <a:pPr>
              <a:defRPr/>
            </a:pPr>
            <a:r>
              <a:rPr lang="cs-CZ" dirty="0"/>
              <a:t> projekt č</a:t>
            </a:r>
            <a:r>
              <a:rPr lang="cs-CZ" dirty="0" smtClean="0"/>
              <a:t>. </a:t>
            </a:r>
            <a:r>
              <a:rPr lang="en-GB" smtClean="0"/>
              <a:t>CZ.1.07/1.4.00/21.1504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Č. </a:t>
            </a:r>
            <a:r>
              <a:rPr lang="cs-CZ" dirty="0" err="1"/>
              <a:t>DUMu</a:t>
            </a:r>
            <a:r>
              <a:rPr lang="cs-CZ" dirty="0"/>
              <a:t>: </a:t>
            </a:r>
            <a:r>
              <a:rPr lang="cs-CZ" dirty="0" smtClean="0"/>
              <a:t>VY_32_INOVACE_28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 err="1"/>
              <a:t>Tématický</a:t>
            </a:r>
            <a:r>
              <a:rPr lang="cs-CZ" dirty="0"/>
              <a:t> celek: </a:t>
            </a:r>
            <a:r>
              <a:rPr lang="cs-CZ" dirty="0" smtClean="0"/>
              <a:t>Čtenářská gramotnost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Autor: </a:t>
            </a:r>
            <a:r>
              <a:rPr lang="cs-CZ" dirty="0" smtClean="0"/>
              <a:t>Božena Fajtová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971550" y="5300663"/>
            <a:ext cx="7056438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dirty="0"/>
              <a:t>Anotace: </a:t>
            </a:r>
            <a:r>
              <a:rPr lang="cs-CZ" dirty="0" smtClean="0"/>
              <a:t>Materiál je určen k práci s interaktivní tabulí, uvádí starší autory českých pohádek a přehled jejich díla, test a jeho řešení.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40373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683568" y="476672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5400" b="1" dirty="0" smtClean="0">
                <a:solidFill>
                  <a:srgbClr val="FFC000"/>
                </a:solidFill>
              </a:rPr>
              <a:t>České pohádky</a:t>
            </a:r>
            <a:endParaRPr lang="cs-CZ" sz="5400" b="1" dirty="0">
              <a:solidFill>
                <a:srgbClr val="FFC000"/>
              </a:solidFill>
            </a:endParaRPr>
          </a:p>
        </p:txBody>
      </p:sp>
      <p:sp>
        <p:nvSpPr>
          <p:cNvPr id="7" name="Zástupný symbol pro obsah 2"/>
          <p:cNvSpPr>
            <a:spLocks noGrp="1"/>
          </p:cNvSpPr>
          <p:nvPr>
            <p:ph idx="1"/>
          </p:nvPr>
        </p:nvSpPr>
        <p:spPr>
          <a:xfrm>
            <a:off x="683568" y="1619672"/>
            <a:ext cx="7704856" cy="4689648"/>
          </a:xfrm>
        </p:spPr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3000" dirty="0" smtClean="0"/>
              <a:t>Zlo nebývá zničeno, ale napraveno. Jsou laskavější než pohádky jiných národů.</a:t>
            </a:r>
          </a:p>
          <a:p>
            <a:pPr marL="68580" indent="0">
              <a:buNone/>
            </a:pPr>
            <a:endParaRPr lang="cs-CZ" sz="3000" dirty="0"/>
          </a:p>
          <a:p>
            <a:pPr marL="68580" indent="0">
              <a:buNone/>
            </a:pPr>
            <a:r>
              <a:rPr lang="cs-CZ" sz="3000" dirty="0" smtClean="0">
                <a:solidFill>
                  <a:schemeClr val="accent6">
                    <a:lumMod val="50000"/>
                  </a:schemeClr>
                </a:solidFill>
              </a:rPr>
              <a:t>Typické české pohádkové postavy – chytrý Honza, popletený čert, kouzelný dědeček, vodník.</a:t>
            </a:r>
            <a:endParaRPr lang="cs-CZ" sz="30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043570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683568" y="476672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5400" b="1" dirty="0" smtClean="0">
                <a:solidFill>
                  <a:srgbClr val="FFC000"/>
                </a:solidFill>
              </a:rPr>
              <a:t>Božena Němcová</a:t>
            </a:r>
            <a:endParaRPr lang="cs-CZ" sz="5400" b="1" dirty="0">
              <a:solidFill>
                <a:srgbClr val="FFC000"/>
              </a:solidFill>
            </a:endParaRPr>
          </a:p>
        </p:txBody>
      </p:sp>
      <p:sp>
        <p:nvSpPr>
          <p:cNvPr id="7" name="Zástupný symbol pro obsah 2"/>
          <p:cNvSpPr>
            <a:spLocks noGrp="1"/>
          </p:cNvSpPr>
          <p:nvPr>
            <p:ph idx="1"/>
          </p:nvPr>
        </p:nvSpPr>
        <p:spPr>
          <a:xfrm>
            <a:off x="683568" y="1619672"/>
            <a:ext cx="7704856" cy="4257600"/>
          </a:xfrm>
        </p:spPr>
        <p:txBody>
          <a:bodyPr>
            <a:normAutofit fontScale="92500" lnSpcReduction="10000"/>
          </a:bodyPr>
          <a:lstStyle/>
          <a:p>
            <a:pPr marL="525780" indent="-457200">
              <a:spcBef>
                <a:spcPts val="1200"/>
              </a:spcBef>
              <a:buFont typeface="Wingdings" pitchFamily="2" charset="2"/>
              <a:buChar char="v"/>
            </a:pPr>
            <a:r>
              <a:rPr lang="cs-CZ" sz="3000" b="1" dirty="0" smtClean="0">
                <a:solidFill>
                  <a:schemeClr val="accent6">
                    <a:lumMod val="50000"/>
                  </a:schemeClr>
                </a:solidFill>
              </a:rPr>
              <a:t>O dvanácti měsíčkách</a:t>
            </a:r>
          </a:p>
          <a:p>
            <a:pPr marL="525780" indent="-457200">
              <a:spcBef>
                <a:spcPts val="1200"/>
              </a:spcBef>
              <a:buFont typeface="Wingdings" pitchFamily="2" charset="2"/>
              <a:buChar char="v"/>
            </a:pPr>
            <a:r>
              <a:rPr lang="cs-CZ" sz="3000" b="1" dirty="0" smtClean="0">
                <a:solidFill>
                  <a:schemeClr val="accent6">
                    <a:lumMod val="50000"/>
                  </a:schemeClr>
                </a:solidFill>
              </a:rPr>
              <a:t>Chytrá Horákyně</a:t>
            </a:r>
          </a:p>
          <a:p>
            <a:pPr marL="525780" indent="-457200">
              <a:spcBef>
                <a:spcPts val="1200"/>
              </a:spcBef>
              <a:buFont typeface="Wingdings" pitchFamily="2" charset="2"/>
              <a:buChar char="v"/>
            </a:pPr>
            <a:r>
              <a:rPr lang="cs-CZ" sz="3000" b="1" dirty="0" smtClean="0">
                <a:solidFill>
                  <a:schemeClr val="accent6">
                    <a:lumMod val="50000"/>
                  </a:schemeClr>
                </a:solidFill>
              </a:rPr>
              <a:t>Princ Bajaja</a:t>
            </a:r>
          </a:p>
          <a:p>
            <a:pPr marL="525780" indent="-457200">
              <a:spcBef>
                <a:spcPts val="1200"/>
              </a:spcBef>
              <a:buFont typeface="Wingdings" pitchFamily="2" charset="2"/>
              <a:buChar char="v"/>
            </a:pPr>
            <a:r>
              <a:rPr lang="cs-CZ" sz="3000" b="1" dirty="0" smtClean="0">
                <a:solidFill>
                  <a:schemeClr val="accent6">
                    <a:lumMod val="50000"/>
                  </a:schemeClr>
                </a:solidFill>
              </a:rPr>
              <a:t>O Smolíčkovi</a:t>
            </a:r>
          </a:p>
          <a:p>
            <a:pPr marL="525780" indent="-457200">
              <a:spcBef>
                <a:spcPts val="1200"/>
              </a:spcBef>
              <a:buFont typeface="Wingdings" pitchFamily="2" charset="2"/>
              <a:buChar char="v"/>
            </a:pPr>
            <a:r>
              <a:rPr lang="cs-CZ" sz="3000" b="1" dirty="0" smtClean="0">
                <a:solidFill>
                  <a:schemeClr val="accent6">
                    <a:lumMod val="50000"/>
                  </a:schemeClr>
                </a:solidFill>
              </a:rPr>
              <a:t>O Nesytovi</a:t>
            </a:r>
          </a:p>
          <a:p>
            <a:pPr marL="525780" indent="-457200">
              <a:spcBef>
                <a:spcPts val="1200"/>
              </a:spcBef>
              <a:buFont typeface="Wingdings" pitchFamily="2" charset="2"/>
              <a:buChar char="v"/>
            </a:pPr>
            <a:r>
              <a:rPr lang="cs-CZ" sz="3000" b="1" dirty="0" smtClean="0">
                <a:solidFill>
                  <a:schemeClr val="accent6">
                    <a:lumMod val="50000"/>
                  </a:schemeClr>
                </a:solidFill>
              </a:rPr>
              <a:t>Čert a Káča</a:t>
            </a:r>
          </a:p>
          <a:p>
            <a:pPr marL="525780" indent="-457200">
              <a:spcBef>
                <a:spcPts val="1200"/>
              </a:spcBef>
              <a:buFont typeface="Wingdings" pitchFamily="2" charset="2"/>
              <a:buChar char="v"/>
            </a:pPr>
            <a:r>
              <a:rPr lang="cs-CZ" sz="3000" b="1" dirty="0" smtClean="0">
                <a:solidFill>
                  <a:schemeClr val="accent6">
                    <a:lumMod val="50000"/>
                  </a:schemeClr>
                </a:solidFill>
              </a:rPr>
              <a:t>Čertův švagr</a:t>
            </a:r>
          </a:p>
          <a:p>
            <a:pPr marL="525780" indent="-457200">
              <a:spcBef>
                <a:spcPts val="1200"/>
              </a:spcBef>
              <a:buFont typeface="Wingdings" pitchFamily="2" charset="2"/>
              <a:buChar char="v"/>
            </a:pPr>
            <a:r>
              <a:rPr lang="cs-CZ" sz="3000" b="1" dirty="0" smtClean="0">
                <a:solidFill>
                  <a:schemeClr val="accent6">
                    <a:lumMod val="50000"/>
                  </a:schemeClr>
                </a:solidFill>
              </a:rPr>
              <a:t>Sůl nad zlato</a:t>
            </a:r>
          </a:p>
          <a:p>
            <a:pPr marL="68580" indent="0">
              <a:buNone/>
            </a:pPr>
            <a:endParaRPr lang="cs-CZ" sz="3000" dirty="0">
              <a:solidFill>
                <a:srgbClr val="42424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584483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683568" y="360512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5400" b="1" dirty="0" smtClean="0"/>
              <a:t>Karel Jaromír Erben</a:t>
            </a:r>
            <a:endParaRPr lang="cs-CZ" sz="5400" b="1" dirty="0"/>
          </a:p>
        </p:txBody>
      </p:sp>
      <p:sp>
        <p:nvSpPr>
          <p:cNvPr id="7" name="Zástupný symbol pro obsah 2"/>
          <p:cNvSpPr>
            <a:spLocks noGrp="1"/>
          </p:cNvSpPr>
          <p:nvPr>
            <p:ph idx="1"/>
          </p:nvPr>
        </p:nvSpPr>
        <p:spPr>
          <a:xfrm>
            <a:off x="683568" y="1340768"/>
            <a:ext cx="7632848" cy="4905672"/>
          </a:xfrm>
        </p:spPr>
        <p:txBody>
          <a:bodyPr>
            <a:normAutofit/>
          </a:bodyPr>
          <a:lstStyle/>
          <a:p>
            <a:pPr marL="68580" indent="0">
              <a:buNone/>
            </a:pPr>
            <a:endParaRPr lang="cs-CZ" sz="1500" dirty="0" smtClean="0">
              <a:solidFill>
                <a:srgbClr val="424242"/>
              </a:solidFill>
            </a:endParaRPr>
          </a:p>
          <a:p>
            <a:pPr marL="525780" indent="-457200">
              <a:spcBef>
                <a:spcPts val="1200"/>
              </a:spcBef>
              <a:buFont typeface="Wingdings" pitchFamily="2" charset="2"/>
              <a:buChar char="v"/>
            </a:pPr>
            <a:r>
              <a:rPr lang="cs-CZ" sz="3000" b="1" dirty="0" smtClean="0">
                <a:solidFill>
                  <a:schemeClr val="accent6">
                    <a:lumMod val="50000"/>
                  </a:schemeClr>
                </a:solidFill>
              </a:rPr>
              <a:t>O Zlatovlásce</a:t>
            </a:r>
          </a:p>
          <a:p>
            <a:pPr marL="525780" indent="-457200">
              <a:spcBef>
                <a:spcPts val="1200"/>
              </a:spcBef>
              <a:buFont typeface="Wingdings" pitchFamily="2" charset="2"/>
              <a:buChar char="v"/>
            </a:pPr>
            <a:r>
              <a:rPr lang="cs-CZ" sz="3000" b="1" dirty="0" smtClean="0">
                <a:solidFill>
                  <a:schemeClr val="accent6">
                    <a:lumMod val="50000"/>
                  </a:schemeClr>
                </a:solidFill>
              </a:rPr>
              <a:t>Tři zlaté vlasy děda Vševěda</a:t>
            </a:r>
          </a:p>
          <a:p>
            <a:pPr marL="525780" indent="-457200">
              <a:spcBef>
                <a:spcPts val="1200"/>
              </a:spcBef>
              <a:buFont typeface="Wingdings" pitchFamily="2" charset="2"/>
              <a:buChar char="v"/>
            </a:pPr>
            <a:r>
              <a:rPr lang="cs-CZ" sz="3000" b="1" dirty="0" err="1" smtClean="0">
                <a:solidFill>
                  <a:schemeClr val="accent6">
                    <a:lumMod val="50000"/>
                  </a:schemeClr>
                </a:solidFill>
              </a:rPr>
              <a:t>Otesánek</a:t>
            </a:r>
            <a:endParaRPr lang="cs-CZ" sz="3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525780" indent="-457200">
              <a:spcBef>
                <a:spcPts val="1200"/>
              </a:spcBef>
              <a:buFont typeface="Wingdings" pitchFamily="2" charset="2"/>
              <a:buChar char="v"/>
            </a:pPr>
            <a:r>
              <a:rPr lang="cs-CZ" sz="3000" b="1" dirty="0" smtClean="0">
                <a:solidFill>
                  <a:schemeClr val="accent6">
                    <a:lumMod val="50000"/>
                  </a:schemeClr>
                </a:solidFill>
              </a:rPr>
              <a:t>Dlouhý, Široký a Bystrozraký</a:t>
            </a:r>
            <a:endParaRPr lang="cs-CZ" sz="3000" dirty="0">
              <a:solidFill>
                <a:schemeClr val="accent6">
                  <a:lumMod val="50000"/>
                </a:schemeClr>
              </a:solidFill>
            </a:endParaRPr>
          </a:p>
          <a:p>
            <a:pPr marL="525780" indent="-457200">
              <a:spcBef>
                <a:spcPts val="1200"/>
              </a:spcBef>
              <a:buFont typeface="Wingdings" pitchFamily="2" charset="2"/>
              <a:buChar char="v"/>
            </a:pPr>
            <a:r>
              <a:rPr lang="cs-CZ" sz="3000" b="1" dirty="0" smtClean="0">
                <a:solidFill>
                  <a:schemeClr val="accent6">
                    <a:lumMod val="50000"/>
                  </a:schemeClr>
                </a:solidFill>
              </a:rPr>
              <a:t>Rozum a Štěstí</a:t>
            </a:r>
          </a:p>
          <a:p>
            <a:pPr marL="525780" indent="-457200">
              <a:spcBef>
                <a:spcPts val="1200"/>
              </a:spcBef>
              <a:buFont typeface="Wingdings" pitchFamily="2" charset="2"/>
              <a:buChar char="v"/>
            </a:pPr>
            <a:r>
              <a:rPr lang="cs-CZ" sz="3000" b="1" dirty="0" smtClean="0">
                <a:solidFill>
                  <a:schemeClr val="accent6">
                    <a:lumMod val="50000"/>
                  </a:schemeClr>
                </a:solidFill>
              </a:rPr>
              <a:t>O třech přadlenách</a:t>
            </a:r>
          </a:p>
          <a:p>
            <a:pPr marL="525780" indent="-457200">
              <a:spcBef>
                <a:spcPts val="1200"/>
              </a:spcBef>
              <a:buFont typeface="Wingdings" pitchFamily="2" charset="2"/>
              <a:buChar char="v"/>
            </a:pPr>
            <a:r>
              <a:rPr lang="cs-CZ" sz="3000" b="1" dirty="0" smtClean="0">
                <a:solidFill>
                  <a:schemeClr val="accent6">
                    <a:lumMod val="50000"/>
                  </a:schemeClr>
                </a:solidFill>
              </a:rPr>
              <a:t>Jabloňová panna</a:t>
            </a:r>
          </a:p>
          <a:p>
            <a:pPr marL="68580" indent="0">
              <a:buNone/>
            </a:pPr>
            <a:endParaRPr lang="cs-CZ" sz="3000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endParaRPr lang="cs-CZ" sz="3000" dirty="0">
              <a:solidFill>
                <a:srgbClr val="42424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32959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683568" y="476672"/>
            <a:ext cx="7024744" cy="93610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5400" b="1" dirty="0" smtClean="0"/>
              <a:t>Josef Lada</a:t>
            </a:r>
            <a:endParaRPr lang="cs-CZ" sz="5400" b="1" dirty="0"/>
          </a:p>
        </p:txBody>
      </p:sp>
      <p:sp>
        <p:nvSpPr>
          <p:cNvPr id="7" name="Zástupný symbol pro obsah 2"/>
          <p:cNvSpPr>
            <a:spLocks noGrp="1"/>
          </p:cNvSpPr>
          <p:nvPr>
            <p:ph idx="1"/>
          </p:nvPr>
        </p:nvSpPr>
        <p:spPr>
          <a:xfrm>
            <a:off x="784529" y="1279879"/>
            <a:ext cx="7920880" cy="1152128"/>
          </a:xfrm>
        </p:spPr>
        <p:txBody>
          <a:bodyPr>
            <a:normAutofit/>
          </a:bodyPr>
          <a:lstStyle/>
          <a:p>
            <a:pPr marL="525780" indent="-457200">
              <a:buFont typeface="Wingdings" pitchFamily="2" charset="2"/>
              <a:buChar char="v"/>
            </a:pPr>
            <a:r>
              <a:rPr lang="cs-CZ" sz="3000" b="1" dirty="0" smtClean="0">
                <a:solidFill>
                  <a:schemeClr val="accent6">
                    <a:lumMod val="50000"/>
                  </a:schemeClr>
                </a:solidFill>
              </a:rPr>
              <a:t>O kocouru Mikešovi</a:t>
            </a:r>
          </a:p>
          <a:p>
            <a:pPr marL="525780" indent="-457200">
              <a:buFont typeface="Wingdings" pitchFamily="2" charset="2"/>
              <a:buChar char="v"/>
            </a:pPr>
            <a:r>
              <a:rPr lang="cs-CZ" sz="3000" b="1" dirty="0" smtClean="0">
                <a:solidFill>
                  <a:schemeClr val="accent6">
                    <a:lumMod val="50000"/>
                  </a:schemeClr>
                </a:solidFill>
              </a:rPr>
              <a:t>Bubáci</a:t>
            </a:r>
            <a:r>
              <a:rPr lang="cs-CZ" sz="30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6">
                    <a:lumMod val="50000"/>
                  </a:schemeClr>
                </a:solidFill>
              </a:rPr>
              <a:t>a</a:t>
            </a:r>
            <a:r>
              <a:rPr lang="cs-CZ" sz="30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6">
                    <a:lumMod val="50000"/>
                  </a:schemeClr>
                </a:solidFill>
              </a:rPr>
              <a:t>Hastrmani</a:t>
            </a:r>
          </a:p>
          <a:p>
            <a:pPr marL="68580" indent="0">
              <a:buNone/>
            </a:pPr>
            <a:endParaRPr lang="cs-CZ" sz="3000" b="1" dirty="0" smtClean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683568" y="2564904"/>
            <a:ext cx="7024744" cy="858624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5400" b="1" dirty="0" smtClean="0"/>
              <a:t>Jan Drda</a:t>
            </a:r>
            <a:endParaRPr lang="cs-CZ" sz="5400" b="1" dirty="0"/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798384" y="3377416"/>
            <a:ext cx="7424673" cy="2859896"/>
          </a:xfrm>
          <a:prstGeom prst="rect">
            <a:avLst/>
          </a:prstGeom>
        </p:spPr>
        <p:txBody>
          <a:bodyPr lIns="45720" rIns="45720" anchor="t">
            <a:normAutofit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457200" indent="-274320" algn="l" eaLnBrk="1" hangingPunct="1">
              <a:buClr>
                <a:schemeClr val="accent1"/>
              </a:buClr>
              <a:buSzPct val="80000"/>
              <a:buFont typeface="Wingdings 2" pitchFamily="18" charset="2"/>
              <a:buChar char=""/>
              <a:defRPr sz="28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1pPr>
            <a:lvl2pPr marL="758952" indent="-228600" algn="l" eaLnBrk="1" hangingPunct="1">
              <a:buClr>
                <a:schemeClr val="accent2"/>
              </a:buClr>
              <a:buFont typeface="Wingdings 2" pitchFamily="18" charset="2"/>
              <a:buChar char=""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1033272" indent="-228600" algn="l" eaLnBrk="1" hangingPunct="1">
              <a:buClr>
                <a:schemeClr val="accent3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298448" indent="-228600" algn="l" eaLnBrk="1" hangingPunct="1">
              <a:buClr>
                <a:schemeClr val="accent4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554480" indent="-228600" algn="l" eaLnBrk="1" hangingPunct="1">
              <a:buClr>
                <a:schemeClr val="accent5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1810512" indent="-228600" algn="l" eaLnBrk="1" hangingPunct="1">
              <a:buClr>
                <a:schemeClr val="accent6"/>
              </a:buClr>
              <a:buFont typeface="Wingdings 2" pitchFamily="18" charset="2"/>
              <a:buChar char=""/>
              <a:defRPr lang="en-US" sz="1600" baseline="0" smtClean="0">
                <a:latin typeface="+mn-lt"/>
              </a:defRPr>
            </a:lvl6pPr>
            <a:lvl7pPr marL="2075688" indent="-228600" algn="l" eaLnBrk="1" hangingPunct="1">
              <a:buClr>
                <a:schemeClr val="tx2"/>
              </a:buClr>
              <a:buFont typeface="Wingdings 2" pitchFamily="18" charset="2"/>
              <a:buChar char=""/>
              <a:defRPr lang="en-US" sz="1600" baseline="0" smtClean="0">
                <a:latin typeface="+mn-lt"/>
              </a:defRPr>
            </a:lvl7pPr>
            <a:lvl8pPr marL="2340864" indent="-228600" algn="l" eaLnBrk="1" hangingPunct="1">
              <a:buClr>
                <a:schemeClr val="accent2"/>
              </a:buClr>
              <a:buFont typeface="Wingdings 2" pitchFamily="18" charset="2"/>
              <a:buChar char=""/>
              <a:defRPr sz="1600" baseline="0">
                <a:latin typeface="+mn-lt"/>
              </a:defRPr>
            </a:lvl8pPr>
            <a:lvl9pPr marL="2596896" indent="-228600" algn="l" eaLnBrk="1" hangingPunct="1">
              <a:buClr>
                <a:schemeClr val="accent1"/>
              </a:buClr>
              <a:buFont typeface="Wingdings 2" pitchFamily="18" charset="2"/>
              <a:buChar char=""/>
              <a:defRPr sz="1400" baseline="0">
                <a:latin typeface="+mn-lt"/>
              </a:defRPr>
            </a:lvl9pPr>
          </a:lstStyle>
          <a:p>
            <a:pPr marL="525780" indent="-457200">
              <a:buFont typeface="Wingdings" pitchFamily="2" charset="2"/>
              <a:buChar char="v"/>
            </a:pPr>
            <a:r>
              <a:rPr lang="cs-CZ" sz="3000" b="1" dirty="0" err="1" smtClean="0">
                <a:solidFill>
                  <a:schemeClr val="accent6">
                    <a:lumMod val="50000"/>
                  </a:schemeClr>
                </a:solidFill>
              </a:rPr>
              <a:t>Dařbuján</a:t>
            </a:r>
            <a:r>
              <a:rPr lang="cs-CZ" sz="3000" b="1" dirty="0" smtClean="0">
                <a:solidFill>
                  <a:schemeClr val="accent6">
                    <a:lumMod val="50000"/>
                  </a:schemeClr>
                </a:solidFill>
              </a:rPr>
              <a:t> a </a:t>
            </a:r>
            <a:r>
              <a:rPr lang="cs-CZ" sz="3000" b="1" dirty="0" err="1" smtClean="0">
                <a:solidFill>
                  <a:schemeClr val="accent6">
                    <a:lumMod val="50000"/>
                  </a:schemeClr>
                </a:solidFill>
              </a:rPr>
              <a:t>Pandrhola</a:t>
            </a:r>
            <a:endParaRPr lang="cs-CZ" sz="3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525780" indent="-457200">
              <a:buFont typeface="Wingdings" pitchFamily="2" charset="2"/>
              <a:buChar char="v"/>
            </a:pPr>
            <a:r>
              <a:rPr lang="cs-CZ" sz="3000" b="1" dirty="0" smtClean="0">
                <a:solidFill>
                  <a:schemeClr val="accent6">
                    <a:lumMod val="50000"/>
                  </a:schemeClr>
                </a:solidFill>
              </a:rPr>
              <a:t>Hrátky s čertem</a:t>
            </a:r>
          </a:p>
          <a:p>
            <a:pPr marL="525780" indent="-457200">
              <a:buFont typeface="Wingdings" pitchFamily="2" charset="2"/>
              <a:buChar char="v"/>
            </a:pPr>
            <a:r>
              <a:rPr lang="cs-CZ" sz="3000" b="1" dirty="0" smtClean="0">
                <a:solidFill>
                  <a:schemeClr val="accent6">
                    <a:lumMod val="50000"/>
                  </a:schemeClr>
                </a:solidFill>
              </a:rPr>
              <a:t>O princezně Jasněnce a ševci, který létal</a:t>
            </a:r>
          </a:p>
          <a:p>
            <a:pPr marL="525780" indent="-457200">
              <a:buFont typeface="Wingdings" pitchFamily="2" charset="2"/>
              <a:buChar char="v"/>
            </a:pPr>
            <a:r>
              <a:rPr lang="cs-CZ" sz="3000" b="1" dirty="0" smtClean="0">
                <a:solidFill>
                  <a:schemeClr val="accent6">
                    <a:lumMod val="50000"/>
                  </a:schemeClr>
                </a:solidFill>
              </a:rPr>
              <a:t>Daskabáty hříšná ves aneb zapomenutý čert</a:t>
            </a:r>
          </a:p>
        </p:txBody>
      </p:sp>
    </p:spTree>
    <p:extLst>
      <p:ext uri="{BB962C8B-B14F-4D97-AF65-F5344CB8AC3E}">
        <p14:creationId xmlns:p14="http://schemas.microsoft.com/office/powerpoint/2010/main" val="15115402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 uiExpand="1" build="p"/>
      <p:bldP spid="8" grpId="0"/>
      <p:bldP spid="9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611560" y="611135"/>
            <a:ext cx="6264696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Odpovězte na následující otázky.</a:t>
            </a:r>
          </a:p>
          <a:p>
            <a:pPr>
              <a:spcBef>
                <a:spcPts val="600"/>
              </a:spcBef>
            </a:pP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Uveďte i více možností.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484784"/>
            <a:ext cx="7488832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1200"/>
              </a:spcBef>
              <a:buFont typeface="+mj-lt"/>
              <a:buAutoNum type="arabicPeriod"/>
            </a:pPr>
            <a:r>
              <a:rPr lang="cs-CZ" b="1" dirty="0" smtClean="0"/>
              <a:t>Kolik hlav mívá drak?</a:t>
            </a:r>
          </a:p>
          <a:p>
            <a:pPr marL="342900" indent="-342900">
              <a:spcBef>
                <a:spcPts val="1200"/>
              </a:spcBef>
              <a:buFont typeface="+mj-lt"/>
              <a:buAutoNum type="arabicPeriod"/>
            </a:pPr>
            <a:r>
              <a:rPr lang="cs-CZ" b="1" dirty="0" smtClean="0"/>
              <a:t>Do čeho bývá obvykle zaklet princ?</a:t>
            </a:r>
          </a:p>
          <a:p>
            <a:pPr marL="342900" indent="-342900">
              <a:spcBef>
                <a:spcPts val="1200"/>
              </a:spcBef>
              <a:buFont typeface="+mj-lt"/>
              <a:buAutoNum type="arabicPeriod"/>
            </a:pPr>
            <a:r>
              <a:rPr lang="cs-CZ" b="1" dirty="0" smtClean="0"/>
              <a:t>Jaká bývá odměna za radu kouzelnému dědečkovi?</a:t>
            </a:r>
          </a:p>
          <a:p>
            <a:pPr marL="342900" indent="-342900">
              <a:spcBef>
                <a:spcPts val="1200"/>
              </a:spcBef>
              <a:buFont typeface="+mj-lt"/>
              <a:buAutoNum type="arabicPeriod"/>
            </a:pPr>
            <a:r>
              <a:rPr lang="cs-CZ" b="1" dirty="0" smtClean="0"/>
              <a:t>Kolik dětí mívají královští rodiče nejčastěji?</a:t>
            </a:r>
          </a:p>
          <a:p>
            <a:pPr marL="342900" indent="-342900">
              <a:spcBef>
                <a:spcPts val="1200"/>
              </a:spcBef>
              <a:buFont typeface="+mj-lt"/>
              <a:buAutoNum type="arabicPeriod"/>
            </a:pPr>
            <a:r>
              <a:rPr lang="cs-CZ" b="1" dirty="0" smtClean="0"/>
              <a:t>Čím se nejsnáze vyčarují peníze?</a:t>
            </a:r>
          </a:p>
          <a:p>
            <a:pPr marL="342900" indent="-342900">
              <a:spcBef>
                <a:spcPts val="1200"/>
              </a:spcBef>
              <a:buFont typeface="+mj-lt"/>
              <a:buAutoNum type="arabicPeriod"/>
            </a:pPr>
            <a:r>
              <a:rPr lang="cs-CZ" b="1" dirty="0" smtClean="0"/>
              <a:t>Jak lze v pohádkách rychle cestovat?</a:t>
            </a:r>
          </a:p>
          <a:p>
            <a:pPr marL="342900" indent="-342900">
              <a:spcBef>
                <a:spcPts val="1200"/>
              </a:spcBef>
              <a:buFont typeface="+mj-lt"/>
              <a:buAutoNum type="arabicPeriod"/>
            </a:pPr>
            <a:r>
              <a:rPr lang="cs-CZ" b="1" dirty="0" smtClean="0"/>
              <a:t>Jaká bývá nejčastější odměna hrdinů?</a:t>
            </a:r>
          </a:p>
          <a:p>
            <a:pPr marL="342900" indent="-342900">
              <a:spcBef>
                <a:spcPts val="1200"/>
              </a:spcBef>
              <a:buFont typeface="+mj-lt"/>
              <a:buAutoNum type="arabicPeriod"/>
            </a:pPr>
            <a:r>
              <a:rPr lang="cs-CZ" b="1" dirty="0" smtClean="0"/>
              <a:t>Kdo dokáže kouzlem plnit přání a co za to požaduje?</a:t>
            </a:r>
          </a:p>
          <a:p>
            <a:pPr marL="342900" indent="-342900">
              <a:spcBef>
                <a:spcPts val="1200"/>
              </a:spcBef>
              <a:buFont typeface="+mj-lt"/>
              <a:buAutoNum type="arabicPeriod"/>
            </a:pPr>
            <a:r>
              <a:rPr lang="cs-CZ" b="1" dirty="0" smtClean="0"/>
              <a:t>Proč bývá princezna zakletá?</a:t>
            </a:r>
          </a:p>
          <a:p>
            <a:pPr marL="342900" indent="-342900">
              <a:spcBef>
                <a:spcPts val="1200"/>
              </a:spcBef>
              <a:buFont typeface="+mj-lt"/>
              <a:buAutoNum type="arabicPeriod"/>
            </a:pPr>
            <a:r>
              <a:rPr lang="cs-CZ" b="1" dirty="0" smtClean="0"/>
              <a:t>Co nejspolehlivěji zruší kouzlo?</a:t>
            </a:r>
          </a:p>
        </p:txBody>
      </p:sp>
    </p:spTree>
    <p:extLst>
      <p:ext uri="{BB962C8B-B14F-4D97-AF65-F5344CB8AC3E}">
        <p14:creationId xmlns:p14="http://schemas.microsoft.com/office/powerpoint/2010/main" val="3678403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611560" y="611135"/>
            <a:ext cx="62646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Řešení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87508" y="1011245"/>
            <a:ext cx="8216940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b="1" dirty="0" smtClean="0"/>
              <a:t>Kolik hlav mívá drak?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(násobek 3 a 7;  3, 6, 9, 12, 7, 14)</a:t>
            </a:r>
          </a:p>
          <a:p>
            <a:pPr marL="342900" indent="-342900">
              <a:spcBef>
                <a:spcPts val="1200"/>
              </a:spcBef>
              <a:buFont typeface="+mj-lt"/>
              <a:buAutoNum type="arabicPeriod"/>
            </a:pPr>
            <a:r>
              <a:rPr lang="cs-CZ" b="1" dirty="0" smtClean="0"/>
              <a:t>Do čeho bývá obvykle zaklet princ?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(žába, had, pták)</a:t>
            </a:r>
            <a:endParaRPr lang="cs-CZ" b="1" dirty="0" smtClean="0"/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/>
              <a:t>Jaká bývá odměna za radu kouzelnému dědečkovi?</a:t>
            </a:r>
            <a:r>
              <a:rPr lang="cs-CZ" b="1" dirty="0"/>
              <a:t>	</a:t>
            </a:r>
            <a:r>
              <a:rPr lang="cs-CZ" b="1" dirty="0" smtClean="0"/>
              <a:t>						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(buchty, jídlo)</a:t>
            </a:r>
            <a:endParaRPr lang="cs-CZ" b="1" dirty="0" smtClean="0"/>
          </a:p>
          <a:p>
            <a:pPr marL="342900" indent="-342900">
              <a:spcBef>
                <a:spcPts val="1200"/>
              </a:spcBef>
              <a:buFont typeface="+mj-lt"/>
              <a:buAutoNum type="arabicPeriod"/>
            </a:pPr>
            <a:r>
              <a:rPr lang="cs-CZ" b="1" dirty="0" smtClean="0"/>
              <a:t>Kolik dětí mívají královští rodiče nejčastěji?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(1, 3)</a:t>
            </a:r>
            <a:endParaRPr lang="cs-CZ" b="1" dirty="0" smtClean="0"/>
          </a:p>
          <a:p>
            <a:pPr marL="342900" indent="-342900">
              <a:spcBef>
                <a:spcPts val="1200"/>
              </a:spcBef>
              <a:buFont typeface="+mj-lt"/>
              <a:buAutoNum type="arabicPeriod"/>
            </a:pPr>
            <a:r>
              <a:rPr lang="cs-CZ" b="1" dirty="0" smtClean="0"/>
              <a:t>Čím se nejsnáze vyčarují peníze?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(kabát, osel, měšec)</a:t>
            </a:r>
            <a:endParaRPr lang="cs-CZ" b="1" dirty="0" smtClean="0"/>
          </a:p>
          <a:p>
            <a:pPr marL="342900" indent="-342900">
              <a:spcBef>
                <a:spcPts val="1200"/>
              </a:spcBef>
              <a:buFont typeface="+mj-lt"/>
              <a:buAutoNum type="arabicPeriod"/>
            </a:pPr>
            <a:r>
              <a:rPr lang="cs-CZ" b="1" dirty="0" smtClean="0"/>
              <a:t>Jak lze v pohádkách rychle cestovat?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(koberec, plášť, boty)</a:t>
            </a:r>
            <a:endParaRPr lang="cs-CZ" b="1" dirty="0" smtClean="0"/>
          </a:p>
          <a:p>
            <a:pPr marL="342900" indent="-342900">
              <a:spcBef>
                <a:spcPts val="1200"/>
              </a:spcBef>
              <a:buFont typeface="+mj-lt"/>
              <a:buAutoNum type="arabicPeriod"/>
            </a:pPr>
            <a:r>
              <a:rPr lang="cs-CZ" b="1" dirty="0" smtClean="0"/>
              <a:t>Jaká bývá nejčastější odměna hrdinů?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(princezna a půl království)</a:t>
            </a:r>
            <a:endParaRPr lang="cs-CZ" b="1" dirty="0" smtClean="0"/>
          </a:p>
          <a:p>
            <a:pPr marL="342900" indent="-342900">
              <a:spcBef>
                <a:spcPts val="1200"/>
              </a:spcBef>
              <a:buFont typeface="+mj-lt"/>
              <a:buAutoNum type="arabicPeriod"/>
            </a:pPr>
            <a:r>
              <a:rPr lang="cs-CZ" b="1" dirty="0" smtClean="0"/>
              <a:t>Kdo dokáže kouzlem plnit přání a co za to požaduje?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(čert – duši, rybka – svobodu, džin – nic)</a:t>
            </a:r>
            <a:endParaRPr lang="cs-CZ" b="1" dirty="0" smtClean="0"/>
          </a:p>
          <a:p>
            <a:pPr marL="342900" indent="-342900">
              <a:spcBef>
                <a:spcPts val="1200"/>
              </a:spcBef>
              <a:buFont typeface="+mj-lt"/>
              <a:buAutoNum type="arabicPeriod"/>
            </a:pPr>
            <a:r>
              <a:rPr lang="cs-CZ" b="1" dirty="0" smtClean="0"/>
              <a:t>Proč bývá princezna zakletá?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(odmítá se provdat, zapomněli pozvat sudičku, trest za zlé chování)</a:t>
            </a:r>
            <a:endParaRPr lang="cs-CZ" b="1" dirty="0" smtClean="0"/>
          </a:p>
          <a:p>
            <a:pPr marL="342900" indent="-342900">
              <a:spcBef>
                <a:spcPts val="1200"/>
              </a:spcBef>
              <a:buFont typeface="+mj-lt"/>
              <a:buAutoNum type="arabicPeriod"/>
            </a:pPr>
            <a:r>
              <a:rPr lang="cs-CZ" b="1" dirty="0" smtClean="0"/>
              <a:t>Co nejspolehlivěji zruší kouzlo?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(láska)</a:t>
            </a:r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2216842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367</TotalTime>
  <Words>295</Words>
  <Application>Microsoft Office PowerPoint</Application>
  <PresentationFormat>Předvádění na obrazovce (4:3)</PresentationFormat>
  <Paragraphs>60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Carnival</vt:lpstr>
      <vt:lpstr>Pohádky (3)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VY_32_INOVACE_28 ČJ  Pohádky 3</dc:title>
  <dc:creator>Božena Fajtová</dc:creator>
  <cp:lastModifiedBy>12RM</cp:lastModifiedBy>
  <cp:revision>61</cp:revision>
  <dcterms:created xsi:type="dcterms:W3CDTF">2011-06-29T14:08:27Z</dcterms:created>
  <dcterms:modified xsi:type="dcterms:W3CDTF">2011-08-28T10:45:17Z</dcterms:modified>
</cp:coreProperties>
</file>