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1"/>
  </p:sldMasterIdLst>
  <p:sldIdLst>
    <p:sldId id="257" r:id="rId2"/>
    <p:sldId id="256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8" r:id="rId11"/>
    <p:sldId id="264" r:id="rId12"/>
    <p:sldId id="265" r:id="rId13"/>
    <p:sldId id="269" r:id="rId14"/>
    <p:sldId id="267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0C95E1-F177-4200-831D-CA7DEF0A1E99}" type="datetimeFigureOut">
              <a:rPr lang="cs-CZ" smtClean="0"/>
              <a:t>2.2.2013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399250-DA23-4A36-9A78-E4031A1709BA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okushistory.blog.cz/0605/pravek-dejiny-praveku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hyperlink" Target="http://www.geschichtsbausteine.uni-passau.de/cz/materialy-pro-vyuku/zlata-stezka/vyuka-materialy/pisemne-prameny.html" TargetMode="External"/><Relationship Id="rId7" Type="http://schemas.openxmlformats.org/officeDocument/2006/relationships/hyperlink" Target="http://www.nausniceweb.cz/nausnice-%E2%80%93-pohled-do-historie-22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hyperlink" Target="http://www.archeologienadosah.cz/o-archeologii/zakladni-informace/proc-a-jak" TargetMode="Externa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zakladka-hrou.webnode.cz/a4-trida-zs/vlastiveda/pravek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omo_habilis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9.jpg"/><Relationship Id="rId5" Type="http://schemas.openxmlformats.org/officeDocument/2006/relationships/hyperlink" Target="http://dejepisnezapisky.blogerka.cz/_/Homo-Habilis-clovek-zrucny" TargetMode="Externa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omo_erectus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1.jpg"/><Relationship Id="rId5" Type="http://schemas.openxmlformats.org/officeDocument/2006/relationships/hyperlink" Target="http://leccos.com/index.php/clanky/homo-erectus" TargetMode="Externa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leccos.com/index.php/clanky/homo-sapiens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13.jpg"/><Relationship Id="rId5" Type="http://schemas.openxmlformats.org/officeDocument/2006/relationships/hyperlink" Target="http://zstrebivlice.blog.cz/0603/referat-6-trida-doby-ledove-zpusob-obzivy-v-paleolitu" TargetMode="Externa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icko.cz/clanek/precti-si-priroda/10480/cesko-v-dobe-ledove-co-lovili-lovci-mamutu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hanstvi.net/inde.php?menu=keltioppida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6.jpg"/><Relationship Id="rId5" Type="http://schemas.openxmlformats.org/officeDocument/2006/relationships/hyperlink" Target="http://www.adam.cz/clanek-2010050070-v-nasavrkach-vyroste-keltsky-skanzen.html" TargetMode="Externa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hyperlink" Target="http://p-numismatika.cz/index.php?get=kapitola6" TargetMode="External"/><Relationship Id="rId7" Type="http://schemas.openxmlformats.org/officeDocument/2006/relationships/hyperlink" Target="http://www.nppodyji.cz/vyvoj-krajiny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18.jpg"/><Relationship Id="rId5" Type="http://schemas.openxmlformats.org/officeDocument/2006/relationships/hyperlink" Target="http://programy.mb-net.cz/mb-pravek-novovek/JP0903012.htm" TargetMode="Externa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kunratice.cz/ucitele/predmety/dejepis/dejepis-7-rocnik/stehovani-narodu-1884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PRAVĚK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0" name="Zástupný symbol pro obsah 2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     Opakujeme dějepis na II. stupni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331640" y="3068960"/>
            <a:ext cx="6624776" cy="2956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51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4"/>
    </mc:Choice>
    <mc:Fallback xmlns="">
      <p:transition spd="slow" advTm="609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PRAVĚK - TESTÍK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0" name="Zástupný symbol pro obsah 2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: Opakujeme dějepis na II. stupni </a:t>
            </a:r>
          </a:p>
          <a:p>
            <a:r>
              <a:rPr lang="cs-CZ" dirty="0" smtClean="0"/>
              <a:t>Šablona : III/2</a:t>
            </a:r>
          </a:p>
          <a:p>
            <a:r>
              <a:rPr lang="cs-CZ" dirty="0" smtClean="0"/>
              <a:t>Číslo : 41</a:t>
            </a:r>
          </a:p>
          <a:p>
            <a:r>
              <a:rPr lang="cs-CZ" dirty="0" smtClean="0"/>
              <a:t>Autor: Mgr. Soňa Blažková</a:t>
            </a:r>
          </a:p>
          <a:p>
            <a:r>
              <a:rPr lang="cs-CZ" dirty="0" smtClean="0"/>
              <a:t>ZŠ Choltice  „Učíme se pro život“</a:t>
            </a:r>
          </a:p>
          <a:p>
            <a:r>
              <a:rPr lang="cs-CZ" dirty="0" smtClean="0"/>
              <a:t>Klíčová slova: pravěk, typy člověka, pěstní klín, oppidum, duhovka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Třída : dějepis 6                    Datum ověření: 13.12.2012</a:t>
            </a:r>
          </a:p>
        </p:txBody>
      </p:sp>
    </p:spTree>
    <p:extLst>
      <p:ext uri="{BB962C8B-B14F-4D97-AF65-F5344CB8AC3E}">
        <p14:creationId xmlns:p14="http://schemas.microsoft.com/office/powerpoint/2010/main" val="261699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9"/>
    </mc:Choice>
    <mc:Fallback xmlns="">
      <p:transition spd="slow" advTm="501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/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/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/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/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>Metodický návod a obsah</a:t>
            </a:r>
            <a:r>
              <a:rPr lang="cs-CZ" b="1" dirty="0" smtClean="0">
                <a:solidFill>
                  <a:srgbClr val="0070C0"/>
                </a:solidFill>
              </a:rPr>
              <a:t>: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0" name="Zástupný symbol pro obsah 29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Cíl: opakování probraného tématu </a:t>
            </a:r>
            <a:r>
              <a:rPr lang="cs-CZ" dirty="0" smtClean="0"/>
              <a:t>– PRAVĚK</a:t>
            </a:r>
          </a:p>
          <a:p>
            <a:r>
              <a:rPr lang="cs-CZ" dirty="0" smtClean="0"/>
              <a:t>Každý žák si na papír předem napíše čísla 1-10 pod sebe, každé číslo na 1 řádek. Po spuštění testu pak připisuje pouze písmeno správné odpovědi.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1-3 –      úvodní </a:t>
            </a:r>
          </a:p>
          <a:p>
            <a:r>
              <a:rPr lang="cs-CZ" dirty="0" smtClean="0"/>
              <a:t>4. – 13.  10 otázek </a:t>
            </a:r>
            <a:r>
              <a:rPr lang="cs-CZ" dirty="0" err="1" smtClean="0"/>
              <a:t>testíku</a:t>
            </a:r>
            <a:r>
              <a:rPr lang="cs-CZ" dirty="0" smtClean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Otázky </a:t>
            </a:r>
            <a:r>
              <a:rPr lang="cs-CZ" dirty="0"/>
              <a:t>jsou časovány :  30´´  (typ A,B ) a 40´´ (A,B,C)</a:t>
            </a:r>
          </a:p>
          <a:p>
            <a:pPr marL="0" indent="0">
              <a:buNone/>
            </a:pPr>
            <a:r>
              <a:rPr lang="cs-CZ" dirty="0"/>
              <a:t>   </a:t>
            </a:r>
            <a:r>
              <a:rPr lang="cs-CZ" dirty="0" smtClean="0"/>
              <a:t>               po  </a:t>
            </a:r>
            <a:r>
              <a:rPr lang="cs-CZ" dirty="0"/>
              <a:t>10 ´´ doplní otázku i obrázky</a:t>
            </a:r>
          </a:p>
          <a:p>
            <a:endParaRPr lang="cs-CZ" dirty="0"/>
          </a:p>
          <a:p>
            <a:r>
              <a:rPr lang="cs-CZ" dirty="0" smtClean="0"/>
              <a:t>4</a:t>
            </a:r>
            <a:r>
              <a:rPr lang="cs-CZ" dirty="0" smtClean="0"/>
              <a:t>.         výsledky a hodnocení</a:t>
            </a:r>
          </a:p>
          <a:p>
            <a:r>
              <a:rPr lang="cs-CZ" dirty="0" smtClean="0"/>
              <a:t>15.          zdroje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- obrázky jsou vloženy s hypertextovým odkazem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- písemné prameny jsou citovány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409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50"/>
    </mc:Choice>
    <mc:Fallback xmlns="">
      <p:transition spd="slow" advTm="635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1.    Jak se nazývá věda,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      která zkoumá pravěk ?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sz="4400" dirty="0" smtClean="0">
                <a:latin typeface="+mj-lt"/>
              </a:rPr>
              <a:t>A) geologie</a:t>
            </a:r>
          </a:p>
          <a:p>
            <a:endParaRPr lang="cs-CZ" sz="4400" dirty="0">
              <a:latin typeface="+mj-lt"/>
            </a:endParaRPr>
          </a:p>
          <a:p>
            <a:r>
              <a:rPr lang="cs-CZ" sz="4400" dirty="0" smtClean="0">
                <a:latin typeface="+mj-lt"/>
              </a:rPr>
              <a:t>B) prehistorie</a:t>
            </a:r>
          </a:p>
          <a:p>
            <a:endParaRPr lang="cs-CZ" sz="4400" dirty="0">
              <a:latin typeface="+mj-lt"/>
            </a:endParaRPr>
          </a:p>
          <a:p>
            <a:r>
              <a:rPr lang="cs-CZ" sz="4400" dirty="0" smtClean="0">
                <a:latin typeface="+mj-lt"/>
              </a:rPr>
              <a:t>C) archeologie </a:t>
            </a:r>
            <a:endParaRPr lang="cs-CZ" sz="4400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564904"/>
            <a:ext cx="3888432" cy="367240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631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60"/>
    </mc:Choice>
    <mc:Fallback xmlns="">
      <p:transition spd="slow" advTm="43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2.    Jaké druhy historických    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>       pramenů znáš?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+mj-lt"/>
              </a:rPr>
              <a:t>A) </a:t>
            </a:r>
            <a:r>
              <a:rPr lang="cs-CZ" sz="4000" dirty="0" smtClean="0">
                <a:latin typeface="+mj-lt"/>
              </a:rPr>
              <a:t>písemné a    </a:t>
            </a:r>
          </a:p>
          <a:p>
            <a:pPr marL="0" indent="0">
              <a:buNone/>
            </a:pPr>
            <a:r>
              <a:rPr lang="cs-CZ" sz="4000" dirty="0" smtClean="0">
                <a:latin typeface="+mj-lt"/>
              </a:rPr>
              <a:t>               hmotné</a:t>
            </a:r>
          </a:p>
          <a:p>
            <a:r>
              <a:rPr lang="cs-CZ" sz="4000" b="1" dirty="0" smtClean="0">
                <a:latin typeface="+mj-lt"/>
              </a:rPr>
              <a:t>B)</a:t>
            </a:r>
            <a:r>
              <a:rPr lang="cs-CZ" sz="4000" dirty="0" smtClean="0">
                <a:latin typeface="+mj-lt"/>
              </a:rPr>
              <a:t> kulturní a </a:t>
            </a:r>
          </a:p>
          <a:p>
            <a:pPr marL="0" indent="0">
              <a:buNone/>
            </a:pPr>
            <a:r>
              <a:rPr lang="cs-CZ" sz="4000" dirty="0" smtClean="0">
                <a:latin typeface="+mj-lt"/>
              </a:rPr>
              <a:t>               sportovní</a:t>
            </a:r>
          </a:p>
          <a:p>
            <a:r>
              <a:rPr lang="cs-CZ" sz="4000" b="1" dirty="0" smtClean="0">
                <a:latin typeface="+mj-lt"/>
              </a:rPr>
              <a:t>C) </a:t>
            </a:r>
            <a:r>
              <a:rPr lang="cs-CZ" sz="4000" dirty="0" smtClean="0">
                <a:latin typeface="+mj-lt"/>
              </a:rPr>
              <a:t>kamenné a </a:t>
            </a:r>
          </a:p>
          <a:p>
            <a:pPr marL="0" indent="0">
              <a:buNone/>
            </a:pPr>
            <a:r>
              <a:rPr lang="cs-CZ" sz="4000" dirty="0" smtClean="0">
                <a:latin typeface="+mj-lt"/>
              </a:rPr>
              <a:t>               železné</a:t>
            </a:r>
            <a:endParaRPr lang="cs-CZ" sz="4000" dirty="0">
              <a:latin typeface="+mj-lt"/>
            </a:endParaRPr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527330"/>
            <a:ext cx="2747392" cy="2060544"/>
          </a:xfrm>
        </p:spPr>
      </p:pic>
      <p:pic>
        <p:nvPicPr>
          <p:cNvPr id="5" name="Obrázek 4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056118"/>
            <a:ext cx="2231447" cy="1897892"/>
          </a:xfrm>
          <a:prstGeom prst="rect">
            <a:avLst/>
          </a:prstGeom>
        </p:spPr>
      </p:pic>
      <p:pic>
        <p:nvPicPr>
          <p:cNvPr id="6" name="Obrázek 5">
            <a:hlinkClick r:id="rId7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005064"/>
            <a:ext cx="2088232" cy="18794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815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26"/>
    </mc:Choice>
    <mc:Fallback xmlns="">
      <p:transition spd="slow" advTm="40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3. Znáš název pravěkého nástroje?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4000" dirty="0" smtClean="0">
                <a:latin typeface="+mj-lt"/>
              </a:rPr>
              <a:t>A) ruční klín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B) dlaňový klín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C) pěstní klín</a:t>
            </a:r>
            <a:endParaRPr lang="cs-CZ" sz="4000" dirty="0">
              <a:latin typeface="+mj-lt"/>
            </a:endParaRPr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00" y="2232819"/>
            <a:ext cx="2895600" cy="38100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706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40"/>
    </mc:Choice>
    <mc:Fallback xmlns="">
      <p:transition spd="slow" advTm="40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4. Člověk zručný využívá oheň jen 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>     příležitostně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Napiš odpověď</a:t>
            </a:r>
          </a:p>
          <a:p>
            <a:endParaRPr lang="cs-CZ" dirty="0"/>
          </a:p>
          <a:p>
            <a:r>
              <a:rPr lang="cs-CZ" sz="4400" dirty="0" smtClean="0">
                <a:latin typeface="+mj-lt"/>
              </a:rPr>
              <a:t>Ano</a:t>
            </a:r>
          </a:p>
          <a:p>
            <a:r>
              <a:rPr lang="cs-CZ" sz="4400" dirty="0" smtClean="0">
                <a:latin typeface="+mj-lt"/>
              </a:rPr>
              <a:t>Ne</a:t>
            </a:r>
            <a:endParaRPr lang="cs-CZ" sz="4400" dirty="0">
              <a:latin typeface="+mj-lt"/>
            </a:endParaRPr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212976"/>
            <a:ext cx="2457450" cy="3276600"/>
          </a:xfrm>
        </p:spPr>
      </p:pic>
      <p:pic>
        <p:nvPicPr>
          <p:cNvPr id="6" name="Obrázek 5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484784"/>
            <a:ext cx="2624598" cy="27253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679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75"/>
    </mc:Choice>
    <mc:Fallback xmlns="">
      <p:transition spd="slow" advTm="31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5. Člověk vzpřímený loví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4000" dirty="0" smtClean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A) malá zvířata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B) malá i středně    </a:t>
            </a:r>
          </a:p>
          <a:p>
            <a:pPr marL="0" indent="0">
              <a:buNone/>
            </a:pPr>
            <a:r>
              <a:rPr lang="cs-CZ" sz="4000" dirty="0" smtClean="0">
                <a:latin typeface="+mj-lt"/>
              </a:rPr>
              <a:t>       velká zvířata</a:t>
            </a:r>
            <a:endParaRPr lang="cs-CZ" sz="4000" dirty="0">
              <a:latin typeface="+mj-lt"/>
            </a:endParaRPr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844824"/>
            <a:ext cx="2078794" cy="2771725"/>
          </a:xfrm>
        </p:spPr>
      </p:pic>
      <p:pic>
        <p:nvPicPr>
          <p:cNvPr id="5" name="Obrázek 4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221088"/>
            <a:ext cx="3528392" cy="23216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565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34"/>
    </mc:Choice>
    <mc:Fallback xmlns="">
      <p:transition spd="slow" advTm="30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6. Člověk rozumný uměl rozdělat </a:t>
            </a:r>
            <a:br>
              <a:rPr lang="cs-CZ" b="1" dirty="0" smtClean="0"/>
            </a:br>
            <a:r>
              <a:rPr lang="cs-CZ" b="1" dirty="0" smtClean="0"/>
              <a:t>     oheň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>
                <a:latin typeface="+mj-lt"/>
              </a:rPr>
              <a:t>Napiš odpověď</a:t>
            </a:r>
          </a:p>
          <a:p>
            <a:r>
              <a:rPr lang="cs-CZ" sz="4400" smtClean="0">
                <a:latin typeface="+mj-lt"/>
              </a:rPr>
              <a:t> </a:t>
            </a:r>
            <a:r>
              <a:rPr lang="cs-CZ" sz="4400" dirty="0" smtClean="0">
                <a:latin typeface="+mj-lt"/>
              </a:rPr>
              <a:t>ANO</a:t>
            </a:r>
          </a:p>
          <a:p>
            <a:r>
              <a:rPr lang="cs-CZ" sz="4400" smtClean="0">
                <a:latin typeface="+mj-lt"/>
              </a:rPr>
              <a:t> </a:t>
            </a:r>
            <a:r>
              <a:rPr lang="cs-CZ" sz="4400" dirty="0" smtClean="0">
                <a:latin typeface="+mj-lt"/>
              </a:rPr>
              <a:t>NE</a:t>
            </a:r>
            <a:endParaRPr lang="cs-CZ" sz="4400" dirty="0">
              <a:latin typeface="+mj-lt"/>
            </a:endParaRPr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993" y="3645024"/>
            <a:ext cx="4038600" cy="2670817"/>
          </a:xfrm>
        </p:spPr>
      </p:pic>
      <p:pic>
        <p:nvPicPr>
          <p:cNvPr id="5" name="Obrázek 4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484784"/>
            <a:ext cx="3240995" cy="25763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643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74"/>
    </mc:Choice>
    <mc:Fallback xmlns="">
      <p:transition spd="slow" advTm="30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7. Který typ člověka uměl lovit </a:t>
            </a:r>
            <a:br>
              <a:rPr lang="cs-CZ" b="1" dirty="0" smtClean="0"/>
            </a:br>
            <a:r>
              <a:rPr lang="cs-CZ" b="1" dirty="0" smtClean="0"/>
              <a:t>    mamuty ?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+mj-lt"/>
              </a:rPr>
              <a:t>A) člověk zručný</a:t>
            </a:r>
          </a:p>
          <a:p>
            <a:endParaRPr lang="cs-CZ" sz="4000" dirty="0">
              <a:latin typeface="+mj-lt"/>
            </a:endParaRPr>
          </a:p>
          <a:p>
            <a:r>
              <a:rPr lang="cs-CZ" sz="3600" dirty="0" smtClean="0">
                <a:latin typeface="+mj-lt"/>
              </a:rPr>
              <a:t>B) člověk    </a:t>
            </a:r>
          </a:p>
          <a:p>
            <a:pPr marL="0" indent="0">
              <a:buNone/>
            </a:pPr>
            <a:r>
              <a:rPr lang="cs-CZ" sz="3600" dirty="0" smtClean="0">
                <a:latin typeface="+mj-lt"/>
              </a:rPr>
              <a:t>        vzpřímený</a:t>
            </a:r>
          </a:p>
          <a:p>
            <a:pPr marL="0" indent="0">
              <a:buNone/>
            </a:pPr>
            <a:endParaRPr lang="cs-CZ" sz="3600" dirty="0" smtClean="0">
              <a:latin typeface="+mj-lt"/>
            </a:endParaRPr>
          </a:p>
          <a:p>
            <a:r>
              <a:rPr lang="cs-CZ" sz="3600" dirty="0" smtClean="0">
                <a:latin typeface="+mj-lt"/>
              </a:rPr>
              <a:t>C) člověk rozumný</a:t>
            </a:r>
            <a:endParaRPr lang="cs-CZ" sz="3600" dirty="0">
              <a:latin typeface="+mj-lt"/>
            </a:endParaRPr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132856"/>
            <a:ext cx="4038600" cy="352839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553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481"/>
    </mc:Choice>
    <mc:Fallback xmlns="">
      <p:transition spd="slow" advTm="41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8. Opevněná keltská hradiště se 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>     nazývala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0" name="Zástupný symbol pro obsah 29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+mj-lt"/>
              </a:rPr>
              <a:t>A) </a:t>
            </a:r>
            <a:r>
              <a:rPr lang="cs-CZ" sz="4000" dirty="0" err="1" smtClean="0">
                <a:latin typeface="+mj-lt"/>
              </a:rPr>
              <a:t>keltida</a:t>
            </a:r>
            <a:endParaRPr lang="cs-CZ" sz="4000" dirty="0" smtClean="0">
              <a:latin typeface="+mj-lt"/>
            </a:endParaRP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B) oppida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C) hrady</a:t>
            </a:r>
            <a:endParaRPr lang="cs-CZ" sz="4000" dirty="0">
              <a:latin typeface="+mj-lt"/>
            </a:endParaRPr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56792"/>
            <a:ext cx="4038600" cy="2405121"/>
          </a:xfrm>
        </p:spPr>
      </p:pic>
      <p:pic>
        <p:nvPicPr>
          <p:cNvPr id="4" name="Obrázek 3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73016"/>
            <a:ext cx="3822192" cy="28651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171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76"/>
    </mc:Choice>
    <mc:Fallback xmlns="">
      <p:transition spd="slow" advTm="41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9. Co to byly DUHOVKY ?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+mj-lt"/>
              </a:rPr>
              <a:t>A) nástroje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B) šperky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C) mince</a:t>
            </a:r>
            <a:endParaRPr lang="cs-CZ" sz="4000" dirty="0">
              <a:latin typeface="+mj-lt"/>
            </a:endParaRPr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756" y="4675037"/>
            <a:ext cx="3164160" cy="1596729"/>
          </a:xfrm>
        </p:spPr>
      </p:pic>
      <p:pic>
        <p:nvPicPr>
          <p:cNvPr id="5" name="Obrázek 4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924944"/>
            <a:ext cx="2335429" cy="1748977"/>
          </a:xfrm>
          <a:prstGeom prst="rect">
            <a:avLst/>
          </a:prstGeom>
        </p:spPr>
      </p:pic>
      <p:pic>
        <p:nvPicPr>
          <p:cNvPr id="6" name="Obrázek 5">
            <a:hlinkClick r:id="rId7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928674"/>
            <a:ext cx="2807401" cy="18659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389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60"/>
    </mc:Choice>
    <mc:Fallback xmlns="">
      <p:transition spd="slow" advTm="41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10. Stěhování národů způsobili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+mj-lt"/>
              </a:rPr>
              <a:t> A) Vandalové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B ) Hunové</a:t>
            </a:r>
          </a:p>
          <a:p>
            <a:endParaRPr lang="cs-CZ" sz="4000" dirty="0">
              <a:latin typeface="+mj-lt"/>
            </a:endParaRPr>
          </a:p>
          <a:p>
            <a:r>
              <a:rPr lang="cs-CZ" sz="4000" dirty="0" smtClean="0">
                <a:latin typeface="+mj-lt"/>
              </a:rPr>
              <a:t>C) Keltové</a:t>
            </a:r>
            <a:endParaRPr lang="cs-CZ" sz="4000" dirty="0">
              <a:latin typeface="+mj-lt"/>
            </a:endParaRPr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204864"/>
            <a:ext cx="4360540" cy="330455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131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67"/>
    </mc:Choice>
    <mc:Fallback xmlns="">
      <p:transition spd="slow" advTm="43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Výsledky:              Hodnocení:</a:t>
            </a:r>
            <a:endParaRPr lang="cs-CZ" b="1" dirty="0"/>
          </a:p>
        </p:txBody>
      </p:sp>
      <p:sp>
        <p:nvSpPr>
          <p:cNvPr id="30" name="Zástupný symbol pro obsah 29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1)  B                                         6)  ANO</a:t>
            </a:r>
          </a:p>
          <a:p>
            <a:r>
              <a:rPr lang="cs-CZ" dirty="0" smtClean="0"/>
              <a:t>2)  A                                         7)  C</a:t>
            </a:r>
          </a:p>
          <a:p>
            <a:r>
              <a:rPr lang="cs-CZ" dirty="0" smtClean="0"/>
              <a:t>3)  C                                         8)  B</a:t>
            </a:r>
          </a:p>
          <a:p>
            <a:r>
              <a:rPr lang="cs-CZ" dirty="0" smtClean="0"/>
              <a:t>4)  ANO                                   9)  C</a:t>
            </a:r>
          </a:p>
          <a:p>
            <a:r>
              <a:rPr lang="cs-CZ" dirty="0" smtClean="0"/>
              <a:t>5)  B                                        10)  B</a:t>
            </a:r>
          </a:p>
          <a:p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Body</a:t>
            </a:r>
            <a:r>
              <a:rPr lang="cs-CZ" dirty="0"/>
              <a:t>:  10 </a:t>
            </a:r>
            <a:r>
              <a:rPr lang="cs-CZ" dirty="0" smtClean="0"/>
              <a:t> bodů         </a:t>
            </a:r>
            <a:r>
              <a:rPr lang="cs-CZ" b="1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dirty="0" smtClean="0"/>
              <a:t>            9- </a:t>
            </a:r>
            <a:r>
              <a:rPr lang="cs-CZ" dirty="0"/>
              <a:t>8  </a:t>
            </a:r>
            <a:r>
              <a:rPr lang="cs-CZ" dirty="0" smtClean="0"/>
              <a:t>bodů     </a:t>
            </a:r>
            <a:r>
              <a:rPr lang="cs-CZ" b="1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             </a:t>
            </a:r>
            <a:r>
              <a:rPr lang="cs-CZ" dirty="0"/>
              <a:t>7-6   </a:t>
            </a:r>
            <a:r>
              <a:rPr lang="cs-CZ" dirty="0" smtClean="0"/>
              <a:t>bodů     </a:t>
            </a:r>
            <a:r>
              <a:rPr lang="cs-CZ" b="1" dirty="0" smtClean="0">
                <a:solidFill>
                  <a:srgbClr val="FF0000"/>
                </a:solidFill>
              </a:rPr>
              <a:t>3</a:t>
            </a:r>
          </a:p>
          <a:p>
            <a:r>
              <a:rPr lang="cs-CZ" dirty="0" smtClean="0"/>
              <a:t>             5-4   body     </a:t>
            </a:r>
            <a:r>
              <a:rPr lang="cs-CZ" b="1" dirty="0" smtClean="0">
                <a:solidFill>
                  <a:srgbClr val="FF0000"/>
                </a:solidFill>
              </a:rPr>
              <a:t>4</a:t>
            </a:r>
          </a:p>
          <a:p>
            <a:r>
              <a:rPr lang="cs-CZ" dirty="0" smtClean="0"/>
              <a:t>             3-1    bod       </a:t>
            </a:r>
            <a:r>
              <a:rPr lang="cs-CZ" b="1" dirty="0">
                <a:solidFill>
                  <a:srgbClr val="FF0000"/>
                </a:solidFill>
              </a:rPr>
              <a:t>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985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143000"/>
          </a:xfrm>
        </p:spPr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0" name="Zástupný symbol pro obsah 29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89120"/>
          </a:xfrm>
        </p:spPr>
        <p:txBody>
          <a:bodyPr>
            <a:normAutofit fontScale="92500" lnSpcReduction="10000"/>
          </a:bodyPr>
          <a:lstStyle/>
          <a:p>
            <a:r>
              <a:rPr lang="cs-CZ" b="1" u="sng" dirty="0" smtClean="0"/>
              <a:t>Obrázky</a:t>
            </a:r>
            <a:r>
              <a:rPr lang="cs-CZ" dirty="0" smtClean="0"/>
              <a:t> jsou kopírovány z prohlížeče  Google – obrázky a vloženy s </a:t>
            </a:r>
            <a:r>
              <a:rPr lang="cs-CZ" b="1" u="sng" dirty="0" smtClean="0"/>
              <a:t>hypertextovým odkazem </a:t>
            </a:r>
            <a:r>
              <a:rPr lang="cs-CZ" b="1" u="sng" dirty="0" smtClean="0"/>
              <a:t>   </a:t>
            </a:r>
            <a:r>
              <a:rPr lang="cs-CZ" dirty="0" smtClean="0"/>
              <a:t>dne</a:t>
            </a:r>
            <a:r>
              <a:rPr lang="cs-CZ" dirty="0" smtClean="0"/>
              <a:t>: 13.12. 2012</a:t>
            </a: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                      (</a:t>
            </a:r>
            <a:r>
              <a:rPr lang="cs-CZ" dirty="0" smtClean="0"/>
              <a:t>klikni na obrázek </a:t>
            </a:r>
            <a:r>
              <a:rPr lang="cs-CZ" dirty="0" err="1" smtClean="0"/>
              <a:t>PtlM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b="1" u="sng" dirty="0" smtClean="0"/>
              <a:t>Písemné prameny :</a:t>
            </a:r>
          </a:p>
          <a:p>
            <a:r>
              <a:rPr lang="cs-CZ" dirty="0" smtClean="0"/>
              <a:t>MANDELOVÁ, Helena; Kunstová, Eliška; </a:t>
            </a:r>
            <a:r>
              <a:rPr lang="cs-CZ" dirty="0"/>
              <a:t>PAŘÍZKOVÁ</a:t>
            </a:r>
          </a:p>
          <a:p>
            <a:pPr marL="0" indent="0">
              <a:buNone/>
            </a:pPr>
            <a:r>
              <a:rPr lang="cs-CZ" dirty="0" smtClean="0"/>
              <a:t>       Ilona. Dějiny pravěku a starověku. Liberec:     </a:t>
            </a:r>
          </a:p>
          <a:p>
            <a:pPr marL="0" indent="0">
              <a:buNone/>
            </a:pPr>
            <a:r>
              <a:rPr lang="cs-CZ" dirty="0" smtClean="0"/>
              <a:t>       Dialog.2001.179 s. ISBN 80-86248-57-40.</a:t>
            </a:r>
          </a:p>
          <a:p>
            <a:r>
              <a:rPr lang="cs-CZ" dirty="0" smtClean="0"/>
              <a:t>BEDNAŘÍKOVÁ, Jarmila;  KYSUČAN, Libor; </a:t>
            </a:r>
            <a:r>
              <a:rPr lang="cs-CZ" dirty="0" err="1" smtClean="0"/>
              <a:t>Fejfušová</a:t>
            </a:r>
            <a:r>
              <a:rPr lang="cs-CZ" dirty="0" smtClean="0"/>
              <a:t>,    </a:t>
            </a:r>
          </a:p>
          <a:p>
            <a:pPr marL="0" indent="0">
              <a:buNone/>
            </a:pPr>
            <a:r>
              <a:rPr lang="cs-CZ" dirty="0" smtClean="0"/>
              <a:t>       Marie. Dějepis Pravěk a starověk. Brno : Nová škola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s.r.o.,2007, 139 s. ISBN 80-7289-57-4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044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4.3|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3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8|2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483</TotalTime>
  <Words>462</Words>
  <Application>Microsoft Office PowerPoint</Application>
  <PresentationFormat>Předvádění na obrazovce (4:3)</PresentationFormat>
  <Paragraphs>109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PRAVĚK </vt:lpstr>
      <vt:lpstr>PRAVĚK - TESTÍK</vt:lpstr>
      <vt:lpstr>    Metodický návod a obsah:</vt:lpstr>
      <vt:lpstr>1.    Jak se nazývá věda,        která zkoumá pravěk ?</vt:lpstr>
      <vt:lpstr>2.    Jaké druhy historických            pramenů znáš?</vt:lpstr>
      <vt:lpstr>3. Znáš název pravěkého nástroje?</vt:lpstr>
      <vt:lpstr>4. Člověk zručný využívá oheň jen       příležitostně</vt:lpstr>
      <vt:lpstr>5. Člověk vzpřímený loví</vt:lpstr>
      <vt:lpstr>6. Člověk rozumný uměl rozdělat       oheň</vt:lpstr>
      <vt:lpstr>7. Který typ člověka uměl lovit      mamuty ?</vt:lpstr>
      <vt:lpstr>8. Opevněná keltská hradiště se       nazývala </vt:lpstr>
      <vt:lpstr>9. Co to byly DUHOVKY ?</vt:lpstr>
      <vt:lpstr>10. Stěhování národů způsobili</vt:lpstr>
      <vt:lpstr>Výsledky:              Hodnocení:</vt:lpstr>
      <vt:lpstr>Zdroje:</vt:lpstr>
    </vt:vector>
  </TitlesOfParts>
  <Company>Choltice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Blazkova</dc:creator>
  <cp:lastModifiedBy>Blazkova</cp:lastModifiedBy>
  <cp:revision>35</cp:revision>
  <dcterms:created xsi:type="dcterms:W3CDTF">2012-12-08T16:18:22Z</dcterms:created>
  <dcterms:modified xsi:type="dcterms:W3CDTF">2013-02-02T13:38:44Z</dcterms:modified>
</cp:coreProperties>
</file>