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5" r:id="rId1"/>
  </p:sldMasterIdLst>
  <p:sldIdLst>
    <p:sldId id="260" r:id="rId2"/>
    <p:sldId id="264" r:id="rId3"/>
    <p:sldId id="271" r:id="rId4"/>
    <p:sldId id="272" r:id="rId5"/>
    <p:sldId id="273" r:id="rId6"/>
    <p:sldId id="270" r:id="rId7"/>
    <p:sldId id="27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6" r:id="rId1"/>
    <p:sldLayoutId id="2147483867" r:id="rId2"/>
    <p:sldLayoutId id="2147483868" r:id="rId3"/>
    <p:sldLayoutId id="2147483869" r:id="rId4"/>
    <p:sldLayoutId id="2147483870" r:id="rId5"/>
    <p:sldLayoutId id="2147483871" r:id="rId6"/>
    <p:sldLayoutId id="2147483872" r:id="rId7"/>
    <p:sldLayoutId id="2147483873" r:id="rId8"/>
    <p:sldLayoutId id="2147483874" r:id="rId9"/>
    <p:sldLayoutId id="2147483875" r:id="rId10"/>
    <p:sldLayoutId id="2147483876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90550" y="1988840"/>
            <a:ext cx="7772400" cy="1008831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</a:rPr>
              <a:t>Biblické příběhy (2)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645024"/>
            <a:ext cx="6400800" cy="1824162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Základní škola a Mateřská škola Valašské Meziříčí, </a:t>
            </a:r>
            <a:r>
              <a:rPr lang="cs-CZ" dirty="0" err="1">
                <a:solidFill>
                  <a:schemeClr val="bg1"/>
                </a:solidFill>
              </a:rPr>
              <a:t>Poličná</a:t>
            </a:r>
            <a:r>
              <a:rPr lang="cs-CZ" dirty="0">
                <a:solidFill>
                  <a:schemeClr val="bg1"/>
                </a:solidFill>
              </a:rPr>
              <a:t> 276, okres Vsetín, příspěvková organizace</a:t>
            </a:r>
          </a:p>
          <a:p>
            <a:pPr>
              <a:defRPr/>
            </a:pPr>
            <a:r>
              <a:rPr lang="cs-CZ" dirty="0">
                <a:solidFill>
                  <a:schemeClr val="bg1"/>
                </a:solidFill>
              </a:rPr>
              <a:t> projekt č</a:t>
            </a:r>
            <a:r>
              <a:rPr lang="cs-CZ" dirty="0" smtClean="0">
                <a:solidFill>
                  <a:schemeClr val="bg1"/>
                </a:solidFill>
              </a:rPr>
              <a:t>. </a:t>
            </a:r>
            <a:r>
              <a:rPr lang="en-GB" dirty="0" smtClean="0">
                <a:solidFill>
                  <a:schemeClr val="bg1"/>
                </a:solidFill>
              </a:rPr>
              <a:t>CZ.1.07/1.4.00/21.1504</a:t>
            </a:r>
            <a:endParaRPr lang="cs-CZ" dirty="0">
              <a:solidFill>
                <a:schemeClr val="bg1"/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Č. </a:t>
            </a:r>
            <a:r>
              <a:rPr lang="cs-CZ" dirty="0" err="1">
                <a:solidFill>
                  <a:schemeClr val="bg1"/>
                </a:solidFill>
              </a:rPr>
              <a:t>DUMu</a:t>
            </a:r>
            <a:r>
              <a:rPr lang="cs-CZ" dirty="0">
                <a:solidFill>
                  <a:schemeClr val="bg1"/>
                </a:solidFill>
              </a:rPr>
              <a:t>: </a:t>
            </a:r>
            <a:r>
              <a:rPr lang="cs-CZ" dirty="0" smtClean="0">
                <a:solidFill>
                  <a:schemeClr val="bg1"/>
                </a:solidFill>
              </a:rPr>
              <a:t>VY_32_INOVACE_ 32</a:t>
            </a:r>
            <a:endParaRPr lang="cs-CZ" dirty="0">
              <a:solidFill>
                <a:schemeClr val="bg1"/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 err="1">
                <a:solidFill>
                  <a:schemeClr val="bg1"/>
                </a:solidFill>
              </a:rPr>
              <a:t>Tématický</a:t>
            </a:r>
            <a:r>
              <a:rPr lang="cs-CZ" dirty="0">
                <a:solidFill>
                  <a:schemeClr val="bg1"/>
                </a:solidFill>
              </a:rPr>
              <a:t> celek: </a:t>
            </a:r>
            <a:r>
              <a:rPr lang="cs-CZ" dirty="0" smtClean="0">
                <a:solidFill>
                  <a:schemeClr val="bg1"/>
                </a:solidFill>
              </a:rPr>
              <a:t>Čtenářská gramotnost</a:t>
            </a:r>
            <a:endParaRPr lang="cs-CZ" dirty="0">
              <a:solidFill>
                <a:schemeClr val="bg1"/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Autor: </a:t>
            </a:r>
            <a:r>
              <a:rPr lang="cs-CZ" dirty="0" smtClean="0">
                <a:solidFill>
                  <a:schemeClr val="bg1"/>
                </a:solidFill>
              </a:rPr>
              <a:t>Božena Fajtová</a:t>
            </a:r>
            <a:endParaRPr lang="cs-CZ" dirty="0">
              <a:solidFill>
                <a:schemeClr val="bg1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94322" y="5589240"/>
            <a:ext cx="732209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>
                <a:solidFill>
                  <a:schemeClr val="accent1"/>
                </a:solidFill>
              </a:rPr>
              <a:t>Anotace: </a:t>
            </a:r>
            <a:r>
              <a:rPr lang="cs-CZ" dirty="0" smtClean="0">
                <a:solidFill>
                  <a:schemeClr val="accent1"/>
                </a:solidFill>
              </a:rPr>
              <a:t>Materiál je určen k práci s interaktivní tabulí, uvádí důležité postavy z První Mojžíšovy knihy, příběhy biblických hrdinů, křížovku a její řešení.</a:t>
            </a:r>
            <a:endParaRPr lang="cs-CZ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40373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11560" y="548680"/>
            <a:ext cx="7992888" cy="93610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4800" b="1" dirty="0" smtClean="0"/>
              <a:t>Vznik izraelského národa</a:t>
            </a:r>
            <a:endParaRPr lang="cs-CZ" sz="4800" b="1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395536" y="2132856"/>
            <a:ext cx="8352928" cy="446449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Abraham</a:t>
            </a:r>
          </a:p>
          <a:p>
            <a:pPr marL="0" indent="0">
              <a:buNone/>
            </a:pPr>
            <a:endParaRPr lang="cs-CZ" sz="13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Izák</a:t>
            </a:r>
          </a:p>
          <a:p>
            <a:pPr marL="0" indent="0">
              <a:buNone/>
            </a:pPr>
            <a:endParaRPr lang="cs-CZ" sz="15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15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Jákob     Ezau</a:t>
            </a:r>
          </a:p>
          <a:p>
            <a:pPr marL="0" indent="0" algn="ctr"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12 synů 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každý z nich je zakladatelem jednoho kmene (Juda, </a:t>
            </a:r>
            <a:r>
              <a:rPr lang="cs-CZ" sz="3200" dirty="0" err="1" smtClean="0">
                <a:solidFill>
                  <a:schemeClr val="tx1"/>
                </a:solidFill>
              </a:rPr>
              <a:t>Levi</a:t>
            </a:r>
            <a:r>
              <a:rPr lang="cs-CZ" sz="3200" dirty="0" smtClean="0">
                <a:solidFill>
                  <a:schemeClr val="tx1"/>
                </a:solidFill>
              </a:rPr>
              <a:t>, Josef, Benjamin,...)</a:t>
            </a:r>
            <a:endParaRPr lang="cs-CZ" dirty="0"/>
          </a:p>
        </p:txBody>
      </p:sp>
      <p:cxnSp>
        <p:nvCxnSpPr>
          <p:cNvPr id="3" name="Přímá spojnice se šipkou 2"/>
          <p:cNvCxnSpPr/>
          <p:nvPr/>
        </p:nvCxnSpPr>
        <p:spPr>
          <a:xfrm>
            <a:off x="4530437" y="2564904"/>
            <a:ext cx="0" cy="470787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3851921" y="3338945"/>
            <a:ext cx="706224" cy="594111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4544291" y="3366655"/>
            <a:ext cx="764379" cy="552547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1403648" y="4365104"/>
            <a:ext cx="2448272" cy="504056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8233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632848" cy="1143000"/>
          </a:xfrm>
        </p:spPr>
        <p:txBody>
          <a:bodyPr>
            <a:normAutofit/>
          </a:bodyPr>
          <a:lstStyle/>
          <a:p>
            <a:r>
              <a:rPr lang="cs-CZ" sz="4600" b="1" dirty="0" smtClean="0">
                <a:solidFill>
                  <a:schemeClr val="accent1"/>
                </a:solidFill>
              </a:rPr>
              <a:t>Příběhy biblických hrdinů</a:t>
            </a:r>
            <a:endParaRPr lang="cs-CZ" sz="4600" b="1" dirty="0">
              <a:solidFill>
                <a:schemeClr val="accent1"/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683568" y="2318761"/>
            <a:ext cx="7704856" cy="3558511"/>
          </a:xfrm>
        </p:spPr>
        <p:txBody>
          <a:bodyPr>
            <a:normAutofit fontScale="92500" lnSpcReduction="10000"/>
          </a:bodyPr>
          <a:lstStyle/>
          <a:p>
            <a:pPr marL="68580" indent="0">
              <a:buNone/>
            </a:pPr>
            <a:r>
              <a:rPr lang="cs-CZ" sz="5200" b="1" dirty="0" smtClean="0">
                <a:solidFill>
                  <a:schemeClr val="tx1"/>
                </a:solidFill>
              </a:rPr>
              <a:t>Josef</a:t>
            </a:r>
            <a:r>
              <a:rPr lang="cs-CZ" sz="5200" dirty="0" smtClean="0">
                <a:solidFill>
                  <a:schemeClr val="tx1"/>
                </a:solidFill>
              </a:rPr>
              <a:t> 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000" dirty="0" smtClean="0">
                <a:solidFill>
                  <a:schemeClr val="tx1"/>
                </a:solidFill>
              </a:rPr>
              <a:t>Závistiví bratři prodají Josefa do otroctví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000" dirty="0" smtClean="0">
                <a:solidFill>
                  <a:schemeClr val="tx1"/>
                </a:solidFill>
              </a:rPr>
              <a:t>Neprávem obviněn a uvězněn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000" dirty="0" smtClean="0">
                <a:solidFill>
                  <a:schemeClr val="tx1"/>
                </a:solidFill>
              </a:rPr>
              <a:t>Díky schopnosti vykládat sny se stane správcem Egypta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000" dirty="0" smtClean="0">
                <a:solidFill>
                  <a:schemeClr val="tx1"/>
                </a:solidFill>
              </a:rPr>
              <a:t>Odpouští bratrům</a:t>
            </a:r>
            <a:endParaRPr lang="cs-CZ" sz="3000" dirty="0">
              <a:solidFill>
                <a:schemeClr val="tx1"/>
              </a:solidFill>
            </a:endParaRPr>
          </a:p>
          <a:p>
            <a:pPr marL="525780" indent="-457200">
              <a:buFont typeface="Wingdings" pitchFamily="2" charset="2"/>
              <a:buChar char="v"/>
            </a:pPr>
            <a:r>
              <a:rPr lang="cs-CZ" sz="3000" dirty="0" smtClean="0">
                <a:solidFill>
                  <a:schemeClr val="tx1"/>
                </a:solidFill>
              </a:rPr>
              <a:t>Celá rodina se stěhuje do Egypta</a:t>
            </a:r>
          </a:p>
        </p:txBody>
      </p:sp>
    </p:spTree>
    <p:extLst>
      <p:ext uri="{BB962C8B-B14F-4D97-AF65-F5344CB8AC3E}">
        <p14:creationId xmlns:p14="http://schemas.microsoft.com/office/powerpoint/2010/main" val="67846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632848" cy="1143000"/>
          </a:xfrm>
        </p:spPr>
        <p:txBody>
          <a:bodyPr>
            <a:normAutofit/>
          </a:bodyPr>
          <a:lstStyle/>
          <a:p>
            <a:r>
              <a:rPr lang="cs-CZ" sz="4600" b="1" dirty="0" smtClean="0">
                <a:solidFill>
                  <a:schemeClr val="accent1"/>
                </a:solidFill>
              </a:rPr>
              <a:t>Příběhy biblických hrdinů</a:t>
            </a:r>
            <a:endParaRPr lang="cs-CZ" sz="4600" b="1" dirty="0">
              <a:solidFill>
                <a:schemeClr val="accent1"/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683568" y="2318761"/>
            <a:ext cx="7704856" cy="3918551"/>
          </a:xfrm>
        </p:spPr>
        <p:txBody>
          <a:bodyPr>
            <a:normAutofit lnSpcReduction="10000"/>
          </a:bodyPr>
          <a:lstStyle/>
          <a:p>
            <a:pPr marL="68580" indent="0">
              <a:buNone/>
            </a:pPr>
            <a:r>
              <a:rPr lang="cs-CZ" sz="4800" b="1" dirty="0" smtClean="0">
                <a:solidFill>
                  <a:schemeClr val="tx1"/>
                </a:solidFill>
              </a:rPr>
              <a:t>Mojžíš</a:t>
            </a:r>
            <a:r>
              <a:rPr lang="cs-CZ" sz="5200" dirty="0" smtClean="0">
                <a:solidFill>
                  <a:schemeClr val="tx1"/>
                </a:solidFill>
              </a:rPr>
              <a:t> 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000" dirty="0" smtClean="0">
                <a:solidFill>
                  <a:schemeClr val="tx1"/>
                </a:solidFill>
              </a:rPr>
              <a:t>Kolébka s dítětem v Nilu a princezna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000" dirty="0" smtClean="0">
                <a:solidFill>
                  <a:schemeClr val="tx1"/>
                </a:solidFill>
              </a:rPr>
              <a:t>Útěk před spravedlností a návrat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000" dirty="0" smtClean="0">
                <a:solidFill>
                  <a:schemeClr val="tx1"/>
                </a:solidFill>
              </a:rPr>
              <a:t>Deset ran egyptských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000" dirty="0" smtClean="0">
                <a:solidFill>
                  <a:schemeClr val="tx1"/>
                </a:solidFill>
              </a:rPr>
              <a:t>Přechod Rudého moře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000" dirty="0" smtClean="0">
                <a:solidFill>
                  <a:schemeClr val="tx1"/>
                </a:solidFill>
              </a:rPr>
              <a:t>Desatero přikázání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000" dirty="0" smtClean="0">
                <a:solidFill>
                  <a:schemeClr val="tx1"/>
                </a:solidFill>
              </a:rPr>
              <a:t>Cesta přes poušť</a:t>
            </a:r>
          </a:p>
        </p:txBody>
      </p:sp>
    </p:spTree>
    <p:extLst>
      <p:ext uri="{BB962C8B-B14F-4D97-AF65-F5344CB8AC3E}">
        <p14:creationId xmlns:p14="http://schemas.microsoft.com/office/powerpoint/2010/main" val="4289857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632848" cy="1143000"/>
          </a:xfrm>
        </p:spPr>
        <p:txBody>
          <a:bodyPr>
            <a:normAutofit/>
          </a:bodyPr>
          <a:lstStyle/>
          <a:p>
            <a:r>
              <a:rPr lang="cs-CZ" sz="4600" b="1" dirty="0" smtClean="0">
                <a:solidFill>
                  <a:schemeClr val="accent1"/>
                </a:solidFill>
              </a:rPr>
              <a:t>Příběhy biblických hrdinů</a:t>
            </a:r>
            <a:endParaRPr lang="cs-CZ" sz="4600" b="1" dirty="0">
              <a:solidFill>
                <a:schemeClr val="accent1"/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7"/>
            <a:ext cx="8280920" cy="4104456"/>
          </a:xfrm>
        </p:spPr>
        <p:txBody>
          <a:bodyPr>
            <a:normAutofit fontScale="92500" lnSpcReduction="10000"/>
          </a:bodyPr>
          <a:lstStyle/>
          <a:p>
            <a:pPr marL="68580" indent="0">
              <a:buNone/>
            </a:pPr>
            <a:r>
              <a:rPr lang="cs-CZ" sz="4000" b="1" dirty="0" smtClean="0">
                <a:solidFill>
                  <a:schemeClr val="tx1"/>
                </a:solidFill>
              </a:rPr>
              <a:t>David</a:t>
            </a:r>
            <a:r>
              <a:rPr lang="cs-CZ" sz="5200" dirty="0" smtClean="0">
                <a:solidFill>
                  <a:schemeClr val="tx1"/>
                </a:solidFill>
              </a:rPr>
              <a:t> 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000" dirty="0" smtClean="0">
                <a:solidFill>
                  <a:schemeClr val="tx1"/>
                </a:solidFill>
              </a:rPr>
              <a:t>Chlapec zabije obra a stane se králem</a:t>
            </a:r>
          </a:p>
          <a:p>
            <a:pPr marL="68580" indent="0">
              <a:buNone/>
            </a:pPr>
            <a:r>
              <a:rPr lang="cs-CZ" sz="4000" b="1" dirty="0" smtClean="0">
                <a:solidFill>
                  <a:schemeClr val="tx1"/>
                </a:solidFill>
              </a:rPr>
              <a:t>Šalamoun</a:t>
            </a:r>
          </a:p>
          <a:p>
            <a:pPr marL="640080" indent="-571500">
              <a:buFont typeface="Wingdings" pitchFamily="2" charset="2"/>
              <a:buChar char="v"/>
            </a:pPr>
            <a:r>
              <a:rPr lang="cs-CZ" sz="3000" dirty="0" smtClean="0">
                <a:solidFill>
                  <a:schemeClr val="tx1"/>
                </a:solidFill>
              </a:rPr>
              <a:t>Davidův syn; král, který proslul svou moudrostí; stavitel jeruzalémského chrámu</a:t>
            </a:r>
          </a:p>
          <a:p>
            <a:pPr marL="68580" indent="0">
              <a:buNone/>
            </a:pPr>
            <a:r>
              <a:rPr lang="cs-CZ" sz="4000" b="1" dirty="0" smtClean="0">
                <a:solidFill>
                  <a:schemeClr val="tx1"/>
                </a:solidFill>
              </a:rPr>
              <a:t>Job</a:t>
            </a:r>
          </a:p>
          <a:p>
            <a:pPr marL="640080" indent="-571500">
              <a:buFont typeface="Wingdings" pitchFamily="2" charset="2"/>
              <a:buChar char="v"/>
            </a:pPr>
            <a:r>
              <a:rPr lang="cs-CZ" sz="3000" dirty="0" smtClean="0">
                <a:solidFill>
                  <a:schemeClr val="tx1"/>
                </a:solidFill>
              </a:rPr>
              <a:t>Ač je stíhám nepřízní, nepřestává chválit Boha</a:t>
            </a:r>
          </a:p>
        </p:txBody>
      </p:sp>
    </p:spTree>
    <p:extLst>
      <p:ext uri="{BB962C8B-B14F-4D97-AF65-F5344CB8AC3E}">
        <p14:creationId xmlns:p14="http://schemas.microsoft.com/office/powerpoint/2010/main" val="1336274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532095" y="188724"/>
            <a:ext cx="3895889" cy="30242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503851" y="1340768"/>
            <a:ext cx="8064896" cy="47525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6576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7724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"/>
              <a:defRPr sz="22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50876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14884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6888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892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" indent="0">
              <a:buNone/>
            </a:pPr>
            <a:endParaRPr lang="cs-CZ" sz="3600" dirty="0" smtClean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4840241"/>
              </p:ext>
            </p:extLst>
          </p:nvPr>
        </p:nvGraphicFramePr>
        <p:xfrm>
          <a:off x="1588420" y="2996952"/>
          <a:ext cx="5961047" cy="345638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58542"/>
                <a:gridCol w="458542"/>
                <a:gridCol w="458542"/>
                <a:gridCol w="458542"/>
                <a:gridCol w="442950"/>
                <a:gridCol w="474135"/>
                <a:gridCol w="458542"/>
                <a:gridCol w="458542"/>
                <a:gridCol w="458542"/>
                <a:gridCol w="458542"/>
                <a:gridCol w="458542"/>
                <a:gridCol w="458542"/>
                <a:gridCol w="458542"/>
              </a:tblGrid>
              <a:tr h="432048"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51520" y="177752"/>
            <a:ext cx="3924133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200" dirty="0" smtClean="0"/>
              <a:t>Co vytesal Mojžíš do desek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200" dirty="0" smtClean="0"/>
              <a:t>Stavitel archy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200" dirty="0" smtClean="0"/>
              <a:t>Biblický král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200" dirty="0" smtClean="0"/>
              <a:t>Spolknut velrybou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200" dirty="0" smtClean="0"/>
              <a:t>Nedůvěřivý apoštol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200" dirty="0" smtClean="0"/>
              <a:t>První člověk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200" dirty="0" smtClean="0"/>
              <a:t>Autor evangelia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568944" y="188724"/>
            <a:ext cx="3960440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 startAt="8"/>
            </a:pPr>
            <a:r>
              <a:rPr lang="cs-CZ" sz="2200" dirty="0" smtClean="0"/>
              <a:t>Obr </a:t>
            </a:r>
            <a:r>
              <a:rPr lang="cs-CZ" sz="2200" dirty="0" smtClean="0"/>
              <a:t>zabitý </a:t>
            </a:r>
            <a:r>
              <a:rPr lang="cs-CZ" sz="2200" dirty="0" smtClean="0"/>
              <a:t>prakem</a:t>
            </a:r>
          </a:p>
          <a:p>
            <a:pPr marL="342900" indent="-342900">
              <a:buAutoNum type="arabicPeriod" startAt="8"/>
            </a:pPr>
            <a:r>
              <a:rPr lang="cs-CZ" sz="2200" dirty="0" smtClean="0"/>
              <a:t>Velekněz; Mojžíšův bratr</a:t>
            </a:r>
          </a:p>
          <a:p>
            <a:pPr marL="342900" indent="-342900">
              <a:buAutoNum type="arabicPeriod" startAt="8"/>
            </a:pPr>
            <a:r>
              <a:rPr lang="cs-CZ" sz="2200" dirty="0" smtClean="0"/>
              <a:t>Ježíšova matka</a:t>
            </a:r>
          </a:p>
          <a:p>
            <a:pPr marL="342900" indent="-342900">
              <a:buAutoNum type="arabicPeriod" startAt="8"/>
            </a:pPr>
            <a:r>
              <a:rPr lang="cs-CZ" sz="2200" dirty="0" smtClean="0"/>
              <a:t>Prodán bratry do otroctví</a:t>
            </a:r>
          </a:p>
          <a:p>
            <a:pPr marL="342900" indent="-342900">
              <a:buAutoNum type="arabicPeriod" startAt="8"/>
            </a:pPr>
            <a:r>
              <a:rPr lang="cs-CZ" sz="2200" dirty="0" smtClean="0"/>
              <a:t>Archanděl, průvodce Tobiáše</a:t>
            </a:r>
          </a:p>
          <a:p>
            <a:pPr marL="342900" indent="-342900">
              <a:buAutoNum type="arabicPeriod" startAt="8"/>
            </a:pPr>
            <a:r>
              <a:rPr lang="cs-CZ" sz="2200" dirty="0" smtClean="0"/>
              <a:t>Prorok uvězněn ve lví kleci</a:t>
            </a:r>
            <a:endParaRPr lang="cs-CZ" sz="2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84040" y="2609187"/>
            <a:ext cx="6192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1      2       3     4      5      6       7      8      9    10    11     12    13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35867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532095" y="188725"/>
            <a:ext cx="6048672" cy="7200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3600" b="1" dirty="0" smtClean="0">
                <a:solidFill>
                  <a:schemeClr val="tx1"/>
                </a:solidFill>
              </a:rPr>
              <a:t>Řešení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503851" y="1340768"/>
            <a:ext cx="8064896" cy="47525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6576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7724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"/>
              <a:defRPr sz="22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50876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14884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6888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892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" indent="0">
              <a:buNone/>
            </a:pPr>
            <a:endParaRPr lang="cs-CZ" sz="3600" dirty="0" smtClean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0036544"/>
              </p:ext>
            </p:extLst>
          </p:nvPr>
        </p:nvGraphicFramePr>
        <p:xfrm>
          <a:off x="745135" y="1340768"/>
          <a:ext cx="7582328" cy="453650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83256"/>
                <a:gridCol w="583256"/>
                <a:gridCol w="583256"/>
                <a:gridCol w="583256"/>
                <a:gridCol w="583256"/>
                <a:gridCol w="583256"/>
                <a:gridCol w="583256"/>
                <a:gridCol w="583256"/>
                <a:gridCol w="583256"/>
                <a:gridCol w="583256"/>
                <a:gridCol w="583256"/>
                <a:gridCol w="583256"/>
                <a:gridCol w="583256"/>
              </a:tblGrid>
              <a:tr h="56706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D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T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A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Á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706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E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N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J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O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D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M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R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J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D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706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S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O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D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O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M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A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A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G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O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M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O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R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A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56706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A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E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A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N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Á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M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R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O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N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A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S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A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N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706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T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V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Á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Š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E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L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R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E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F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I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706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E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I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Š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K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I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I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F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A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E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706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R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D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Á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E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E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L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706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O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Š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effectLst/>
                        </a:rPr>
                        <a:t>L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767934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300</TotalTime>
  <Words>307</Words>
  <Application>Microsoft Office PowerPoint</Application>
  <PresentationFormat>Předvádění na obrazovce (4:3)</PresentationFormat>
  <Paragraphs>121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Tvrdý obal</vt:lpstr>
      <vt:lpstr>Biblické příběhy (2)</vt:lpstr>
      <vt:lpstr>Prezentace aplikace PowerPoint</vt:lpstr>
      <vt:lpstr>Příběhy biblických hrdinů</vt:lpstr>
      <vt:lpstr>Příběhy biblických hrdinů</vt:lpstr>
      <vt:lpstr>Příběhy biblických hrdinů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VY_32_INOVACE_32 ČJ  Biblické příběhy 2</dc:title>
  <dc:creator>Božena Fajtová</dc:creator>
  <cp:lastModifiedBy>12RM</cp:lastModifiedBy>
  <cp:revision>47</cp:revision>
  <dcterms:created xsi:type="dcterms:W3CDTF">2011-06-29T14:08:27Z</dcterms:created>
  <dcterms:modified xsi:type="dcterms:W3CDTF">2011-08-28T11:03:41Z</dcterms:modified>
</cp:coreProperties>
</file>