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5" r:id="rId1"/>
  </p:sldMasterIdLst>
  <p:sldIdLst>
    <p:sldId id="260" r:id="rId2"/>
    <p:sldId id="264" r:id="rId3"/>
    <p:sldId id="257" r:id="rId4"/>
    <p:sldId id="273" r:id="rId5"/>
    <p:sldId id="274" r:id="rId6"/>
    <p:sldId id="270" r:id="rId7"/>
    <p:sldId id="276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52811-5E4D-4E44-88B1-82906304BFB4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4D11B-E7B6-4739-ABD2-5E25952AFA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5559B-1EDA-496D-995B-A6D2DE7F459D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0C1E1-637D-48B7-88B7-9A2172E28B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7A9CE-C927-4BC4-887B-3B07FAC091E2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86132-9D11-4E4C-AB58-37A1695310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463CF-393E-43B5-8E96-C1DA668126E2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53B2D-2EBD-46D9-AEF9-2C3E02C376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72B8F-7F2B-4BA5-A184-3B5D26E542C1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AC733-FC25-4CC3-869A-90E52D2ED0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10161-1C72-4758-B202-CB663E3973F1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54FEA-9BCE-46A0-B33F-F84BA2F4C7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ED4B-AB17-442E-A0CE-E9EF92456E1D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1EBA3-815F-440C-8A16-84B9394D1E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A4E66-88E5-4E10-964A-E52D9E168CFB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0B83A-330F-4613-9805-08B337EE0F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56361-3EF5-4B47-8CE6-A5BB0381668C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E438F7-8ECD-4811-9D10-8F02C9CA41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A95E6-032F-4537-A719-203895099194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5299F-0E65-4416-BDBA-8599A7CE38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F7725-282A-4909-A389-29BB37468344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1BB43-7908-4D69-AFCB-5CB40EF77E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002D7A-60FD-4AA2-AE5B-5EC5C548D859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3DA1D3E-51A3-447F-B538-8AAFD48E6C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6" r:id="rId2"/>
    <p:sldLayoutId id="2147483878" r:id="rId3"/>
    <p:sldLayoutId id="2147483875" r:id="rId4"/>
    <p:sldLayoutId id="2147483874" r:id="rId5"/>
    <p:sldLayoutId id="2147483873" r:id="rId6"/>
    <p:sldLayoutId id="2147483872" r:id="rId7"/>
    <p:sldLayoutId id="2147483871" r:id="rId8"/>
    <p:sldLayoutId id="2147483879" r:id="rId9"/>
    <p:sldLayoutId id="2147483870" r:id="rId10"/>
    <p:sldLayoutId id="214748386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7544" y="1844824"/>
            <a:ext cx="7772400" cy="100883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6600" dirty="0" smtClean="0">
                <a:solidFill>
                  <a:schemeClr val="tx1"/>
                </a:solidFill>
              </a:rPr>
              <a:t>Pověst (1)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13100"/>
            <a:ext cx="6400800" cy="1824038"/>
          </a:xfrm>
        </p:spPr>
        <p:txBody>
          <a:bodyPr>
            <a:normAutofit/>
          </a:bodyPr>
          <a:lstStyle/>
          <a:p>
            <a:pPr marR="0" algn="ctr">
              <a:lnSpc>
                <a:spcPct val="80000"/>
              </a:lnSpc>
            </a:pPr>
            <a:r>
              <a:rPr lang="cs-CZ" sz="2000" smtClean="0">
                <a:latin typeface="Calibri" pitchFamily="34" charset="0"/>
              </a:rPr>
              <a:t>Základní škola a Mateřská škola Valašské Meziříčí, Poličná 276, okres Vsetín, příspěvková organizace</a:t>
            </a:r>
          </a:p>
          <a:p>
            <a:pPr marR="0" algn="ctr">
              <a:lnSpc>
                <a:spcPct val="80000"/>
              </a:lnSpc>
            </a:pPr>
            <a:r>
              <a:rPr lang="cs-CZ" sz="2000" smtClean="0">
                <a:latin typeface="Calibri" pitchFamily="34" charset="0"/>
              </a:rPr>
              <a:t> projekt č. </a:t>
            </a:r>
            <a:r>
              <a:rPr lang="en-GB" sz="2000" smtClean="0"/>
              <a:t>CZ.1.07/1.4.00/21.1504</a:t>
            </a:r>
            <a:endParaRPr lang="cs-CZ" sz="2000" smtClean="0">
              <a:latin typeface="Calibri" pitchFamily="34" charset="0"/>
            </a:endParaRPr>
          </a:p>
          <a:p>
            <a:pPr marR="0" algn="ctr">
              <a:lnSpc>
                <a:spcPct val="80000"/>
              </a:lnSpc>
            </a:pPr>
            <a:r>
              <a:rPr lang="cs-CZ" sz="2000" smtClean="0">
                <a:latin typeface="Calibri" pitchFamily="34" charset="0"/>
              </a:rPr>
              <a:t>Č. DUMu: VY_32_INOVACE_34</a:t>
            </a:r>
          </a:p>
          <a:p>
            <a:pPr marR="0" algn="ctr">
              <a:lnSpc>
                <a:spcPct val="80000"/>
              </a:lnSpc>
            </a:pPr>
            <a:r>
              <a:rPr lang="cs-CZ" sz="2000" smtClean="0">
                <a:latin typeface="Calibri" pitchFamily="34" charset="0"/>
              </a:rPr>
              <a:t>Tématický celek: Čtenářská gramotnost</a:t>
            </a:r>
          </a:p>
          <a:p>
            <a:pPr marR="0" algn="ctr">
              <a:lnSpc>
                <a:spcPct val="80000"/>
              </a:lnSpc>
            </a:pPr>
            <a:r>
              <a:rPr lang="cs-CZ" sz="2000" smtClean="0">
                <a:latin typeface="Calibri" pitchFamily="34" charset="0"/>
              </a:rPr>
              <a:t>Autor: Božena Fajtová</a:t>
            </a:r>
          </a:p>
          <a:p>
            <a:pPr marR="0">
              <a:lnSpc>
                <a:spcPct val="80000"/>
              </a:lnSpc>
              <a:buFont typeface="Arial" charset="0"/>
              <a:buNone/>
            </a:pPr>
            <a:endParaRPr lang="cs-CZ" sz="2000" smtClean="0"/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ovéPole 5"/>
          <p:cNvSpPr txBox="1">
            <a:spLocks noChangeArrowheads="1"/>
          </p:cNvSpPr>
          <p:nvPr/>
        </p:nvSpPr>
        <p:spPr bwMode="auto">
          <a:xfrm>
            <a:off x="971550" y="5300663"/>
            <a:ext cx="7056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Anotace: Materiál je určen k práci s interaktivní tabulí, podává definici pověsti, uvádí druhy pověstí, nejznámější autory a názvy jejich děl, autory se vztahem k našemu regionu, křížovku a její řešení.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11188" y="692150"/>
            <a:ext cx="6481762" cy="1008063"/>
          </a:xfrm>
          <a:prstGeom prst="rect">
            <a:avLst/>
          </a:prstGeom>
        </p:spPr>
        <p:txBody>
          <a:bodyPr anchor="b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Pověst</a:t>
            </a:r>
            <a:endParaRPr lang="cs-CZ" sz="5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666750" y="1700213"/>
            <a:ext cx="7504113" cy="2376487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</a:pPr>
            <a:r>
              <a:rPr lang="cs-CZ" sz="3200">
                <a:solidFill>
                  <a:schemeClr val="tx2"/>
                </a:solidFill>
                <a:latin typeface="Calibri" pitchFamily="34" charset="0"/>
              </a:rPr>
              <a:t>Epický příběh, jehož jádro je pravdivé.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</a:pPr>
            <a:r>
              <a:rPr lang="cs-CZ" sz="3200">
                <a:solidFill>
                  <a:schemeClr val="tx2"/>
                </a:solidFill>
                <a:latin typeface="Calibri" pitchFamily="34" charset="0"/>
              </a:rPr>
              <a:t>Díky ústnímu předávání (fantazii vypravěče) je upravováno a zkreslováno, tím ztrácí </a:t>
            </a:r>
            <a:r>
              <a:rPr lang="cs-CZ" sz="3200">
                <a:solidFill>
                  <a:schemeClr val="tx2"/>
                </a:solidFill>
              </a:rPr>
              <a:t>                 </a:t>
            </a:r>
            <a:r>
              <a:rPr lang="cs-CZ" sz="3200">
                <a:solidFill>
                  <a:schemeClr val="tx2"/>
                </a:solidFill>
                <a:latin typeface="Calibri" pitchFamily="34" charset="0"/>
              </a:rPr>
              <a:t>na věrohodnosti.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SzPct val="76000"/>
              <a:buFontTx/>
              <a:buChar char="-"/>
            </a:pPr>
            <a:endParaRPr lang="cs-CZ" sz="3200">
              <a:solidFill>
                <a:schemeClr val="tx2"/>
              </a:solidFill>
              <a:latin typeface="Constantia" pitchFamily="18" charset="0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SzPct val="76000"/>
              <a:buFontTx/>
              <a:buChar char="-"/>
            </a:pPr>
            <a:endParaRPr lang="cs-CZ" sz="2400">
              <a:solidFill>
                <a:schemeClr val="tx2"/>
              </a:solidFill>
              <a:latin typeface="Constantia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3100" y="4229100"/>
            <a:ext cx="7561263" cy="2062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j-lt"/>
                <a:cs typeface="+mn-cs"/>
              </a:rPr>
              <a:t>Jádro pověsti se váže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200" dirty="0">
                <a:latin typeface="+mj-lt"/>
                <a:cs typeface="+mn-cs"/>
              </a:rPr>
              <a:t>K existující postavě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200" dirty="0">
                <a:latin typeface="+mj-lt"/>
                <a:cs typeface="+mn-cs"/>
              </a:rPr>
              <a:t>Ke skutečné události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200" dirty="0">
                <a:latin typeface="+mj-lt"/>
                <a:cs typeface="+mn-cs"/>
              </a:rPr>
              <a:t>Ke konkrétnímu místu</a:t>
            </a:r>
            <a:endParaRPr lang="cs-CZ" sz="3200" dirty="0">
              <a:latin typeface="+mj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3" y="476250"/>
            <a:ext cx="7024687" cy="1143000"/>
          </a:xfrm>
        </p:spPr>
        <p:txBody>
          <a:bodyPr/>
          <a:lstStyle/>
          <a:p>
            <a:r>
              <a:rPr lang="cs-CZ" sz="5400" b="1" smtClean="0"/>
              <a:t>Druhy pověstí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3" y="1773238"/>
            <a:ext cx="7704137" cy="3527425"/>
          </a:xfrm>
        </p:spPr>
        <p:txBody>
          <a:bodyPr>
            <a:normAutofit/>
          </a:bodyPr>
          <a:lstStyle/>
          <a:p>
            <a:pPr marL="525780" indent="-45720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cs-CZ" sz="3000" b="1" dirty="0" smtClean="0">
                <a:latin typeface="+mj-lt"/>
              </a:rPr>
              <a:t>Místní</a:t>
            </a:r>
            <a:r>
              <a:rPr lang="cs-CZ" sz="3000" dirty="0" smtClean="0">
                <a:latin typeface="+mj-lt"/>
              </a:rPr>
              <a:t> (vztah k místu – hrad, město, dům)</a:t>
            </a:r>
          </a:p>
          <a:p>
            <a:pPr marL="525780" indent="-45720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cs-CZ" sz="3000" b="1" dirty="0" smtClean="0">
                <a:latin typeface="+mj-lt"/>
              </a:rPr>
              <a:t>Heraldické </a:t>
            </a:r>
            <a:r>
              <a:rPr lang="cs-CZ" sz="3000" dirty="0" smtClean="0">
                <a:latin typeface="+mj-lt"/>
              </a:rPr>
              <a:t>(jak vznikl erb, znak rodu, města, země, domovní znamení)</a:t>
            </a:r>
          </a:p>
          <a:p>
            <a:pPr marL="525780" indent="-45720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cs-CZ" sz="3000" b="1" dirty="0" smtClean="0">
                <a:latin typeface="+mj-lt"/>
              </a:rPr>
              <a:t>Hrdinské </a:t>
            </a:r>
            <a:r>
              <a:rPr lang="cs-CZ" sz="3000" dirty="0" smtClean="0">
                <a:latin typeface="+mj-lt"/>
              </a:rPr>
              <a:t>(o výjimečných lidech)</a:t>
            </a:r>
          </a:p>
          <a:p>
            <a:pPr marL="525780" indent="-45720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cs-CZ" sz="3000" b="1" dirty="0" smtClean="0">
                <a:latin typeface="+mj-lt"/>
              </a:rPr>
              <a:t>Národní </a:t>
            </a:r>
            <a:r>
              <a:rPr lang="cs-CZ" sz="3000" dirty="0" smtClean="0">
                <a:latin typeface="+mj-lt"/>
              </a:rPr>
              <a:t>(minulost, dějiny národa)</a:t>
            </a:r>
          </a:p>
          <a:p>
            <a:pPr marL="525780" indent="-45720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cs-CZ" sz="3000" b="1" dirty="0" smtClean="0">
                <a:latin typeface="+mj-lt"/>
              </a:rPr>
              <a:t>Legendární</a:t>
            </a:r>
            <a:r>
              <a:rPr lang="cs-CZ" sz="3000" dirty="0" smtClean="0">
                <a:latin typeface="+mj-lt"/>
              </a:rPr>
              <a:t> (jádro je spojeno s církví)</a:t>
            </a:r>
          </a:p>
          <a:p>
            <a:pPr marL="6858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3000" dirty="0" smtClean="0">
              <a:solidFill>
                <a:srgbClr val="424242"/>
              </a:solidFill>
            </a:endParaRPr>
          </a:p>
          <a:p>
            <a:pPr marL="6858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3" y="476250"/>
            <a:ext cx="7024687" cy="1143000"/>
          </a:xfrm>
        </p:spPr>
        <p:txBody>
          <a:bodyPr/>
          <a:lstStyle/>
          <a:p>
            <a:r>
              <a:rPr lang="cs-CZ" sz="5400" b="1" smtClean="0"/>
              <a:t>Známí autoři pověstí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3" y="1773238"/>
            <a:ext cx="7704137" cy="4608512"/>
          </a:xfrm>
        </p:spPr>
        <p:txBody>
          <a:bodyPr>
            <a:normAutofit/>
          </a:bodyPr>
          <a:lstStyle/>
          <a:p>
            <a:pPr marL="68580" indent="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200" dirty="0" smtClean="0">
                <a:latin typeface="+mj-lt"/>
              </a:rPr>
              <a:t>Kosmas – Kosmova kronika</a:t>
            </a:r>
          </a:p>
          <a:p>
            <a:pPr marL="68580" indent="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200" dirty="0" smtClean="0">
                <a:latin typeface="+mj-lt"/>
              </a:rPr>
              <a:t>Alois Jirásek – Staré pověsti české</a:t>
            </a:r>
          </a:p>
          <a:p>
            <a:pPr marL="68580" indent="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200" dirty="0" smtClean="0">
                <a:latin typeface="+mj-lt"/>
              </a:rPr>
              <a:t>Adolf </a:t>
            </a:r>
            <a:r>
              <a:rPr lang="cs-CZ" sz="3200" dirty="0" err="1" smtClean="0">
                <a:latin typeface="+mj-lt"/>
              </a:rPr>
              <a:t>Wenig</a:t>
            </a:r>
            <a:r>
              <a:rPr lang="cs-CZ" sz="3200" dirty="0" smtClean="0">
                <a:latin typeface="+mj-lt"/>
              </a:rPr>
              <a:t> – Staré pověsti pražské</a:t>
            </a:r>
          </a:p>
          <a:p>
            <a:pPr marL="68580" indent="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200" dirty="0" smtClean="0">
                <a:latin typeface="+mj-lt"/>
              </a:rPr>
              <a:t>Eduard Petiška – Čtení o hradech</a:t>
            </a:r>
          </a:p>
          <a:p>
            <a:pPr marL="68580" indent="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200" dirty="0">
                <a:latin typeface="+mj-lt"/>
              </a:rPr>
              <a:t> </a:t>
            </a:r>
            <a:r>
              <a:rPr lang="cs-CZ" sz="3200" dirty="0" smtClean="0">
                <a:latin typeface="+mj-lt"/>
              </a:rPr>
              <a:t>                           – </a:t>
            </a:r>
            <a:r>
              <a:rPr lang="cs-CZ" sz="3200" dirty="0">
                <a:latin typeface="+mj-lt"/>
              </a:rPr>
              <a:t>Čtení o </a:t>
            </a:r>
            <a:r>
              <a:rPr lang="cs-CZ" sz="3200" dirty="0" smtClean="0">
                <a:latin typeface="+mj-lt"/>
              </a:rPr>
              <a:t>hradech a zámcích</a:t>
            </a:r>
            <a:endParaRPr lang="cs-CZ" sz="3200" dirty="0">
              <a:solidFill>
                <a:srgbClr val="424242"/>
              </a:solidFill>
            </a:endParaRPr>
          </a:p>
          <a:p>
            <a:pPr marL="68580" indent="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3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3" y="1773238"/>
            <a:ext cx="7704137" cy="2951162"/>
          </a:xfrm>
        </p:spPr>
        <p:txBody>
          <a:bodyPr>
            <a:normAutofit/>
          </a:bodyPr>
          <a:lstStyle/>
          <a:p>
            <a:pPr marL="68580" indent="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200" b="1" dirty="0">
                <a:latin typeface="+mj-lt"/>
              </a:rPr>
              <a:t>Pověsti a legendy Moravy a Slezska</a:t>
            </a:r>
          </a:p>
          <a:p>
            <a:pPr marL="68580" indent="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800" dirty="0">
                <a:latin typeface="+mj-lt"/>
              </a:rPr>
              <a:t>(Jiřina a Jaromír Poláškovi)</a:t>
            </a:r>
          </a:p>
          <a:p>
            <a:pPr marL="525780" indent="-45720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cs-CZ" sz="2800" dirty="0" err="1">
                <a:latin typeface="+mj-lt"/>
              </a:rPr>
              <a:t>Ď</a:t>
            </a:r>
            <a:r>
              <a:rPr lang="cs-CZ" sz="2800" dirty="0" err="1" smtClean="0">
                <a:latin typeface="+mj-lt"/>
              </a:rPr>
              <a:t>ůry</a:t>
            </a:r>
            <a:r>
              <a:rPr lang="cs-CZ" sz="2800" dirty="0" smtClean="0">
                <a:latin typeface="+mj-lt"/>
              </a:rPr>
              <a:t> na Radhošti</a:t>
            </a:r>
          </a:p>
          <a:p>
            <a:pPr marL="525780" indent="-45720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cs-CZ" sz="2800" dirty="0" smtClean="0">
                <a:latin typeface="+mj-lt"/>
              </a:rPr>
              <a:t>Sirotek z </a:t>
            </a:r>
            <a:r>
              <a:rPr lang="cs-CZ" sz="2800" dirty="0" err="1" smtClean="0">
                <a:latin typeface="+mj-lt"/>
              </a:rPr>
              <a:t>Radhošťa</a:t>
            </a:r>
            <a:endParaRPr lang="cs-CZ" sz="2800" dirty="0" smtClean="0">
              <a:latin typeface="+mj-lt"/>
            </a:endParaRPr>
          </a:p>
          <a:p>
            <a:pPr marL="525780" indent="-457200" fontAlgn="auto"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cs-CZ" sz="2800" dirty="0" smtClean="0">
                <a:latin typeface="+mj-lt"/>
              </a:rPr>
              <a:t>Čertův mlýn na Radhošti</a:t>
            </a:r>
            <a:endParaRPr lang="cs-CZ" sz="2800" dirty="0">
              <a:solidFill>
                <a:srgbClr val="424242"/>
              </a:solidFill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95288" y="476250"/>
            <a:ext cx="8497887" cy="1143000"/>
          </a:xfrm>
          <a:prstGeom prst="rect">
            <a:avLst/>
          </a:prstGeom>
        </p:spPr>
        <p:txBody>
          <a:bodyPr lIns="0" rIns="0" bIns="0" anchor="b">
            <a:normAutofit fontScale="9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cs-CZ" sz="5400" b="1" smtClean="0"/>
              <a:t>Autoři pověstí z našeho regionu</a:t>
            </a:r>
            <a:endParaRPr lang="cs-CZ" sz="5400" b="1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611188" y="4797425"/>
            <a:ext cx="7705725" cy="1476375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3200" b="1" dirty="0">
                <a:latin typeface="+mj-lt"/>
              </a:rPr>
              <a:t>O </a:t>
            </a:r>
            <a:r>
              <a:rPr lang="cs-CZ" sz="3200" b="1" dirty="0" err="1">
                <a:latin typeface="+mj-lt"/>
              </a:rPr>
              <a:t>zbojníkoch</a:t>
            </a:r>
            <a:r>
              <a:rPr lang="cs-CZ" sz="3200" b="1" dirty="0">
                <a:latin typeface="+mj-lt"/>
              </a:rPr>
              <a:t> a o </a:t>
            </a:r>
            <a:r>
              <a:rPr lang="cs-CZ" sz="3200" b="1" dirty="0" err="1" smtClean="0">
                <a:latin typeface="+mj-lt"/>
              </a:rPr>
              <a:t>pokladoch</a:t>
            </a:r>
            <a:r>
              <a:rPr lang="cs-CZ" sz="3200" b="1" dirty="0">
                <a:latin typeface="+mj-lt"/>
              </a:rPr>
              <a:t> </a:t>
            </a:r>
            <a:r>
              <a:rPr lang="cs-CZ" sz="3200" b="1" dirty="0" smtClean="0">
                <a:latin typeface="+mj-lt"/>
              </a:rPr>
              <a:t>  </a:t>
            </a:r>
            <a:r>
              <a:rPr lang="cs-CZ" sz="2800" dirty="0" smtClean="0">
                <a:latin typeface="+mj-lt"/>
              </a:rPr>
              <a:t>(Jan </a:t>
            </a:r>
            <a:r>
              <a:rPr lang="cs-CZ" sz="2800" dirty="0" err="1" smtClean="0">
                <a:latin typeface="+mj-lt"/>
              </a:rPr>
              <a:t>Kobzáň</a:t>
            </a:r>
            <a:r>
              <a:rPr lang="cs-CZ" sz="2800" dirty="0" smtClean="0">
                <a:latin typeface="+mj-lt"/>
              </a:rPr>
              <a:t>)</a:t>
            </a:r>
          </a:p>
          <a:p>
            <a:pPr marL="68580" indent="0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>
                <a:latin typeface="+mj-lt"/>
              </a:rPr>
              <a:t>Pověsti ze Vsetínska psané nářečím.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95288" y="908050"/>
            <a:ext cx="4681537" cy="537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Křikem zahání čerta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Upadl na hrachu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Narodil se pod ním Žižka (strom)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Jak říkají v Brně krokodýlovi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Straší na hradech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Přeskočil hradby Vyšehradu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Označuje zakopaný poklad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Rád nosí kance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Čert ho odnesl stropem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Otec tří výjimečných dcer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Co obvykle čert upustí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Návnada na Ctirada</a:t>
            </a:r>
            <a:endParaRPr lang="cs-CZ" sz="2400" b="1" dirty="0">
              <a:latin typeface="+mj-lt"/>
              <a:cs typeface="+mn-cs"/>
            </a:endParaRPr>
          </a:p>
        </p:txBody>
      </p:sp>
      <p:graphicFrame>
        <p:nvGraphicFramePr>
          <p:cNvPr id="18578" name="Group 146"/>
          <p:cNvGraphicFramePr>
            <a:graphicFrameLocks noGrp="1"/>
          </p:cNvGraphicFramePr>
          <p:nvPr>
            <p:ph idx="1"/>
          </p:nvPr>
        </p:nvGraphicFramePr>
        <p:xfrm>
          <a:off x="4356100" y="908050"/>
          <a:ext cx="4537075" cy="5238750"/>
        </p:xfrm>
        <a:graphic>
          <a:graphicData uri="http://schemas.openxmlformats.org/drawingml/2006/table">
            <a:tbl>
              <a:tblPr/>
              <a:tblGrid>
                <a:gridCol w="504825"/>
                <a:gridCol w="503238"/>
                <a:gridCol w="504825"/>
                <a:gridCol w="503237"/>
                <a:gridCol w="504825"/>
                <a:gridCol w="503238"/>
                <a:gridCol w="504825"/>
                <a:gridCol w="504825"/>
                <a:gridCol w="503237"/>
              </a:tblGrid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95288" y="908050"/>
            <a:ext cx="4681537" cy="537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Křikem zahání čerta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Upadl na hrachu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Narodil se pod ním Žižka (strom)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Jak říkají v Brně krokodýlovi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Straší na hradech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Přeskočil hradby Vyšehradu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Označuje zakopaný poklad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Rád nosí kance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Čert ho odnesl stropem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Otec tří výjimečných dcer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Co obvykle čert upustí</a:t>
            </a:r>
          </a:p>
          <a:p>
            <a:pPr marL="342900" indent="-3429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b="1" dirty="0">
                <a:latin typeface="+mj-lt"/>
                <a:cs typeface="+mn-cs"/>
              </a:rPr>
              <a:t>Návnada na Ctirada</a:t>
            </a:r>
            <a:endParaRPr lang="cs-CZ" sz="2400" b="1" dirty="0">
              <a:latin typeface="+mj-lt"/>
              <a:cs typeface="+mn-cs"/>
            </a:endParaRPr>
          </a:p>
        </p:txBody>
      </p:sp>
      <p:graphicFrame>
        <p:nvGraphicFramePr>
          <p:cNvPr id="19603" name="Group 147"/>
          <p:cNvGraphicFramePr>
            <a:graphicFrameLocks noGrp="1"/>
          </p:cNvGraphicFramePr>
          <p:nvPr/>
        </p:nvGraphicFramePr>
        <p:xfrm>
          <a:off x="4284663" y="981075"/>
          <a:ext cx="4535487" cy="5238750"/>
        </p:xfrm>
        <a:graphic>
          <a:graphicData uri="http://schemas.openxmlformats.org/drawingml/2006/table">
            <a:tbl>
              <a:tblPr/>
              <a:tblGrid>
                <a:gridCol w="503237"/>
                <a:gridCol w="504825"/>
                <a:gridCol w="503238"/>
                <a:gridCol w="504825"/>
                <a:gridCol w="503237"/>
                <a:gridCol w="504825"/>
                <a:gridCol w="503238"/>
                <a:gridCol w="504825"/>
                <a:gridCol w="503237"/>
              </a:tblGrid>
              <a:tr h="3746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U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Á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Í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U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Í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L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Á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Í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Í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L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U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Á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DB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Á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755650" y="260350"/>
            <a:ext cx="295275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atin typeface="+mj-lt"/>
                <a:cs typeface="+mn-cs"/>
              </a:rPr>
              <a:t>Řešení</a:t>
            </a:r>
            <a:endParaRPr lang="cs-CZ" sz="3600" b="1" dirty="0">
              <a:latin typeface="+mj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338</TotalTime>
  <Words>338</Words>
  <Application>Microsoft Office PowerPoint</Application>
  <PresentationFormat>On-screen Show (4:3)</PresentationFormat>
  <Paragraphs>121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7</vt:i4>
      </vt:variant>
    </vt:vector>
  </HeadingPairs>
  <TitlesOfParts>
    <vt:vector size="16" baseType="lpstr">
      <vt:lpstr>Constantia</vt:lpstr>
      <vt:lpstr>Arial</vt:lpstr>
      <vt:lpstr>Calibri</vt:lpstr>
      <vt:lpstr>Wingdings 2</vt:lpstr>
      <vt:lpstr>Wingdings</vt:lpstr>
      <vt:lpstr>Tok</vt:lpstr>
      <vt:lpstr>Tok</vt:lpstr>
      <vt:lpstr>Tok</vt:lpstr>
      <vt:lpstr>Tok</vt:lpstr>
      <vt:lpstr>Snímek 1</vt:lpstr>
      <vt:lpstr>Snímek 2</vt:lpstr>
      <vt:lpstr>Druhy pověstí</vt:lpstr>
      <vt:lpstr>Známí autoři pověstí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VY_32_INOVACE_34 ČJ  Pověst 1</dc:title>
  <dc:creator>Božena Fajtová</dc:creator>
  <cp:lastModifiedBy>DUM</cp:lastModifiedBy>
  <cp:revision>54</cp:revision>
  <dcterms:created xsi:type="dcterms:W3CDTF">2011-06-29T14:08:27Z</dcterms:created>
  <dcterms:modified xsi:type="dcterms:W3CDTF">2012-03-22T13:34:10Z</dcterms:modified>
</cp:coreProperties>
</file>