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1"/>
  </p:sldMasterIdLst>
  <p:sldIdLst>
    <p:sldId id="260" r:id="rId2"/>
    <p:sldId id="264" r:id="rId3"/>
    <p:sldId id="257" r:id="rId4"/>
    <p:sldId id="277" r:id="rId5"/>
    <p:sldId id="273" r:id="rId6"/>
    <p:sldId id="274" r:id="rId7"/>
    <p:sldId id="270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F76F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7772400" cy="1008831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Pověst</a:t>
            </a:r>
            <a:r>
              <a:rPr lang="cs-CZ" sz="6600" b="1" dirty="0" smtClean="0">
                <a:solidFill>
                  <a:schemeClr val="tx1"/>
                </a:solidFill>
              </a:rPr>
              <a:t> (2)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775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latin typeface="+mj-lt"/>
              </a:rPr>
              <a:t>Základní škola a Mateřská škola Valašské Meziříčí, </a:t>
            </a:r>
            <a:r>
              <a:rPr lang="cs-CZ" dirty="0" err="1">
                <a:latin typeface="+mj-lt"/>
              </a:rPr>
              <a:t>Poličná</a:t>
            </a:r>
            <a:r>
              <a:rPr lang="cs-CZ" dirty="0">
                <a:latin typeface="+mj-lt"/>
              </a:rPr>
              <a:t> 276, okres Vsetín, příspěvková organizace</a:t>
            </a:r>
          </a:p>
          <a:p>
            <a:pPr algn="ctr">
              <a:defRPr/>
            </a:pPr>
            <a:r>
              <a:rPr lang="cs-CZ" dirty="0">
                <a:latin typeface="+mj-lt"/>
              </a:rPr>
              <a:t> projekt č</a:t>
            </a:r>
            <a:r>
              <a:rPr lang="cs-CZ" dirty="0" smtClean="0">
                <a:latin typeface="+mj-lt"/>
              </a:rPr>
              <a:t>. </a:t>
            </a:r>
            <a:r>
              <a:rPr lang="en-GB" smtClean="0"/>
              <a:t>CZ.1.07/1.4.00/21.1504</a:t>
            </a:r>
            <a:endParaRPr lang="cs-CZ" dirty="0">
              <a:latin typeface="+mj-l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latin typeface="+mj-lt"/>
              </a:rPr>
              <a:t>Č. </a:t>
            </a:r>
            <a:r>
              <a:rPr lang="cs-CZ" dirty="0" err="1">
                <a:latin typeface="+mj-lt"/>
              </a:rPr>
              <a:t>DUMu</a:t>
            </a:r>
            <a:r>
              <a:rPr lang="cs-CZ" dirty="0">
                <a:latin typeface="+mj-lt"/>
              </a:rPr>
              <a:t>: </a:t>
            </a:r>
            <a:r>
              <a:rPr lang="cs-CZ" dirty="0" smtClean="0">
                <a:latin typeface="+mj-lt"/>
              </a:rPr>
              <a:t>VY_32_INOVACE_35</a:t>
            </a:r>
            <a:endParaRPr lang="cs-CZ" dirty="0">
              <a:latin typeface="+mj-l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dirty="0" err="1">
                <a:latin typeface="+mj-lt"/>
              </a:rPr>
              <a:t>Tématický</a:t>
            </a:r>
            <a:r>
              <a:rPr lang="cs-CZ" dirty="0">
                <a:latin typeface="+mj-lt"/>
              </a:rPr>
              <a:t> celek: </a:t>
            </a:r>
            <a:r>
              <a:rPr lang="cs-CZ" dirty="0" smtClean="0">
                <a:latin typeface="+mj-lt"/>
              </a:rPr>
              <a:t>Čtenářská gramotnost</a:t>
            </a:r>
            <a:endParaRPr lang="cs-CZ" dirty="0">
              <a:latin typeface="+mj-l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latin typeface="+mj-lt"/>
              </a:rPr>
              <a:t>Autor: </a:t>
            </a:r>
            <a:r>
              <a:rPr lang="cs-CZ" dirty="0" smtClean="0">
                <a:latin typeface="+mj-lt"/>
              </a:rPr>
              <a:t>Božena Fajtová</a:t>
            </a: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34486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uvádí stručný přehled jednotlivých pověstí z knihy Staré pověsti české, </a:t>
            </a:r>
            <a:r>
              <a:rPr lang="cs-CZ" dirty="0" err="1" smtClean="0"/>
              <a:t>osmisměrku</a:t>
            </a:r>
            <a:r>
              <a:rPr lang="cs-CZ" dirty="0" smtClean="0"/>
              <a:t>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11560" y="692696"/>
            <a:ext cx="648072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Staré pověsti české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67156" y="2492896"/>
            <a:ext cx="7503617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+mj-lt"/>
              </a:rPr>
              <a:t>Autor </a:t>
            </a:r>
            <a:r>
              <a:rPr lang="cs-CZ" sz="3200" b="1" dirty="0" smtClean="0">
                <a:latin typeface="+mj-lt"/>
              </a:rPr>
              <a:t>Alois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Jirásek</a:t>
            </a:r>
            <a:r>
              <a:rPr lang="cs-CZ" sz="3200" dirty="0" smtClean="0">
                <a:latin typeface="+mj-lt"/>
              </a:rPr>
              <a:t> přepracoval některé z pověstí z Kosmovy a Dalimilovy kroniky.</a:t>
            </a:r>
          </a:p>
          <a:p>
            <a:pPr marL="0" indent="0">
              <a:buNone/>
            </a:pPr>
            <a:endParaRPr lang="cs-CZ" sz="3200" dirty="0" smtClean="0">
              <a:latin typeface="+mj-lt"/>
            </a:endParaRPr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Pověsti z doby pohanské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4464496"/>
          </a:xfrm>
        </p:spPr>
        <p:txBody>
          <a:bodyPr>
            <a:normAutofit fontScale="92500" lnSpcReduction="20000"/>
          </a:bodyPr>
          <a:lstStyle/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O Čechovi</a:t>
            </a:r>
            <a:r>
              <a:rPr lang="cs-CZ" sz="3000" dirty="0" smtClean="0">
                <a:latin typeface="+mj-lt"/>
              </a:rPr>
              <a:t> (slovanský kmen přichází na nové území a osidluje ho)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O Bivojovi </a:t>
            </a:r>
            <a:r>
              <a:rPr lang="cs-CZ" sz="3000" dirty="0" smtClean="0">
                <a:latin typeface="+mj-lt"/>
              </a:rPr>
              <a:t>(příběh siláka, který přemohl divokého kance)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O Krokovi a jeho dcerách </a:t>
            </a:r>
            <a:r>
              <a:rPr lang="cs-CZ" sz="3000" dirty="0" smtClean="0">
                <a:latin typeface="+mj-lt"/>
              </a:rPr>
              <a:t>(osudy knížete a jeho tří dcer - Kazi, Tety a Libuše)</a:t>
            </a:r>
            <a:endParaRPr lang="cs-CZ" sz="3000" b="1" dirty="0" smtClean="0">
              <a:latin typeface="+mj-lt"/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O Libuši </a:t>
            </a:r>
            <a:r>
              <a:rPr lang="cs-CZ" sz="3000" dirty="0" smtClean="0">
                <a:latin typeface="+mj-lt"/>
              </a:rPr>
              <a:t>(Krokova dcera se stává kněžnou)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O Přemyslovi </a:t>
            </a:r>
            <a:r>
              <a:rPr lang="cs-CZ" sz="3000" dirty="0" smtClean="0">
                <a:latin typeface="+mj-lt"/>
              </a:rPr>
              <a:t>(Libuše hledá manžela; Přemysl se stává knížetem)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Dívčí válka</a:t>
            </a:r>
            <a:r>
              <a:rPr lang="cs-CZ" sz="3000" dirty="0" smtClean="0">
                <a:latin typeface="+mj-lt"/>
              </a:rPr>
              <a:t> (válka mužů a žen)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endParaRPr lang="cs-CZ" sz="3000" dirty="0" smtClean="0">
              <a:latin typeface="+mj-lt"/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920880" cy="1143000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/>
              <a:t>Pověsti z počátku křesťanství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7992888" cy="4464496"/>
          </a:xfrm>
        </p:spPr>
        <p:txBody>
          <a:bodyPr>
            <a:normAutofit/>
          </a:bodyPr>
          <a:lstStyle/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4000" b="1" dirty="0" smtClean="0">
                <a:latin typeface="+mj-lt"/>
              </a:rPr>
              <a:t>O králi Svatoplukovi </a:t>
            </a:r>
            <a:endParaRPr lang="cs-CZ" sz="4000" dirty="0" smtClean="0">
              <a:latin typeface="+mj-lt"/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4000" b="1" dirty="0" smtClean="0">
                <a:latin typeface="+mj-lt"/>
              </a:rPr>
              <a:t>O králi Ječmínkovi</a:t>
            </a:r>
            <a:endParaRPr lang="cs-CZ" sz="4000" dirty="0" smtClean="0">
              <a:latin typeface="+mj-lt"/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4000" b="1" dirty="0" smtClean="0">
                <a:latin typeface="+mj-lt"/>
              </a:rPr>
              <a:t>Praporec Svatého Václava 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4000" b="1" dirty="0" smtClean="0">
                <a:latin typeface="+mj-lt"/>
              </a:rPr>
              <a:t>O Bruncvíkovi 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4000" b="1" dirty="0" smtClean="0">
                <a:latin typeface="+mj-lt"/>
              </a:rPr>
              <a:t>Opatovický poklad</a:t>
            </a:r>
            <a:endParaRPr lang="cs-CZ" sz="4000" dirty="0" smtClean="0">
              <a:latin typeface="+mj-lt"/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772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Pověsti staré Prahy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4608512"/>
          </a:xfrm>
        </p:spPr>
        <p:txBody>
          <a:bodyPr>
            <a:normAutofit lnSpcReduction="10000"/>
          </a:bodyPr>
          <a:lstStyle/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Žito kouzelník </a:t>
            </a:r>
            <a:r>
              <a:rPr lang="cs-CZ" sz="3000" dirty="0" smtClean="0">
                <a:latin typeface="+mj-lt"/>
              </a:rPr>
              <a:t>(šašek na dvoře krále a jeho příběhy)</a:t>
            </a:r>
            <a:endParaRPr lang="cs-CZ" sz="3000" b="1" dirty="0" smtClean="0">
              <a:latin typeface="+mj-lt"/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Staroměstský orloj </a:t>
            </a:r>
            <a:r>
              <a:rPr lang="cs-CZ" sz="3000" dirty="0" smtClean="0">
                <a:latin typeface="+mj-lt"/>
              </a:rPr>
              <a:t>(stavba orloje a tragický osud jeho tvůrce)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O Daliborovi </a:t>
            </a:r>
            <a:r>
              <a:rPr lang="cs-CZ" sz="3000" dirty="0" smtClean="0">
                <a:latin typeface="+mj-lt"/>
              </a:rPr>
              <a:t>(uvězněný zeman a jeho housle)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O Golemovi </a:t>
            </a:r>
            <a:r>
              <a:rPr lang="cs-CZ" sz="3000" dirty="0" smtClean="0">
                <a:latin typeface="+mj-lt"/>
              </a:rPr>
              <a:t>(umělý člověk sestrojený rabínem L</a:t>
            </a:r>
            <a:r>
              <a:rPr lang="hu-HU" sz="3000" dirty="0" smtClean="0">
                <a:latin typeface="+mj-lt"/>
              </a:rPr>
              <a:t>ő</a:t>
            </a:r>
            <a:r>
              <a:rPr lang="cs-CZ" sz="3000" dirty="0" err="1" smtClean="0">
                <a:latin typeface="+mj-lt"/>
              </a:rPr>
              <a:t>wem</a:t>
            </a:r>
            <a:r>
              <a:rPr lang="cs-CZ" sz="3000" dirty="0" smtClean="0">
                <a:latin typeface="+mj-lt"/>
              </a:rPr>
              <a:t>)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Faustův dům </a:t>
            </a:r>
            <a:r>
              <a:rPr lang="cs-CZ" sz="3000" dirty="0" smtClean="0">
                <a:latin typeface="+mj-lt"/>
              </a:rPr>
              <a:t>(prodal duši ďáblu)</a:t>
            </a:r>
          </a:p>
        </p:txBody>
      </p:sp>
    </p:spTree>
    <p:extLst>
      <p:ext uri="{BB962C8B-B14F-4D97-AF65-F5344CB8AC3E}">
        <p14:creationId xmlns:p14="http://schemas.microsoft.com/office/powerpoint/2010/main" val="3382772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4104456"/>
          </a:xfrm>
        </p:spPr>
        <p:txBody>
          <a:bodyPr>
            <a:normAutofit lnSpcReduction="10000"/>
          </a:bodyPr>
          <a:lstStyle/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600" b="1" dirty="0" smtClean="0">
                <a:latin typeface="+mj-lt"/>
              </a:rPr>
              <a:t>O Žižkovi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600" b="1" dirty="0" smtClean="0">
                <a:latin typeface="+mj-lt"/>
              </a:rPr>
              <a:t>O Jánošíkovi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600" b="1" dirty="0">
                <a:latin typeface="+mj-lt"/>
              </a:rPr>
              <a:t>Kutnohorští havíři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600" b="1" dirty="0" smtClean="0">
                <a:latin typeface="+mj-lt"/>
              </a:rPr>
              <a:t>Blaničtí rytíři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600" b="1" dirty="0" smtClean="0">
                <a:latin typeface="+mj-lt"/>
              </a:rPr>
              <a:t>Proroctví slepého mládence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600" b="1" dirty="0" smtClean="0">
                <a:latin typeface="+mj-lt"/>
              </a:rPr>
              <a:t>Sibylina proroctví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endParaRPr lang="cs-CZ" sz="2800" dirty="0" smtClean="0">
              <a:latin typeface="+mj-lt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476672"/>
            <a:ext cx="8496944" cy="1143000"/>
          </a:xfrm>
          <a:prstGeom prst="rect">
            <a:avLst/>
          </a:prstGeom>
        </p:spPr>
        <p:txBody>
          <a:bodyPr vert="horz" lIns="0" rIns="0" bIns="0" anchor="b">
            <a:normAutofit fontScale="97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/>
              <a:t>Pověsti o hrdinech a pověsti prorocké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3367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11560" y="980728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400" b="1" dirty="0" smtClean="0">
                <a:latin typeface="+mj-lt"/>
              </a:rPr>
              <a:t>Najděte </a:t>
            </a:r>
            <a:r>
              <a:rPr lang="cs-CZ" sz="2400" b="1" smtClean="0">
                <a:latin typeface="+mj-lt"/>
              </a:rPr>
              <a:t>9 hrdinů </a:t>
            </a:r>
            <a:r>
              <a:rPr lang="cs-CZ" sz="2400" b="1" dirty="0" smtClean="0">
                <a:latin typeface="+mj-lt"/>
              </a:rPr>
              <a:t>ze Starých </a:t>
            </a:r>
            <a:r>
              <a:rPr lang="cs-CZ" sz="2400" b="1" smtClean="0">
                <a:latin typeface="+mj-lt"/>
              </a:rPr>
              <a:t>pověstí </a:t>
            </a:r>
            <a:r>
              <a:rPr lang="cs-CZ" sz="2400" b="1" smtClean="0">
                <a:latin typeface="+mj-lt"/>
              </a:rPr>
              <a:t>českých.</a:t>
            </a:r>
            <a:endParaRPr lang="cs-CZ" sz="2400" b="1" dirty="0">
              <a:latin typeface="+mj-lt"/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1841045"/>
              </p:ext>
            </p:extLst>
          </p:nvPr>
        </p:nvGraphicFramePr>
        <p:xfrm>
          <a:off x="1414680" y="1587236"/>
          <a:ext cx="6336700" cy="475253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33670"/>
                <a:gridCol w="633670"/>
                <a:gridCol w="633670"/>
                <a:gridCol w="633670"/>
                <a:gridCol w="633670"/>
                <a:gridCol w="633670"/>
                <a:gridCol w="633670"/>
                <a:gridCol w="633670"/>
                <a:gridCol w="633670"/>
                <a:gridCol w="633670"/>
              </a:tblGrid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  <a:latin typeface="+mj-lt"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Ž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Ž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B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  <a:latin typeface="+mj-lt"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  <a:latin typeface="+mj-lt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W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D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  <a:latin typeface="+mj-lt"/>
                        </a:rPr>
                        <a:t>Z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V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T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T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B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  <a:latin typeface="+mj-lt"/>
                        </a:rPr>
                        <a:t>G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D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F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P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P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B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S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B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U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Š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T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G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U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C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U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M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  <a:latin typeface="+mj-lt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F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P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</a:rPr>
                        <a:t>F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840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se šipkou 3"/>
          <p:cNvCxnSpPr/>
          <p:nvPr/>
        </p:nvCxnSpPr>
        <p:spPr>
          <a:xfrm>
            <a:off x="1547664" y="2348880"/>
            <a:ext cx="280831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843808" y="5013176"/>
            <a:ext cx="3600400" cy="0"/>
          </a:xfrm>
          <a:prstGeom prst="straightConnector1">
            <a:avLst/>
          </a:prstGeom>
          <a:ln w="381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156176" y="3212976"/>
            <a:ext cx="0" cy="252028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993384" y="1700808"/>
            <a:ext cx="0" cy="46085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843808" y="3429000"/>
            <a:ext cx="2232248" cy="0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114800" y="2204864"/>
            <a:ext cx="2257400" cy="19099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760952" y="3185266"/>
            <a:ext cx="0" cy="3096344"/>
          </a:xfrm>
          <a:prstGeom prst="straightConnector1">
            <a:avLst/>
          </a:prstGeom>
          <a:ln w="38100">
            <a:solidFill>
              <a:srgbClr val="FF7C8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7452320" y="2204864"/>
            <a:ext cx="0" cy="3600400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959932" y="1844824"/>
            <a:ext cx="3132348" cy="0"/>
          </a:xfrm>
          <a:prstGeom prst="straightConnector1">
            <a:avLst/>
          </a:prstGeom>
          <a:ln w="38100">
            <a:solidFill>
              <a:srgbClr val="F76F0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11560" y="980728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400" b="1" dirty="0" smtClean="0">
                <a:latin typeface="+mj-lt"/>
              </a:rPr>
              <a:t>Řešení</a:t>
            </a:r>
            <a:endParaRPr lang="cs-CZ" sz="2400" b="1" dirty="0">
              <a:latin typeface="+mj-lt"/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3854725"/>
              </p:ext>
            </p:extLst>
          </p:nvPr>
        </p:nvGraphicFramePr>
        <p:xfrm>
          <a:off x="1414680" y="1587236"/>
          <a:ext cx="6336700" cy="475253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33670"/>
                <a:gridCol w="633670"/>
                <a:gridCol w="633670"/>
                <a:gridCol w="633670"/>
                <a:gridCol w="633670"/>
                <a:gridCol w="633670"/>
                <a:gridCol w="633670"/>
                <a:gridCol w="633670"/>
                <a:gridCol w="633670"/>
                <a:gridCol w="633670"/>
              </a:tblGrid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Ž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Ž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V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W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D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N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Z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V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B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G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N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D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F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P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S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U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Š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G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U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C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U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N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F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P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j-lt"/>
                        </a:rPr>
                        <a:t>F</a:t>
                      </a:r>
                      <a:endParaRPr lang="cs-CZ" sz="2800" b="1" i="0" u="none" strike="noStrike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j-lt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13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427</TotalTime>
  <Words>435</Words>
  <Application>Microsoft Office PowerPoint</Application>
  <PresentationFormat>Předvádění na obrazovce (4:3)</PresentationFormat>
  <Paragraphs>219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Pověst (2)</vt:lpstr>
      <vt:lpstr>Prezentace aplikace PowerPoint</vt:lpstr>
      <vt:lpstr>Pověsti z doby pohanské</vt:lpstr>
      <vt:lpstr>Pověsti z počátku křesťanství</vt:lpstr>
      <vt:lpstr>Pověsti staré Prahy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VY_32_INOVACE_35 ČJ  Pověst 2</dc:title>
  <dc:creator>Božena Fajtová</dc:creator>
  <cp:lastModifiedBy>12RM</cp:lastModifiedBy>
  <cp:revision>57</cp:revision>
  <dcterms:created xsi:type="dcterms:W3CDTF">2011-06-29T14:08:27Z</dcterms:created>
  <dcterms:modified xsi:type="dcterms:W3CDTF">2011-09-11T18:33:36Z</dcterms:modified>
</cp:coreProperties>
</file>