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sldIdLst>
    <p:sldId id="260" r:id="rId2"/>
    <p:sldId id="264" r:id="rId3"/>
    <p:sldId id="257" r:id="rId4"/>
    <p:sldId id="278" r:id="rId5"/>
    <p:sldId id="279" r:id="rId6"/>
    <p:sldId id="280" r:id="rId7"/>
    <p:sldId id="281" r:id="rId8"/>
    <p:sldId id="270" r:id="rId9"/>
    <p:sldId id="2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F76F0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008831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Detektivní žánr</a:t>
            </a:r>
            <a:r>
              <a:rPr lang="cs-CZ" sz="6600" b="1" dirty="0" smtClean="0">
                <a:solidFill>
                  <a:schemeClr val="tx1"/>
                </a:solidFill>
              </a:rPr>
              <a:t> (1)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70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Základní škola a Mateřská škola Valašské Meziříčí, </a:t>
            </a:r>
            <a:r>
              <a:rPr lang="cs-CZ" dirty="0" err="1">
                <a:solidFill>
                  <a:schemeClr val="tx1"/>
                </a:solidFill>
                <a:latin typeface="+mj-lt"/>
              </a:rPr>
              <a:t>Poličná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 276, okres Vsetín, příspěvková organizace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 projekt č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.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Č. </a:t>
            </a:r>
            <a:r>
              <a:rPr lang="cs-CZ" dirty="0" err="1">
                <a:solidFill>
                  <a:schemeClr val="tx1"/>
                </a:solidFill>
                <a:latin typeface="+mj-lt"/>
              </a:rPr>
              <a:t>DUMu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VY_32_INOVACE_36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  <a:latin typeface="+mj-lt"/>
              </a:rPr>
              <a:t>Tématický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 celek: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Čtenářská gramotnost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Autor: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Božena Fajtová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755576" y="5733256"/>
            <a:ext cx="756648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uvádí definici detektivky, přehled  světových autorů a </a:t>
            </a:r>
            <a:r>
              <a:rPr lang="cs-CZ" dirty="0" smtClean="0"/>
              <a:t>detektivů, </a:t>
            </a:r>
            <a:r>
              <a:rPr lang="cs-CZ" dirty="0" smtClean="0"/>
              <a:t>jejich děl,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36712" y="548680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Detektivka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09075" y="1556792"/>
            <a:ext cx="8039389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Žánr prozaické epiky; je v ní odhalováno tajemství; hledá se pachatel zločinu.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Je plná napětí, dobro a spravedlnost obvykle vítězí.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Detektiv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často vystupuje i v dalších dílech autora.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Detektivky jsou velmi často zpracovávány v rozhlase, filmu a televizi.</a:t>
            </a:r>
            <a:endParaRPr lang="cs-CZ" sz="3200" dirty="0" smtClean="0">
              <a:solidFill>
                <a:srgbClr val="C00000"/>
              </a:solidFill>
              <a:latin typeface="+mj-lt"/>
            </a:endParaRPr>
          </a:p>
          <a:p>
            <a:pPr marL="0" indent="0">
              <a:buNone/>
            </a:pPr>
            <a:endParaRPr lang="cs-CZ" sz="3200" dirty="0" smtClean="0">
              <a:latin typeface="+mj-lt"/>
            </a:endParaRPr>
          </a:p>
          <a:p>
            <a:pPr marL="457200" indent="-457200">
              <a:buFontTx/>
              <a:buChar char="-"/>
            </a:pP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992888" cy="4464496"/>
          </a:xfrm>
        </p:spPr>
        <p:txBody>
          <a:bodyPr>
            <a:normAutofit/>
          </a:bodyPr>
          <a:lstStyle/>
          <a:p>
            <a:pPr marL="68580" indent="0">
              <a:spcBef>
                <a:spcPts val="1200"/>
              </a:spcBef>
              <a:buNone/>
            </a:pPr>
            <a:r>
              <a:rPr lang="cs-CZ" sz="3000" b="1" dirty="0" smtClean="0">
                <a:solidFill>
                  <a:schemeClr val="accent2"/>
                </a:solidFill>
                <a:latin typeface="Arial Black" pitchFamily="34" charset="0"/>
              </a:rPr>
              <a:t>Edgar Allan </a:t>
            </a:r>
            <a:r>
              <a:rPr lang="cs-CZ" sz="3000" b="1" dirty="0" err="1" smtClean="0">
                <a:solidFill>
                  <a:schemeClr val="accent2"/>
                </a:solidFill>
                <a:latin typeface="Arial Black" pitchFamily="34" charset="0"/>
              </a:rPr>
              <a:t>Poe</a:t>
            </a:r>
            <a:r>
              <a:rPr lang="cs-CZ" sz="3000" b="1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b="1" dirty="0" smtClean="0">
                <a:latin typeface="+mj-lt"/>
              </a:rPr>
              <a:t>– </a:t>
            </a:r>
            <a:r>
              <a:rPr lang="cs-CZ" sz="3000" dirty="0" smtClean="0">
                <a:latin typeface="+mj-lt"/>
              </a:rPr>
              <a:t>zámožný </a:t>
            </a:r>
            <a:r>
              <a:rPr lang="cs-CZ" sz="3000" dirty="0" smtClean="0">
                <a:latin typeface="Arial Black" pitchFamily="34" charset="0"/>
              </a:rPr>
              <a:t>Auguste </a:t>
            </a:r>
            <a:r>
              <a:rPr lang="cs-CZ" sz="3000" dirty="0" err="1" smtClean="0">
                <a:latin typeface="Arial Black" pitchFamily="34" charset="0"/>
              </a:rPr>
              <a:t>Dupin</a:t>
            </a:r>
            <a:r>
              <a:rPr lang="cs-CZ" sz="3000" b="1" dirty="0">
                <a:latin typeface="+mj-lt"/>
              </a:rPr>
              <a:t>,</a:t>
            </a:r>
            <a:r>
              <a:rPr lang="cs-CZ" sz="3000" dirty="0" smtClean="0">
                <a:latin typeface="+mj-lt"/>
              </a:rPr>
              <a:t> i když není profesionál, řeší záhady; povídka </a:t>
            </a:r>
            <a:r>
              <a:rPr lang="cs-CZ" sz="3000" b="1" dirty="0" smtClean="0">
                <a:latin typeface="Arial Black" pitchFamily="34" charset="0"/>
              </a:rPr>
              <a:t>Vraždy v ulici </a:t>
            </a:r>
            <a:r>
              <a:rPr lang="cs-CZ" sz="3000" b="1" dirty="0" err="1" smtClean="0">
                <a:latin typeface="Arial Black" pitchFamily="34" charset="0"/>
              </a:rPr>
              <a:t>Morque</a:t>
            </a:r>
            <a:r>
              <a:rPr lang="cs-CZ" sz="3000" b="1" dirty="0" smtClean="0"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je považována za první detektivku</a:t>
            </a:r>
            <a:endParaRPr lang="cs-CZ" sz="3000" b="1" dirty="0" smtClean="0">
              <a:latin typeface="+mj-lt"/>
            </a:endParaRPr>
          </a:p>
          <a:p>
            <a:pPr marL="68580" indent="0">
              <a:spcBef>
                <a:spcPts val="1200"/>
              </a:spcBef>
              <a:buNone/>
            </a:pPr>
            <a:endParaRPr lang="cs-CZ" sz="3000" dirty="0" smtClean="0">
              <a:latin typeface="+mj-lt"/>
            </a:endParaRPr>
          </a:p>
          <a:p>
            <a:pPr marL="68580" indent="0">
              <a:spcBef>
                <a:spcPts val="1200"/>
              </a:spcBef>
              <a:buNone/>
            </a:pP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George 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Simenon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– detektivem je komisař </a:t>
            </a:r>
            <a:r>
              <a:rPr lang="cs-CZ" sz="3000" b="1" dirty="0" err="1" smtClean="0">
                <a:latin typeface="Arial Black" pitchFamily="34" charset="0"/>
              </a:rPr>
              <a:t>Maigret</a:t>
            </a:r>
            <a:endParaRPr lang="cs-CZ" sz="3000" b="1" dirty="0" smtClean="0">
              <a:latin typeface="Arial Black" pitchFamily="34" charset="0"/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Známí světoví autoři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           a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detektivové jejich děl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464496"/>
          </a:xfrm>
        </p:spPr>
        <p:txBody>
          <a:bodyPr>
            <a:normAutofit/>
          </a:bodyPr>
          <a:lstStyle/>
          <a:p>
            <a:pPr marL="68580" indent="0">
              <a:spcBef>
                <a:spcPts val="1200"/>
              </a:spcBef>
              <a:buNone/>
            </a:pP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Artur </a:t>
            </a:r>
            <a:r>
              <a:rPr lang="cs-CZ" sz="3000" dirty="0" err="1">
                <a:solidFill>
                  <a:schemeClr val="accent2"/>
                </a:solidFill>
                <a:latin typeface="Arial Black" pitchFamily="34" charset="0"/>
              </a:rPr>
              <a:t>C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onan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Doyle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– detektiv </a:t>
            </a:r>
            <a:r>
              <a:rPr lang="cs-CZ" sz="3000" b="1" dirty="0" err="1" smtClean="0">
                <a:latin typeface="Arial Black" pitchFamily="34" charset="0"/>
              </a:rPr>
              <a:t>Sherlock</a:t>
            </a:r>
            <a:r>
              <a:rPr lang="cs-CZ" sz="3000" b="1" dirty="0" smtClean="0">
                <a:latin typeface="Arial Black" pitchFamily="34" charset="0"/>
              </a:rPr>
              <a:t> Holmes</a:t>
            </a:r>
            <a:r>
              <a:rPr lang="cs-CZ" sz="3000" dirty="0" smtClean="0">
                <a:latin typeface="+mj-lt"/>
              </a:rPr>
              <a:t> je sportovec, vědec, umělec, mistr převleku a logiky </a:t>
            </a:r>
          </a:p>
          <a:p>
            <a:pPr marL="68580" indent="0">
              <a:spcBef>
                <a:spcPts val="1200"/>
              </a:spcBef>
              <a:buNone/>
            </a:pPr>
            <a:r>
              <a:rPr lang="cs-CZ" sz="3000" b="1" dirty="0">
                <a:latin typeface="Arial Black" pitchFamily="34" charset="0"/>
              </a:rPr>
              <a:t>d</a:t>
            </a:r>
            <a:r>
              <a:rPr lang="cs-CZ" sz="3000" b="1" dirty="0" smtClean="0">
                <a:latin typeface="Arial Black" pitchFamily="34" charset="0"/>
              </a:rPr>
              <a:t>r. Watson </a:t>
            </a:r>
            <a:r>
              <a:rPr lang="cs-CZ" sz="3000" dirty="0" smtClean="0">
                <a:latin typeface="+mj-lt"/>
              </a:rPr>
              <a:t>je detektivův přítel </a:t>
            </a:r>
            <a:r>
              <a:rPr lang="cs-CZ" sz="3000" dirty="0" smtClean="0">
                <a:latin typeface="+mj-lt"/>
              </a:rPr>
              <a:t>                     a </a:t>
            </a:r>
            <a:r>
              <a:rPr lang="cs-CZ" sz="3000" dirty="0" smtClean="0">
                <a:latin typeface="+mj-lt"/>
              </a:rPr>
              <a:t>těžkopádnější obdivovatel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Studie v šarlatové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Znamení čtyř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b="1" dirty="0" smtClean="0">
                <a:latin typeface="+mj-lt"/>
              </a:rPr>
              <a:t>Pes baskervilský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endParaRPr lang="cs-CZ" sz="3000" dirty="0" smtClean="0">
              <a:latin typeface="+mj-lt"/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Známí světoví autoři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            a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detektivové jejich děl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210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464496"/>
          </a:xfrm>
        </p:spPr>
        <p:txBody>
          <a:bodyPr>
            <a:normAutofit/>
          </a:bodyPr>
          <a:lstStyle/>
          <a:p>
            <a:pPr marL="68580" indent="0">
              <a:spcBef>
                <a:spcPts val="1200"/>
              </a:spcBef>
              <a:buNone/>
            </a:pP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Erle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Stanley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Gardner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– advokát </a:t>
            </a:r>
            <a:r>
              <a:rPr lang="cs-CZ" sz="3000" dirty="0" err="1" smtClean="0">
                <a:latin typeface="Arial Black" pitchFamily="34" charset="0"/>
              </a:rPr>
              <a:t>Perry</a:t>
            </a:r>
            <a:r>
              <a:rPr lang="cs-CZ" sz="3000" dirty="0" smtClean="0">
                <a:latin typeface="Arial Black" pitchFamily="34" charset="0"/>
              </a:rPr>
              <a:t> </a:t>
            </a:r>
            <a:r>
              <a:rPr lang="cs-CZ" sz="3000" dirty="0" err="1" smtClean="0">
                <a:latin typeface="Arial Black" pitchFamily="34" charset="0"/>
              </a:rPr>
              <a:t>Mason</a:t>
            </a:r>
            <a:r>
              <a:rPr lang="cs-CZ" sz="3000" dirty="0" smtClean="0">
                <a:latin typeface="+mj-lt"/>
              </a:rPr>
              <a:t> obhajuje lidi obviněné    z vraždy (má spolupracovníky sekretářku a soukromého detektiva)</a:t>
            </a:r>
          </a:p>
          <a:p>
            <a:pPr marL="68580" indent="0">
              <a:spcBef>
                <a:spcPts val="1200"/>
              </a:spcBef>
              <a:buNone/>
            </a:pPr>
            <a:endParaRPr lang="cs-CZ" sz="800" dirty="0">
              <a:latin typeface="+mj-lt"/>
            </a:endParaRPr>
          </a:p>
          <a:p>
            <a:pPr marL="68580" indent="0">
              <a:spcBef>
                <a:spcPts val="1200"/>
              </a:spcBef>
              <a:buNone/>
            </a:pP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Raymond 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Chandler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– soukromý detektiv </a:t>
            </a:r>
            <a:r>
              <a:rPr lang="cs-CZ" sz="3000" dirty="0" err="1" smtClean="0">
                <a:latin typeface="Arial Black" pitchFamily="34" charset="0"/>
              </a:rPr>
              <a:t>Phil</a:t>
            </a:r>
            <a:r>
              <a:rPr lang="cs-CZ" sz="3000" dirty="0" smtClean="0">
                <a:latin typeface="Arial Black" pitchFamily="34" charset="0"/>
              </a:rPr>
              <a:t> </a:t>
            </a:r>
            <a:r>
              <a:rPr lang="cs-CZ" sz="3000" dirty="0" err="1" smtClean="0">
                <a:latin typeface="Arial Black" pitchFamily="34" charset="0"/>
              </a:rPr>
              <a:t>Marlowe</a:t>
            </a:r>
            <a:r>
              <a:rPr lang="cs-CZ" sz="3000" dirty="0" smtClean="0"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se sklony          k alkoholismu, ironický kuřák s velkým smyslem pro spravedlnost</a:t>
            </a:r>
            <a:endParaRPr lang="cs-CZ" sz="3000" dirty="0">
              <a:latin typeface="+mj-lt"/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endParaRPr lang="cs-CZ" sz="3000" dirty="0" smtClean="0">
              <a:latin typeface="+mj-lt"/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Známí světoví autoři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            a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detektivové jejich děl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321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464496"/>
          </a:xfrm>
        </p:spPr>
        <p:txBody>
          <a:bodyPr>
            <a:normAutofit fontScale="92500"/>
          </a:bodyPr>
          <a:lstStyle/>
          <a:p>
            <a:pPr marL="68580" indent="0">
              <a:spcBef>
                <a:spcPts val="1200"/>
              </a:spcBef>
              <a:buNone/>
            </a:pP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Dick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Francis </a:t>
            </a:r>
            <a:r>
              <a:rPr lang="cs-CZ" sz="3000" dirty="0" smtClean="0">
                <a:latin typeface="+mj-lt"/>
              </a:rPr>
              <a:t>– jeho detektivky mají vždy něco společného s dostihovým sportem; vyšetřovatel </a:t>
            </a:r>
            <a:r>
              <a:rPr lang="cs-CZ" sz="3000" dirty="0" err="1" smtClean="0">
                <a:latin typeface="Arial Black" pitchFamily="34" charset="0"/>
              </a:rPr>
              <a:t>Sid</a:t>
            </a:r>
            <a:r>
              <a:rPr lang="cs-CZ" sz="3000" dirty="0" smtClean="0">
                <a:latin typeface="Arial Black" pitchFamily="34" charset="0"/>
              </a:rPr>
              <a:t> Halley</a:t>
            </a:r>
            <a:r>
              <a:rPr lang="cs-CZ" sz="3000" dirty="0" smtClean="0">
                <a:latin typeface="+mj-lt"/>
              </a:rPr>
              <a:t> je jezdec, který </a:t>
            </a:r>
            <a:r>
              <a:rPr lang="cs-CZ" sz="3000" dirty="0" smtClean="0">
                <a:latin typeface="+mj-lt"/>
              </a:rPr>
              <a:t>    po </a:t>
            </a:r>
            <a:r>
              <a:rPr lang="cs-CZ" sz="3000" dirty="0" smtClean="0">
                <a:latin typeface="+mj-lt"/>
              </a:rPr>
              <a:t>zranění musel ukončit kariéru</a:t>
            </a:r>
          </a:p>
          <a:p>
            <a:pPr marL="68580" indent="0">
              <a:spcBef>
                <a:spcPts val="1200"/>
              </a:spcBef>
              <a:buNone/>
            </a:pPr>
            <a:endParaRPr lang="cs-CZ" sz="800" dirty="0">
              <a:latin typeface="+mj-lt"/>
            </a:endParaRPr>
          </a:p>
          <a:p>
            <a:pPr marL="68580" indent="0">
              <a:spcBef>
                <a:spcPts val="1200"/>
              </a:spcBef>
              <a:buNone/>
            </a:pP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Ed 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Mc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err="1" smtClean="0">
                <a:solidFill>
                  <a:schemeClr val="accent2"/>
                </a:solidFill>
                <a:latin typeface="Arial Black" pitchFamily="34" charset="0"/>
              </a:rPr>
              <a:t>Bain</a:t>
            </a:r>
            <a:r>
              <a:rPr lang="cs-CZ" sz="30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– autor kriminálního cyklu </a:t>
            </a:r>
            <a:r>
              <a:rPr lang="cs-CZ" sz="3000" dirty="0">
                <a:latin typeface="Arial Black" pitchFamily="34" charset="0"/>
              </a:rPr>
              <a:t>87. </a:t>
            </a:r>
            <a:r>
              <a:rPr lang="cs-CZ" sz="3000" dirty="0" smtClean="0">
                <a:latin typeface="Arial Black" pitchFamily="34" charset="0"/>
              </a:rPr>
              <a:t>revír</a:t>
            </a:r>
            <a:r>
              <a:rPr lang="cs-CZ" sz="3000" dirty="0" smtClean="0">
                <a:latin typeface="+mj-lt"/>
              </a:rPr>
              <a:t>;</a:t>
            </a:r>
            <a:r>
              <a:rPr lang="cs-CZ" sz="3000" dirty="0" smtClean="0"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detektiv </a:t>
            </a:r>
            <a:r>
              <a:rPr lang="cs-CZ" sz="3000" dirty="0" err="1">
                <a:latin typeface="Arial Black" pitchFamily="34" charset="0"/>
              </a:rPr>
              <a:t>Steve</a:t>
            </a:r>
            <a:r>
              <a:rPr lang="cs-CZ" sz="3000" dirty="0">
                <a:latin typeface="Arial Black" pitchFamily="34" charset="0"/>
              </a:rPr>
              <a:t> </a:t>
            </a:r>
            <a:r>
              <a:rPr lang="cs-CZ" sz="3000" dirty="0" err="1">
                <a:latin typeface="Arial Black" pitchFamily="34" charset="0"/>
              </a:rPr>
              <a:t>Carella</a:t>
            </a:r>
            <a:r>
              <a:rPr lang="cs-CZ" sz="3000" dirty="0">
                <a:latin typeface="Arial Black" pitchFamily="34" charset="0"/>
              </a:rPr>
              <a:t> </a:t>
            </a:r>
            <a:r>
              <a:rPr lang="cs-CZ" sz="3000" dirty="0" smtClean="0">
                <a:latin typeface="+mj-lt"/>
              </a:rPr>
              <a:t>(italského původu) je chytřejší než jeho kolegové; ve filmu se stal </a:t>
            </a:r>
            <a:r>
              <a:rPr lang="cs-CZ" sz="3000" dirty="0" smtClean="0">
                <a:latin typeface="Arial Black" pitchFamily="34" charset="0"/>
              </a:rPr>
              <a:t>poručíkem </a:t>
            </a:r>
            <a:r>
              <a:rPr lang="cs-CZ" sz="3000" dirty="0" err="1" smtClean="0">
                <a:latin typeface="Arial Black" pitchFamily="34" charset="0"/>
              </a:rPr>
              <a:t>Colombem</a:t>
            </a:r>
            <a:endParaRPr lang="cs-CZ" sz="3000" dirty="0">
              <a:latin typeface="Arial Black" pitchFamily="34" charset="0"/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endParaRPr lang="cs-CZ" sz="3000" dirty="0" smtClean="0">
              <a:latin typeface="+mj-lt"/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Známí světoví autoři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           a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detektivové jejich děl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574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4464496"/>
          </a:xfrm>
        </p:spPr>
        <p:txBody>
          <a:bodyPr>
            <a:normAutofit fontScale="77500" lnSpcReduction="20000"/>
          </a:bodyPr>
          <a:lstStyle/>
          <a:p>
            <a:pPr marL="68580" indent="0">
              <a:spcBef>
                <a:spcPts val="1200"/>
              </a:spcBef>
              <a:buNone/>
            </a:pPr>
            <a:r>
              <a:rPr lang="cs-CZ" sz="3600" dirty="0" smtClean="0">
                <a:solidFill>
                  <a:schemeClr val="accent2"/>
                </a:solidFill>
                <a:latin typeface="Arial Black" pitchFamily="34" charset="0"/>
              </a:rPr>
              <a:t>Agáta </a:t>
            </a:r>
            <a:r>
              <a:rPr lang="cs-CZ" sz="3600" dirty="0" err="1" smtClean="0">
                <a:solidFill>
                  <a:schemeClr val="accent2"/>
                </a:solidFill>
                <a:latin typeface="Arial Black" pitchFamily="34" charset="0"/>
              </a:rPr>
              <a:t>Christie</a:t>
            </a:r>
            <a:r>
              <a:rPr lang="cs-CZ" sz="36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latin typeface="+mj-lt"/>
              </a:rPr>
              <a:t>– nejznámější </a:t>
            </a:r>
            <a:r>
              <a:rPr lang="cs-CZ" sz="3600" dirty="0" smtClean="0">
                <a:latin typeface="+mj-lt"/>
              </a:rPr>
              <a:t>                         a </a:t>
            </a:r>
            <a:r>
              <a:rPr lang="cs-CZ" sz="3600" dirty="0" smtClean="0">
                <a:latin typeface="+mj-lt"/>
              </a:rPr>
              <a:t>nejprodávanější autorka detektivek;</a:t>
            </a:r>
          </a:p>
          <a:p>
            <a:pPr marL="68580" indent="0">
              <a:spcBef>
                <a:spcPts val="1200"/>
              </a:spcBef>
              <a:buNone/>
            </a:pPr>
            <a:r>
              <a:rPr lang="cs-CZ" sz="3600" dirty="0" smtClean="0">
                <a:latin typeface="+mj-lt"/>
              </a:rPr>
              <a:t>vytvořila dvě série detektivek, jejichž hrdiny jsou svérázný detektiv 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600" dirty="0" err="1" smtClean="0">
                <a:latin typeface="Arial Black" pitchFamily="34" charset="0"/>
              </a:rPr>
              <a:t>Hercul</a:t>
            </a:r>
            <a:r>
              <a:rPr lang="cs-CZ" sz="3600" dirty="0" smtClean="0">
                <a:latin typeface="Arial Black" pitchFamily="34" charset="0"/>
              </a:rPr>
              <a:t> </a:t>
            </a:r>
            <a:r>
              <a:rPr lang="cs-CZ" sz="3600" dirty="0" err="1" smtClean="0">
                <a:latin typeface="Arial Black" pitchFamily="34" charset="0"/>
              </a:rPr>
              <a:t>Poirot</a:t>
            </a:r>
            <a:r>
              <a:rPr lang="cs-CZ" sz="3600" dirty="0" smtClean="0">
                <a:latin typeface="+mj-lt"/>
              </a:rPr>
              <a:t> (</a:t>
            </a:r>
            <a:r>
              <a:rPr lang="cs-CZ" sz="3600" dirty="0">
                <a:latin typeface="+mj-lt"/>
              </a:rPr>
              <a:t>B</a:t>
            </a:r>
            <a:r>
              <a:rPr lang="cs-CZ" sz="3600" dirty="0" smtClean="0">
                <a:latin typeface="+mj-lt"/>
              </a:rPr>
              <a:t>elgičan, který žije v Británii) </a:t>
            </a:r>
            <a:r>
              <a:rPr lang="cs-CZ" sz="3600" dirty="0" smtClean="0">
                <a:latin typeface="+mj-lt"/>
              </a:rPr>
              <a:t>                a </a:t>
            </a:r>
            <a:r>
              <a:rPr lang="cs-CZ" sz="3600" dirty="0" smtClean="0">
                <a:latin typeface="Arial Black" pitchFamily="34" charset="0"/>
              </a:rPr>
              <a:t>slečna </a:t>
            </a:r>
            <a:r>
              <a:rPr lang="cs-CZ" sz="3600" dirty="0" err="1" smtClean="0">
                <a:latin typeface="Arial Black" pitchFamily="34" charset="0"/>
              </a:rPr>
              <a:t>Murplová</a:t>
            </a:r>
            <a:endParaRPr lang="cs-CZ" sz="3600" dirty="0" smtClean="0">
              <a:latin typeface="+mj-lt"/>
            </a:endParaRP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>
                <a:latin typeface="+mj-lt"/>
              </a:rPr>
              <a:t>Pět malých prasátek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>
                <a:latin typeface="+mj-lt"/>
              </a:rPr>
              <a:t>Vraždy podle abecedy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>
                <a:latin typeface="+mj-lt"/>
              </a:rPr>
              <a:t>Smrt v oblacích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>
                <a:latin typeface="+mj-lt"/>
              </a:rPr>
              <a:t>Vražda v Orient expresu</a:t>
            </a:r>
          </a:p>
          <a:p>
            <a:pPr marL="525780" indent="-457200">
              <a:spcBef>
                <a:spcPts val="1200"/>
              </a:spcBef>
              <a:buFont typeface="Wingdings" pitchFamily="2" charset="2"/>
              <a:buChar char="Ø"/>
            </a:pPr>
            <a:r>
              <a:rPr lang="cs-CZ" sz="3000" dirty="0" smtClean="0">
                <a:latin typeface="+mj-lt"/>
              </a:rPr>
              <a:t>Není kouře bez ohýnku</a:t>
            </a:r>
            <a:endParaRPr lang="cs-CZ" sz="3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Známí světoví autoři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            a </a:t>
            </a: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detektivové jejich děl</a:t>
            </a:r>
            <a:endParaRPr lang="cs-CZ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842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896919"/>
            <a:ext cx="503461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Násilná smrt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Odplata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Skupina řešící vraždy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Policejní hodnost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Rozhovor s vyšetřovatelem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Soudní lékař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Místnost pro vězně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Nutný pro střelbu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Vyšetřovatel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Vražedná zbraň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Rozhoduje o trestu</a:t>
            </a:r>
            <a:endParaRPr lang="cs-CZ" sz="2400" dirty="0">
              <a:latin typeface="+mj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59256688"/>
              </p:ext>
            </p:extLst>
          </p:nvPr>
        </p:nvGraphicFramePr>
        <p:xfrm>
          <a:off x="4067944" y="887824"/>
          <a:ext cx="4536504" cy="47543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5648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7840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896919"/>
            <a:ext cx="503461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Násilná smrt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Odplata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Skupina řešící vraždy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Policejní hodnost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Rozhovor s vyšetřovatelem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Soudní lékař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Místnost pro vězně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Nutný pro střelbu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Vyšetřovatel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Vražedná zbraň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Rozhoduje o trestu</a:t>
            </a:r>
            <a:endParaRPr lang="cs-CZ" sz="2400" dirty="0">
              <a:latin typeface="+mj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90359234"/>
              </p:ext>
            </p:extLst>
          </p:nvPr>
        </p:nvGraphicFramePr>
        <p:xfrm>
          <a:off x="4067944" y="887824"/>
          <a:ext cx="4536504" cy="47543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Ž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T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K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5648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Ý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CH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G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Á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B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J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K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T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S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>
                          <a:effectLst/>
                        </a:rPr>
                        <a:t>E</a:t>
                      </a:r>
                      <a:endParaRPr lang="cs-CZ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872"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20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u="none" strike="noStrike" dirty="0">
                          <a:effectLst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0986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524</TotalTime>
  <Words>477</Words>
  <Application>Microsoft Office PowerPoint</Application>
  <PresentationFormat>Předvádění na obrazovce (4:3)</PresentationFormat>
  <Paragraphs>130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Detektivní žánr (1)</vt:lpstr>
      <vt:lpstr>Snímek 2</vt:lpstr>
      <vt:lpstr>Známí světoví autoři            a detektivové jejich děl</vt:lpstr>
      <vt:lpstr>Známí světoví autoři             a detektivové jejich děl</vt:lpstr>
      <vt:lpstr>Známí světoví autoři             a detektivové jejich děl</vt:lpstr>
      <vt:lpstr>Známí světoví autoři            a detektivové jejich děl</vt:lpstr>
      <vt:lpstr>Známí světoví autoři             a detektivové jejich děl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VY_32_INOVACE_36 ČJ  Detektivní žánr 1</dc:title>
  <dc:creator>Božena Fajtová</dc:creator>
  <cp:lastModifiedBy>Dum</cp:lastModifiedBy>
  <cp:revision>70</cp:revision>
  <dcterms:created xsi:type="dcterms:W3CDTF">2011-06-29T14:08:27Z</dcterms:created>
  <dcterms:modified xsi:type="dcterms:W3CDTF">2012-03-22T14:10:16Z</dcterms:modified>
</cp:coreProperties>
</file>