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1" r:id="rId1"/>
  </p:sldMasterIdLst>
  <p:sldIdLst>
    <p:sldId id="260" r:id="rId2"/>
    <p:sldId id="264" r:id="rId3"/>
    <p:sldId id="283" r:id="rId4"/>
    <p:sldId id="284" r:id="rId5"/>
    <p:sldId id="285" r:id="rId6"/>
    <p:sldId id="286" r:id="rId7"/>
    <p:sldId id="270" r:id="rId8"/>
    <p:sldId id="28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F76F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7772400" cy="1008831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Detektivní žánr</a:t>
            </a:r>
            <a:r>
              <a:rPr lang="cs-CZ" sz="6600" b="1" dirty="0" smtClean="0">
                <a:solidFill>
                  <a:schemeClr val="tx1"/>
                </a:solidFill>
              </a:rPr>
              <a:t> (2)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70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+mj-lt"/>
              </a:rPr>
              <a:t>Základní škola a Mateřská škola Valašské Meziříčí, </a:t>
            </a:r>
            <a:r>
              <a:rPr lang="cs-CZ" dirty="0" err="1">
                <a:solidFill>
                  <a:schemeClr val="tx1"/>
                </a:solidFill>
                <a:latin typeface="+mj-lt"/>
              </a:rPr>
              <a:t>Poličná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 276, okres Vsetín, příspěvková organizace</a:t>
            </a:r>
          </a:p>
          <a:p>
            <a:pPr algn="ctr">
              <a:defRPr/>
            </a:pPr>
            <a:r>
              <a:rPr lang="cs-CZ" dirty="0">
                <a:solidFill>
                  <a:schemeClr val="tx1"/>
                </a:solidFill>
                <a:latin typeface="+mj-lt"/>
              </a:rPr>
              <a:t> projekt č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.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  <a:latin typeface="+mj-l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+mj-lt"/>
              </a:rPr>
              <a:t>Č. </a:t>
            </a:r>
            <a:r>
              <a:rPr lang="cs-CZ" dirty="0" err="1">
                <a:solidFill>
                  <a:schemeClr val="tx1"/>
                </a:solidFill>
                <a:latin typeface="+mj-lt"/>
              </a:rPr>
              <a:t>DUMu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VY_32_INOVACE_37</a:t>
            </a:r>
            <a:endParaRPr lang="cs-CZ" dirty="0">
              <a:solidFill>
                <a:schemeClr val="tx1"/>
              </a:solidFill>
              <a:latin typeface="+mj-l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  <a:latin typeface="+mj-lt"/>
              </a:rPr>
              <a:t>Tématický</a:t>
            </a:r>
            <a:r>
              <a:rPr lang="cs-CZ" dirty="0">
                <a:solidFill>
                  <a:schemeClr val="tx1"/>
                </a:solidFill>
                <a:latin typeface="+mj-lt"/>
              </a:rPr>
              <a:t> celek: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Čtenářská gramotnost</a:t>
            </a:r>
            <a:endParaRPr lang="cs-CZ" dirty="0">
              <a:solidFill>
                <a:schemeClr val="tx1"/>
              </a:solidFill>
              <a:latin typeface="+mj-lt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+mj-lt"/>
              </a:rPr>
              <a:t>Autor: </a:t>
            </a:r>
            <a:r>
              <a:rPr lang="cs-CZ" dirty="0" smtClean="0">
                <a:solidFill>
                  <a:schemeClr val="tx1"/>
                </a:solidFill>
                <a:latin typeface="+mj-lt"/>
              </a:rPr>
              <a:t>Božena Fajtová</a:t>
            </a:r>
            <a:endParaRPr lang="cs-CZ" dirty="0">
              <a:solidFill>
                <a:schemeClr val="tx1"/>
              </a:solidFill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755576" y="5733256"/>
            <a:ext cx="7566489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uvádí přehled českých autorů detektivky a jejich díla, kvíz a jeho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36712" y="548680"/>
            <a:ext cx="648072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Emil Vachek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709075" y="1772816"/>
            <a:ext cx="8039389" cy="4464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+mj-lt"/>
              </a:rPr>
              <a:t>Vytvořil postavu prvního ryze českého detektiva </a:t>
            </a: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Klubíčka</a:t>
            </a:r>
            <a:r>
              <a:rPr lang="cs-CZ" sz="3200" dirty="0" smtClean="0">
                <a:latin typeface="+mj-lt"/>
              </a:rPr>
              <a:t>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Muž a stín </a:t>
            </a:r>
            <a:r>
              <a:rPr lang="cs-CZ" sz="3200" dirty="0" smtClean="0">
                <a:latin typeface="+mj-lt"/>
              </a:rPr>
              <a:t>(vražda lichvářky)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Zlá minuta </a:t>
            </a:r>
            <a:r>
              <a:rPr lang="cs-CZ" sz="3200" dirty="0" smtClean="0">
                <a:latin typeface="+mj-lt"/>
              </a:rPr>
              <a:t>(vražda služebné lékaře)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Devatenáct klavírů </a:t>
            </a:r>
            <a:r>
              <a:rPr lang="cs-CZ" sz="3200" dirty="0" smtClean="0">
                <a:latin typeface="+mj-lt"/>
              </a:rPr>
              <a:t>(poklad před Němci ukryt ve dvou nástrojích)</a:t>
            </a:r>
            <a:endParaRPr lang="cs-CZ" sz="3200" dirty="0" smtClean="0"/>
          </a:p>
          <a:p>
            <a:pPr marL="457200" indent="-4572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36712" y="548680"/>
            <a:ext cx="648072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Karel Čapek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709075" y="1772816"/>
            <a:ext cx="8039389" cy="4464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+mj-lt"/>
              </a:rPr>
              <a:t>Ve dvou sbírkách povídek probíhají zločiny a přestupky obyčejných lidí, které řeší ničím výjimeční detektivové.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Povídky z jedné kapsy</a:t>
            </a:r>
            <a:endParaRPr lang="cs-CZ" sz="3200" dirty="0" smtClean="0">
              <a:latin typeface="+mj-lt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Povídky z druhé kapsy</a:t>
            </a:r>
            <a:endParaRPr lang="cs-CZ" sz="3200" dirty="0" smtClean="0"/>
          </a:p>
          <a:p>
            <a:pPr marL="457200" indent="-4572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716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36712" y="548680"/>
            <a:ext cx="648072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Václav </a:t>
            </a:r>
            <a:r>
              <a:rPr lang="cs-CZ" sz="5400" b="1" dirty="0">
                <a:solidFill>
                  <a:schemeClr val="bg2">
                    <a:lumMod val="25000"/>
                  </a:schemeClr>
                </a:solidFill>
              </a:rPr>
              <a:t>E</a:t>
            </a:r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rben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709075" y="1772816"/>
            <a:ext cx="8039389" cy="4464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+mj-lt"/>
              </a:rPr>
              <a:t>Elegantní detektiv </a:t>
            </a: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kapitán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Exner</a:t>
            </a:r>
            <a:r>
              <a:rPr lang="cs-CZ" sz="3200" dirty="0" smtClean="0">
                <a:latin typeface="+mj-lt"/>
              </a:rPr>
              <a:t> řeší vraždy.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Smrt talentovaného ševce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Poklad byzantského kupce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Bláznova smrt</a:t>
            </a:r>
            <a:endParaRPr lang="cs-CZ" sz="3200" dirty="0" smtClean="0"/>
          </a:p>
          <a:p>
            <a:pPr marL="457200" indent="-4572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648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36712" y="548680"/>
            <a:ext cx="648072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Jiří Marek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709075" y="1772816"/>
            <a:ext cx="8039389" cy="4464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3200" dirty="0" smtClean="0">
                <a:latin typeface="+mj-lt"/>
              </a:rPr>
              <a:t>Tým pražské kriminálky (</a:t>
            </a: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pan rada </a:t>
            </a:r>
            <a:r>
              <a:rPr lang="cs-CZ" sz="3200" dirty="0" err="1" smtClean="0">
                <a:solidFill>
                  <a:schemeClr val="tx1"/>
                </a:solidFill>
                <a:latin typeface="+mj-lt"/>
              </a:rPr>
              <a:t>Vacátko</a:t>
            </a: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, inspektoři Bouše, Brůžek, Mrázek</a:t>
            </a:r>
            <a:r>
              <a:rPr lang="cs-CZ" sz="3200" dirty="0" smtClean="0">
                <a:latin typeface="+mj-lt"/>
              </a:rPr>
              <a:t>)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Panoptikum hříšných lidí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Panoptikum slavných kriminálních příběhů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Panoptikum </a:t>
            </a:r>
            <a:r>
              <a:rPr lang="cs-CZ" sz="3200" dirty="0">
                <a:solidFill>
                  <a:schemeClr val="tx1"/>
                </a:solidFill>
                <a:latin typeface="+mj-lt"/>
              </a:rPr>
              <a:t>M</a:t>
            </a: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ěsta pražského</a:t>
            </a:r>
            <a:endParaRPr lang="cs-CZ" sz="3200" dirty="0" smtClean="0"/>
          </a:p>
          <a:p>
            <a:pPr marL="457200" indent="-4572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840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36712" y="548680"/>
            <a:ext cx="6480720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Josef Škvorecký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709075" y="1772816"/>
            <a:ext cx="8039389" cy="44644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Hříchy pro pátera Knoxe </a:t>
            </a:r>
            <a:r>
              <a:rPr lang="cs-CZ" sz="3200" dirty="0" smtClean="0">
                <a:latin typeface="+mj-lt"/>
              </a:rPr>
              <a:t>(v každém příběhu porušeno jedno pravidlo detektivky)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Poručík Borůvka </a:t>
            </a:r>
            <a:r>
              <a:rPr lang="cs-CZ" sz="3200" dirty="0" smtClean="0">
                <a:latin typeface="+mj-lt"/>
              </a:rPr>
              <a:t>vystupuje v trilogii </a:t>
            </a:r>
          </a:p>
          <a:p>
            <a:pPr indent="-3429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Smutek poručíka Borůvky</a:t>
            </a:r>
          </a:p>
          <a:p>
            <a:pPr indent="-3429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Konec poručíka Borůvky</a:t>
            </a:r>
          </a:p>
          <a:p>
            <a:pPr indent="-342900"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+mj-lt"/>
              </a:rPr>
              <a:t>Návrat poručíka Borůvky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73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93262" y="692696"/>
            <a:ext cx="8280920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Sestavte tým pražských kriminalistů z příběhů       J. Marka.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(kapitán Exner, poručík Borůvka, rada </a:t>
            </a:r>
            <a:r>
              <a:rPr lang="cs-CZ" sz="2400" dirty="0" err="1" smtClean="0">
                <a:latin typeface="+mj-lt"/>
              </a:rPr>
              <a:t>Vacátko</a:t>
            </a:r>
            <a:r>
              <a:rPr lang="cs-CZ" sz="2400" dirty="0" smtClean="0">
                <a:latin typeface="+mj-lt"/>
              </a:rPr>
              <a:t>, major Zeman, inspektor Brůžek, poručík </a:t>
            </a:r>
            <a:r>
              <a:rPr lang="cs-CZ" sz="2400" dirty="0" err="1" smtClean="0">
                <a:latin typeface="+mj-lt"/>
              </a:rPr>
              <a:t>Colombo</a:t>
            </a:r>
            <a:r>
              <a:rPr lang="cs-CZ" sz="2400" dirty="0" smtClean="0">
                <a:latin typeface="+mj-lt"/>
              </a:rPr>
              <a:t>, poručík </a:t>
            </a:r>
            <a:r>
              <a:rPr lang="cs-CZ" sz="2400" dirty="0" err="1" smtClean="0">
                <a:latin typeface="+mj-lt"/>
              </a:rPr>
              <a:t>Kojak</a:t>
            </a:r>
            <a:r>
              <a:rPr lang="cs-CZ" sz="2400" dirty="0" smtClean="0">
                <a:latin typeface="+mj-lt"/>
              </a:rPr>
              <a:t>, Bouše, Klubíčko)</a:t>
            </a:r>
          </a:p>
          <a:p>
            <a:pPr>
              <a:spcBef>
                <a:spcPts val="600"/>
              </a:spcBef>
            </a:pPr>
            <a:endParaRPr lang="cs-CZ" sz="800" dirty="0" smtClean="0">
              <a:latin typeface="+mj-lt"/>
            </a:endParaRPr>
          </a:p>
          <a:p>
            <a:pPr marL="457200" indent="-457200">
              <a:spcBef>
                <a:spcPts val="600"/>
              </a:spcBef>
              <a:buFont typeface="+mj-lt"/>
              <a:buAutoNum type="arabicPeriod" startAt="2"/>
            </a:pPr>
            <a:r>
              <a:rPr lang="cs-CZ" sz="2400" dirty="0" smtClean="0">
                <a:latin typeface="+mj-lt"/>
              </a:rPr>
              <a:t>Přiřaďte k detektivce správného detektiva.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Smrt talentovaného ševce		zpěvačka Eva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Partie krásného dragouna		kpt. Exner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Pes baskervilský				Klubíčko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Vražda v Orient expresu			S. Holmes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Devatenáct klavírů				H. </a:t>
            </a:r>
            <a:r>
              <a:rPr lang="cs-CZ" sz="2400" dirty="0" err="1" smtClean="0">
                <a:latin typeface="+mj-lt"/>
              </a:rPr>
              <a:t>Poirot</a:t>
            </a:r>
            <a:endParaRPr lang="cs-CZ" sz="2400" dirty="0" smtClean="0">
              <a:latin typeface="+mj-lt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Hříchy pro pátera Knoxe			rada </a:t>
            </a:r>
            <a:r>
              <a:rPr lang="cs-CZ" sz="2400" dirty="0" err="1" smtClean="0">
                <a:latin typeface="+mj-lt"/>
              </a:rPr>
              <a:t>Vacátko</a:t>
            </a:r>
            <a:endParaRPr lang="cs-CZ" sz="2400" dirty="0" smtClean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Kvíz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7840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93262" y="692696"/>
            <a:ext cx="8280920" cy="533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sz="2400" dirty="0" smtClean="0">
                <a:latin typeface="+mj-lt"/>
              </a:rPr>
              <a:t>Sestavte tým pražských kriminalistů z příběhů       J. Marka.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(kapitán Exner, poručík Borůvka,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rada </a:t>
            </a:r>
            <a:r>
              <a:rPr lang="cs-CZ" sz="2400" dirty="0" err="1" smtClean="0">
                <a:solidFill>
                  <a:srgbClr val="FF0000"/>
                </a:solidFill>
                <a:latin typeface="+mj-lt"/>
              </a:rPr>
              <a:t>Vacátko</a:t>
            </a:r>
            <a:r>
              <a:rPr lang="cs-CZ" sz="2400" dirty="0" smtClean="0">
                <a:latin typeface="+mj-lt"/>
              </a:rPr>
              <a:t>, major Zeman,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inspektor Brůžek</a:t>
            </a:r>
            <a:r>
              <a:rPr lang="cs-CZ" sz="2400" dirty="0" smtClean="0">
                <a:latin typeface="+mj-lt"/>
              </a:rPr>
              <a:t>, poručík </a:t>
            </a:r>
            <a:r>
              <a:rPr lang="cs-CZ" sz="2400" dirty="0" err="1" smtClean="0">
                <a:latin typeface="+mj-lt"/>
              </a:rPr>
              <a:t>Colombo</a:t>
            </a:r>
            <a:r>
              <a:rPr lang="cs-CZ" sz="2400" dirty="0" smtClean="0">
                <a:latin typeface="+mj-lt"/>
              </a:rPr>
              <a:t>, poručík </a:t>
            </a:r>
            <a:r>
              <a:rPr lang="cs-CZ" sz="2400" dirty="0" err="1" smtClean="0">
                <a:latin typeface="+mj-lt"/>
              </a:rPr>
              <a:t>Kojak</a:t>
            </a:r>
            <a:r>
              <a:rPr lang="cs-CZ" sz="2400" dirty="0" smtClean="0">
                <a:latin typeface="+mj-lt"/>
              </a:rPr>
              <a:t>, </a:t>
            </a:r>
            <a:r>
              <a:rPr lang="cs-CZ" sz="2400" dirty="0" smtClean="0">
                <a:solidFill>
                  <a:srgbClr val="FF0000"/>
                </a:solidFill>
                <a:latin typeface="+mj-lt"/>
              </a:rPr>
              <a:t>Bouše</a:t>
            </a:r>
            <a:r>
              <a:rPr lang="cs-CZ" sz="2400" dirty="0" smtClean="0">
                <a:latin typeface="+mj-lt"/>
              </a:rPr>
              <a:t>, Klubíčko)</a:t>
            </a:r>
          </a:p>
          <a:p>
            <a:pPr>
              <a:spcBef>
                <a:spcPts val="600"/>
              </a:spcBef>
            </a:pPr>
            <a:endParaRPr lang="cs-CZ" sz="800" dirty="0" smtClean="0">
              <a:latin typeface="+mj-lt"/>
            </a:endParaRPr>
          </a:p>
          <a:p>
            <a:pPr marL="457200" indent="-457200">
              <a:spcBef>
                <a:spcPts val="600"/>
              </a:spcBef>
              <a:buFont typeface="+mj-lt"/>
              <a:buAutoNum type="arabicPeriod" startAt="2"/>
            </a:pPr>
            <a:r>
              <a:rPr lang="cs-CZ" sz="2400" dirty="0" smtClean="0">
                <a:latin typeface="+mj-lt"/>
              </a:rPr>
              <a:t>Přiřaďte k detektivce správného detektiva.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Smrt talentovaného ševce		zpěvačka Eva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Partie krásného dragouna		kpt. Exner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Pes baskervilský				Klubíčko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Vražda v Orient expresu			S. Holmes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Devatenáct klavírů				H. </a:t>
            </a:r>
            <a:r>
              <a:rPr lang="cs-CZ" sz="2400" dirty="0" err="1" smtClean="0">
                <a:latin typeface="+mj-lt"/>
              </a:rPr>
              <a:t>Poirot</a:t>
            </a:r>
            <a:endParaRPr lang="cs-CZ" sz="2400" dirty="0" smtClean="0">
              <a:latin typeface="+mj-lt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+mj-lt"/>
              </a:rPr>
              <a:t>Hříchy pro pátera Knoxe			rada </a:t>
            </a:r>
            <a:r>
              <a:rPr lang="cs-CZ" sz="2400" dirty="0" err="1" smtClean="0">
                <a:latin typeface="+mj-lt"/>
              </a:rPr>
              <a:t>Vacátko</a:t>
            </a:r>
            <a:endParaRPr lang="cs-CZ" sz="2400" dirty="0" smtClean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60648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283968" y="3501008"/>
            <a:ext cx="1584176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4139952" y="3501008"/>
            <a:ext cx="1728192" cy="22322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283968" y="3933056"/>
            <a:ext cx="1440160" cy="18002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275856" y="4437112"/>
            <a:ext cx="2448272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987824" y="4437112"/>
            <a:ext cx="2736304" cy="3960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995936" y="4833156"/>
            <a:ext cx="1728192" cy="46805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2775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546</TotalTime>
  <Words>292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Detektivní žánr (2)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VY_32_INOVACE_37 ČJ  Detektivní žánr 2</dc:title>
  <dc:creator>Božena Fajtová</dc:creator>
  <cp:lastModifiedBy>12RM</cp:lastModifiedBy>
  <cp:revision>75</cp:revision>
  <dcterms:created xsi:type="dcterms:W3CDTF">2011-06-29T14:08:27Z</dcterms:created>
  <dcterms:modified xsi:type="dcterms:W3CDTF">2011-08-28T11:19:05Z</dcterms:modified>
</cp:coreProperties>
</file>