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9" r:id="rId1"/>
  </p:sldMasterIdLst>
  <p:sldIdLst>
    <p:sldId id="260" r:id="rId2"/>
    <p:sldId id="257" r:id="rId3"/>
    <p:sldId id="267" r:id="rId4"/>
    <p:sldId id="268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008831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Science fiction (1)</a:t>
            </a:r>
            <a:endParaRPr lang="cs-CZ" sz="5400" b="1" dirty="0" smtClean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645024"/>
            <a:ext cx="6400800" cy="1824162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38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517232"/>
            <a:ext cx="705643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uvádí definici sci-fi, informuje o nejznámějších světových autorech a jejich dílech</a:t>
            </a:r>
            <a:r>
              <a:rPr lang="cs-CZ" smtClean="0"/>
              <a:t>, obsahuje křížovku </a:t>
            </a:r>
            <a:r>
              <a:rPr lang="cs-CZ" dirty="0" smtClean="0"/>
              <a:t>a její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>
                <a:solidFill>
                  <a:srgbClr val="FF0000"/>
                </a:solidFill>
              </a:rPr>
              <a:t>Science fiction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3528393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sz="3000" dirty="0" smtClean="0"/>
              <a:t>Umělecký žánr, v němž se vyskytují smyšlené formy života, technologií </a:t>
            </a:r>
            <a:r>
              <a:rPr lang="cs-CZ" sz="3000" dirty="0" smtClean="0"/>
              <a:t>                a </a:t>
            </a:r>
            <a:r>
              <a:rPr lang="cs-CZ" sz="3000" dirty="0" smtClean="0"/>
              <a:t>přírodních jevů.</a:t>
            </a:r>
          </a:p>
          <a:p>
            <a:pPr marL="68580" indent="0">
              <a:buNone/>
            </a:pPr>
            <a:r>
              <a:rPr lang="cs-CZ" sz="3000" dirty="0" smtClean="0"/>
              <a:t>Příběhy se odehrávají nejčastěji            v alternativní minulosti, budoucnosti </a:t>
            </a:r>
            <a:r>
              <a:rPr lang="cs-CZ" sz="3000" dirty="0" smtClean="0"/>
              <a:t>               a </a:t>
            </a:r>
            <a:r>
              <a:rPr lang="cs-CZ" sz="3000" dirty="0" smtClean="0"/>
              <a:t>vesmíru.</a:t>
            </a:r>
          </a:p>
          <a:p>
            <a:pPr marL="68580" indent="0">
              <a:buNone/>
            </a:pPr>
            <a:r>
              <a:rPr lang="cs-CZ" sz="3000" dirty="0" smtClean="0"/>
              <a:t>Díla jsou velmi často zpracovávána        v komiksech, rozhlase, filmech </a:t>
            </a:r>
            <a:r>
              <a:rPr lang="cs-CZ" sz="3000" dirty="0" smtClean="0"/>
              <a:t>                       a </a:t>
            </a:r>
            <a:r>
              <a:rPr lang="cs-CZ" sz="3000" dirty="0" smtClean="0"/>
              <a:t>seriálech.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 err="1" smtClean="0">
                <a:solidFill>
                  <a:srgbClr val="FF0000"/>
                </a:solidFill>
              </a:rPr>
              <a:t>Jules</a:t>
            </a:r>
            <a:r>
              <a:rPr lang="cs-CZ" sz="5200" dirty="0" smtClean="0">
                <a:solidFill>
                  <a:srgbClr val="FF0000"/>
                </a:solidFill>
              </a:rPr>
              <a:t> </a:t>
            </a:r>
            <a:r>
              <a:rPr lang="cs-CZ" sz="5200" dirty="0">
                <a:solidFill>
                  <a:srgbClr val="FF0000"/>
                </a:solidFill>
              </a:rPr>
              <a:t>V</a:t>
            </a:r>
            <a:r>
              <a:rPr lang="cs-CZ" sz="5200" dirty="0" smtClean="0">
                <a:solidFill>
                  <a:srgbClr val="FF0000"/>
                </a:solidFill>
              </a:rPr>
              <a:t>erne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992888" cy="3528393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3000" dirty="0" smtClean="0"/>
              <a:t>Ve svých dílech předpověděl řadu vynálezů a objevů (ponorka, vzducholoď, vrtulník, </a:t>
            </a:r>
            <a:r>
              <a:rPr lang="cs-CZ" sz="3000" dirty="0"/>
              <a:t>k</a:t>
            </a:r>
            <a:r>
              <a:rPr lang="cs-CZ" sz="3000" dirty="0" smtClean="0"/>
              <a:t>osmické cesty, skafandr).</a:t>
            </a:r>
          </a:p>
          <a:p>
            <a:pPr marL="68580" indent="0">
              <a:buNone/>
            </a:pPr>
            <a:endParaRPr lang="cs-CZ" sz="3000" dirty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 smtClean="0"/>
              <a:t>Pět neděl v balóně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 smtClean="0"/>
              <a:t>Dvacet tisíc mil pod mořem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 smtClean="0"/>
              <a:t>Tajuplný ostrov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/>
              <a:t>C</a:t>
            </a:r>
            <a:r>
              <a:rPr lang="cs-CZ" sz="3000" dirty="0" smtClean="0"/>
              <a:t>esta do středu Země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672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Artur </a:t>
            </a:r>
            <a:r>
              <a:rPr lang="cs-CZ" sz="5200" dirty="0" err="1" smtClean="0">
                <a:solidFill>
                  <a:srgbClr val="FF0000"/>
                </a:solidFill>
              </a:rPr>
              <a:t>Conan</a:t>
            </a:r>
            <a:r>
              <a:rPr lang="cs-CZ" sz="5200" dirty="0" smtClean="0">
                <a:solidFill>
                  <a:srgbClr val="FF0000"/>
                </a:solidFill>
              </a:rPr>
              <a:t> </a:t>
            </a:r>
            <a:r>
              <a:rPr lang="cs-CZ" sz="5200" dirty="0" err="1" smtClean="0">
                <a:solidFill>
                  <a:srgbClr val="FF0000"/>
                </a:solidFill>
              </a:rPr>
              <a:t>Doyle</a:t>
            </a:r>
            <a:r>
              <a:rPr lang="cs-CZ" sz="5200" dirty="0" smtClean="0">
                <a:solidFill>
                  <a:srgbClr val="FF0000"/>
                </a:solidFill>
              </a:rPr>
              <a:t> 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3528393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Příběhy profesora </a:t>
            </a:r>
            <a:r>
              <a:rPr lang="cs-CZ" sz="3000" dirty="0" err="1" smtClean="0"/>
              <a:t>Challengera</a:t>
            </a:r>
            <a:r>
              <a:rPr lang="cs-CZ" sz="3000" dirty="0" smtClean="0"/>
              <a:t> popsány ve čtyřech knihách, z nichž nejznámější je </a:t>
            </a:r>
            <a:r>
              <a:rPr lang="cs-CZ" sz="3000" b="1" dirty="0" smtClean="0"/>
              <a:t>Ztracený svět</a:t>
            </a:r>
            <a:r>
              <a:rPr lang="cs-CZ" sz="3000" dirty="0" smtClean="0"/>
              <a:t>. Staly se předlohou pro filmy </a:t>
            </a:r>
            <a:r>
              <a:rPr lang="cs-CZ" sz="3000" b="1" dirty="0" smtClean="0"/>
              <a:t>Jurský park </a:t>
            </a:r>
            <a:r>
              <a:rPr lang="cs-CZ" sz="3000" b="1" dirty="0" smtClean="0"/>
              <a:t> </a:t>
            </a:r>
            <a:r>
              <a:rPr lang="cs-CZ" sz="3000" dirty="0" smtClean="0"/>
              <a:t>a </a:t>
            </a:r>
            <a:r>
              <a:rPr lang="cs-CZ" sz="3000" b="1" dirty="0"/>
              <a:t>Z</a:t>
            </a:r>
            <a:r>
              <a:rPr lang="cs-CZ" sz="3000" b="1" dirty="0" smtClean="0"/>
              <a:t>tracený svět</a:t>
            </a:r>
            <a:r>
              <a:rPr lang="cs-CZ" sz="3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0472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848872" cy="1143000"/>
          </a:xfrm>
        </p:spPr>
        <p:txBody>
          <a:bodyPr>
            <a:normAutofit fontScale="90000"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Herbert George </a:t>
            </a:r>
            <a:r>
              <a:rPr lang="cs-CZ" sz="5200" dirty="0" err="1" smtClean="0">
                <a:solidFill>
                  <a:srgbClr val="FF0000"/>
                </a:solidFill>
              </a:rPr>
              <a:t>Wells</a:t>
            </a:r>
            <a:r>
              <a:rPr lang="cs-CZ" sz="5200" dirty="0" smtClean="0">
                <a:solidFill>
                  <a:srgbClr val="FF0000"/>
                </a:solidFill>
              </a:rPr>
              <a:t> 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3528393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Považován za zakladatele moderní sci-fi.</a:t>
            </a:r>
          </a:p>
          <a:p>
            <a:pPr marL="68580" indent="0">
              <a:buNone/>
            </a:pPr>
            <a:endParaRPr lang="cs-CZ" sz="3000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 smtClean="0"/>
              <a:t>Stroj času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 smtClean="0"/>
              <a:t>Ostrov doktora </a:t>
            </a:r>
            <a:r>
              <a:rPr lang="cs-CZ" sz="3000" dirty="0" err="1" smtClean="0"/>
              <a:t>Moreau</a:t>
            </a:r>
            <a:endParaRPr lang="cs-CZ" sz="3000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 smtClean="0"/>
              <a:t>Válka světů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dirty="0" smtClean="0"/>
              <a:t>Neviditelný</a:t>
            </a:r>
          </a:p>
        </p:txBody>
      </p:sp>
    </p:spTree>
    <p:extLst>
      <p:ext uri="{BB962C8B-B14F-4D97-AF65-F5344CB8AC3E}">
        <p14:creationId xmlns:p14="http://schemas.microsoft.com/office/powerpoint/2010/main" xmlns="" val="400585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Isaac  </a:t>
            </a:r>
            <a:r>
              <a:rPr lang="cs-CZ" sz="5200" dirty="0" err="1" smtClean="0">
                <a:solidFill>
                  <a:srgbClr val="FF0000"/>
                </a:solidFill>
              </a:rPr>
              <a:t>Asimov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53650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Píše knihy hlavně o robotech. Je autorem tří zákonů robotiky. </a:t>
            </a:r>
          </a:p>
          <a:p>
            <a:pPr marL="582930" indent="-514350"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Robot nesmí ublížit člověku, nesmí dopustit, aby mu bylo ublíženo.</a:t>
            </a:r>
          </a:p>
          <a:p>
            <a:pPr marL="582930" indent="-514350"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Robot musí poslechnout člověka                   (s výjimkou bodu 1).</a:t>
            </a:r>
          </a:p>
          <a:p>
            <a:pPr marL="582930" indent="-514350"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Robot se musí chránit před poškozením </a:t>
            </a:r>
          </a:p>
          <a:p>
            <a:pPr marL="68580" indent="0">
              <a:buClr>
                <a:srgbClr val="FF0000"/>
              </a:buClr>
              <a:buNone/>
            </a:pPr>
            <a:r>
              <a:rPr lang="cs-CZ" sz="2400" dirty="0" smtClean="0"/>
              <a:t>     (s výjimkou bodů 1 a 2).</a:t>
            </a:r>
          </a:p>
          <a:p>
            <a:pPr marL="68580" indent="0">
              <a:buNone/>
            </a:pPr>
            <a:endParaRPr lang="cs-CZ" sz="3000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 smtClean="0"/>
              <a:t>Já, robot</a:t>
            </a:r>
            <a:r>
              <a:rPr lang="cs-CZ" sz="3000" dirty="0" smtClean="0"/>
              <a:t> (kniha povídek)</a:t>
            </a:r>
            <a:endParaRPr lang="cs-CZ" sz="3000" b="1" dirty="0" smtClean="0"/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642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Arthur C. </a:t>
            </a:r>
            <a:r>
              <a:rPr lang="cs-CZ" sz="5200" dirty="0" err="1" smtClean="0">
                <a:solidFill>
                  <a:srgbClr val="FF0000"/>
                </a:solidFill>
              </a:rPr>
              <a:t>Clarke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53650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Ve svých sci-fi příbězích se opíral o nejnovější výsledky fyziky, astronomie a dalších věd. Je zároveň vynálezcem </a:t>
            </a:r>
            <a:r>
              <a:rPr lang="cs-CZ" sz="2400" dirty="0" err="1" smtClean="0"/>
              <a:t>geostacionální</a:t>
            </a:r>
            <a:r>
              <a:rPr lang="cs-CZ" sz="2400" dirty="0" smtClean="0"/>
              <a:t> družice (satelit).</a:t>
            </a:r>
          </a:p>
          <a:p>
            <a:pPr marL="68580" indent="0">
              <a:buNone/>
            </a:pPr>
            <a:r>
              <a:rPr lang="cs-CZ" sz="2400" dirty="0"/>
              <a:t>Čtyřdílná</a:t>
            </a:r>
            <a:r>
              <a:rPr lang="cs-CZ" sz="3000" dirty="0" smtClean="0"/>
              <a:t> </a:t>
            </a:r>
            <a:r>
              <a:rPr lang="cs-CZ" sz="2400" dirty="0"/>
              <a:t>sága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2400" b="1" dirty="0" smtClean="0"/>
              <a:t>2001 - Vesmírná </a:t>
            </a:r>
            <a:r>
              <a:rPr lang="cs-CZ" sz="2400" b="1" dirty="0" err="1" smtClean="0"/>
              <a:t>odyssea</a:t>
            </a:r>
            <a:endParaRPr lang="cs-CZ" sz="2400" b="1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2400" b="1" dirty="0" smtClean="0"/>
              <a:t>2010 - Druhá vesmírná </a:t>
            </a:r>
            <a:r>
              <a:rPr lang="cs-CZ" sz="2400" b="1" dirty="0" err="1" smtClean="0"/>
              <a:t>odyssea</a:t>
            </a:r>
            <a:endParaRPr lang="cs-CZ" sz="2400" b="1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2400" b="1" dirty="0" smtClean="0"/>
              <a:t>2061 – Třetí vesmírná </a:t>
            </a:r>
            <a:r>
              <a:rPr lang="cs-CZ" sz="2400" b="1" dirty="0" err="1" smtClean="0"/>
              <a:t>odyssea</a:t>
            </a:r>
            <a:endParaRPr lang="cs-CZ" sz="2400" b="1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2400" b="1" dirty="0" smtClean="0"/>
              <a:t>3001 – Poslední vesmírná </a:t>
            </a:r>
            <a:r>
              <a:rPr lang="cs-CZ" sz="2400" b="1" dirty="0" err="1" smtClean="0"/>
              <a:t>odyssea</a:t>
            </a:r>
            <a:endParaRPr lang="cs-CZ" sz="2400" b="1" dirty="0" smtClean="0"/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581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5184576" cy="5425364"/>
          </a:xfrm>
        </p:spPr>
        <p:txBody>
          <a:bodyPr>
            <a:normAutofit/>
          </a:bodyPr>
          <a:lstStyle/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Rudá planeta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Hvězdné války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Počet zákonů robotiky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/>
              <a:t>Prvek </a:t>
            </a:r>
            <a:r>
              <a:rPr lang="cs-CZ" sz="2400" dirty="0" smtClean="0"/>
              <a:t>C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Střed naší soustavy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Hra o robotech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Útvary na Měsíci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Řídí letadlo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Zničující paprsek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Geologické období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Vynáší satelity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Kapitán Nautila</a:t>
            </a:r>
          </a:p>
          <a:p>
            <a:pPr marL="582930" indent="-514350">
              <a:buClr>
                <a:srgbClr val="FF0000"/>
              </a:buClr>
              <a:buFont typeface="+mj-lt"/>
              <a:buAutoNum type="arabicPeriod"/>
            </a:pPr>
            <a:endParaRPr lang="cs-CZ" sz="2400" dirty="0"/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91794029"/>
              </p:ext>
            </p:extLst>
          </p:nvPr>
        </p:nvGraphicFramePr>
        <p:xfrm>
          <a:off x="4211960" y="476672"/>
          <a:ext cx="4176464" cy="53285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0269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5184576" cy="5425364"/>
          </a:xfrm>
        </p:spPr>
        <p:txBody>
          <a:bodyPr>
            <a:normAutofit/>
          </a:bodyPr>
          <a:lstStyle/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Rudá planeta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Hvězdné války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Počet zákonů robotiky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/>
              <a:t>Prvek </a:t>
            </a:r>
            <a:r>
              <a:rPr lang="cs-CZ" sz="2400" dirty="0" smtClean="0"/>
              <a:t>C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Střed naší soustavy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Hra o robotech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Útvary na Měsíci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Řídí letadlo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Zničující paprsek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Geologické období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Vynáší satelity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Kapitán Nautila</a:t>
            </a:r>
          </a:p>
          <a:p>
            <a:pPr marL="582930" indent="-514350">
              <a:buClr>
                <a:srgbClr val="FF0000"/>
              </a:buClr>
              <a:buFont typeface="+mj-lt"/>
              <a:buAutoNum type="arabicPeriod"/>
            </a:pPr>
            <a:endParaRPr lang="cs-CZ" sz="2400" dirty="0"/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61607018"/>
              </p:ext>
            </p:extLst>
          </p:nvPr>
        </p:nvGraphicFramePr>
        <p:xfrm>
          <a:off x="4211960" y="476672"/>
          <a:ext cx="4176464" cy="53285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M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S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S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W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S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Ř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U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H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L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Í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S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L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U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N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C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U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C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Á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N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Y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L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L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S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J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U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4049"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N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M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1" u="none" strike="noStrike" smtClean="0">
                          <a:effectLst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093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299</TotalTime>
  <Words>422</Words>
  <Application>Microsoft Office PowerPoint</Application>
  <PresentationFormat>Předvádění na obrazovce (4:3)</PresentationFormat>
  <Paragraphs>125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Science fiction (1)</vt:lpstr>
      <vt:lpstr>Science fiction</vt:lpstr>
      <vt:lpstr>Jules Verne</vt:lpstr>
      <vt:lpstr>Artur Conan Doyle </vt:lpstr>
      <vt:lpstr>Herbert George Wells </vt:lpstr>
      <vt:lpstr>Isaac  Asimov</vt:lpstr>
      <vt:lpstr>Arthur C. Clarke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VY_32_INOVACE_38 ČJ  Science fiction 1</dc:title>
  <dc:creator>Božena Fajtová</dc:creator>
  <cp:lastModifiedBy>Dum</cp:lastModifiedBy>
  <cp:revision>43</cp:revision>
  <dcterms:created xsi:type="dcterms:W3CDTF">2011-06-29T14:08:27Z</dcterms:created>
  <dcterms:modified xsi:type="dcterms:W3CDTF">2012-03-22T14:16:47Z</dcterms:modified>
</cp:coreProperties>
</file>