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9" r:id="rId1"/>
  </p:sldMasterIdLst>
  <p:sldIdLst>
    <p:sldId id="260" r:id="rId2"/>
    <p:sldId id="257" r:id="rId3"/>
    <p:sldId id="267" r:id="rId4"/>
    <p:sldId id="268" r:id="rId5"/>
    <p:sldId id="269" r:id="rId6"/>
    <p:sldId id="272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0" r:id="rId1"/>
    <p:sldLayoutId id="2147484071" r:id="rId2"/>
    <p:sldLayoutId id="2147484072" r:id="rId3"/>
    <p:sldLayoutId id="2147484073" r:id="rId4"/>
    <p:sldLayoutId id="2147484074" r:id="rId5"/>
    <p:sldLayoutId id="2147484075" r:id="rId6"/>
    <p:sldLayoutId id="2147484076" r:id="rId7"/>
    <p:sldLayoutId id="2147484077" r:id="rId8"/>
    <p:sldLayoutId id="2147484078" r:id="rId9"/>
    <p:sldLayoutId id="2147484079" r:id="rId10"/>
    <p:sldLayoutId id="2147484080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1772816"/>
            <a:ext cx="7772400" cy="1008831"/>
          </a:xfrm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Science fiction (2)</a:t>
            </a:r>
            <a:endParaRPr lang="cs-CZ" sz="5400" b="1" dirty="0" smtClean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39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uvádí přehled českých autorů píšících sci-fi, přehled jejich děl, kvíz a jeho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200" dirty="0" smtClean="0">
                <a:solidFill>
                  <a:srgbClr val="FF0000"/>
                </a:solidFill>
              </a:rPr>
              <a:t>Karel Čapek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3528393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Jeho příběhy mají rysy apokalypsy, lidstvu hrozí zničení.</a:t>
            </a:r>
          </a:p>
          <a:p>
            <a:pPr marL="68580" indent="0">
              <a:buNone/>
            </a:pPr>
            <a:endParaRPr lang="cs-CZ" sz="3000" dirty="0" smtClean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 smtClean="0"/>
              <a:t>Válka s mloky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 smtClean="0"/>
              <a:t>Krakatit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 smtClean="0"/>
              <a:t>R.U.R.</a:t>
            </a: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932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200" dirty="0" smtClean="0">
                <a:solidFill>
                  <a:srgbClr val="FF0000"/>
                </a:solidFill>
              </a:rPr>
              <a:t>Ludvík Souček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992888" cy="3528393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Autor literatury faktu a sci-fi, </a:t>
            </a:r>
            <a:r>
              <a:rPr lang="cs-CZ" sz="3000" dirty="0" err="1" smtClean="0"/>
              <a:t>záhadolog</a:t>
            </a:r>
            <a:r>
              <a:rPr lang="cs-CZ" sz="3000" dirty="0" smtClean="0"/>
              <a:t>.</a:t>
            </a:r>
          </a:p>
          <a:p>
            <a:pPr marL="68580" indent="0">
              <a:buNone/>
            </a:pPr>
            <a:r>
              <a:rPr lang="cs-CZ" sz="3000" dirty="0"/>
              <a:t>T</a:t>
            </a:r>
            <a:r>
              <a:rPr lang="cs-CZ" sz="3000" dirty="0" smtClean="0"/>
              <a:t>rilogie</a:t>
            </a:r>
            <a:endParaRPr lang="cs-CZ" sz="3000" dirty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 smtClean="0"/>
              <a:t>Cesta slepých ptáků I</a:t>
            </a:r>
            <a:endParaRPr lang="cs-CZ" sz="3000" b="1" dirty="0">
              <a:solidFill>
                <a:srgbClr val="424242"/>
              </a:solidFill>
            </a:endParaRP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/>
              <a:t>Cesta slepých </a:t>
            </a:r>
            <a:r>
              <a:rPr lang="cs-CZ" sz="3000" b="1" dirty="0" smtClean="0"/>
              <a:t>ptáků II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/>
              <a:t>Cesta slepých </a:t>
            </a:r>
            <a:r>
              <a:rPr lang="cs-CZ" sz="3000" b="1" dirty="0" smtClean="0"/>
              <a:t>ptáků III</a:t>
            </a:r>
          </a:p>
        </p:txBody>
      </p:sp>
    </p:spTree>
    <p:extLst>
      <p:ext uri="{BB962C8B-B14F-4D97-AF65-F5344CB8AC3E}">
        <p14:creationId xmlns:p14="http://schemas.microsoft.com/office/powerpoint/2010/main" val="2226729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sz="5200" dirty="0" smtClean="0">
                <a:solidFill>
                  <a:srgbClr val="FF0000"/>
                </a:solidFill>
              </a:rPr>
              <a:t>Josef Nesvadba 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3528393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sz="3000" dirty="0" smtClean="0"/>
              <a:t>Ve svých dílech se především zaměřuje na myšlení, chování a psychologii postav.</a:t>
            </a:r>
          </a:p>
          <a:p>
            <a:pPr marL="68580" indent="0">
              <a:buNone/>
            </a:pPr>
            <a:endParaRPr lang="cs-CZ" sz="3000" dirty="0" smtClean="0"/>
          </a:p>
          <a:p>
            <a:pPr marL="68580" indent="0">
              <a:buClr>
                <a:srgbClr val="FF0000"/>
              </a:buClr>
              <a:buNone/>
            </a:pPr>
            <a:r>
              <a:rPr lang="cs-CZ" sz="3000" dirty="0" smtClean="0"/>
              <a:t>Sbírky povídek</a:t>
            </a:r>
          </a:p>
          <a:p>
            <a:pPr marL="525780" indent="-457200">
              <a:buClr>
                <a:srgbClr val="FF0000"/>
              </a:buClr>
            </a:pPr>
            <a:r>
              <a:rPr lang="cs-CZ" sz="3000" b="1" dirty="0" smtClean="0"/>
              <a:t>Einsteinův mozek</a:t>
            </a:r>
          </a:p>
          <a:p>
            <a:pPr marL="525780" indent="-457200">
              <a:buClr>
                <a:srgbClr val="FF0000"/>
              </a:buClr>
            </a:pPr>
            <a:r>
              <a:rPr lang="cs-CZ" sz="3000" b="1" dirty="0" smtClean="0"/>
              <a:t>Výprava opačným směrem</a:t>
            </a:r>
          </a:p>
          <a:p>
            <a:pPr marL="525780" indent="-457200">
              <a:buClr>
                <a:srgbClr val="FF0000"/>
              </a:buClr>
            </a:pPr>
            <a:r>
              <a:rPr lang="cs-CZ" sz="3000" b="1" dirty="0" smtClean="0"/>
              <a:t>Poslední cesty kapitána </a:t>
            </a:r>
            <a:r>
              <a:rPr lang="cs-CZ" sz="3000" b="1" dirty="0" err="1" smtClean="0"/>
              <a:t>Nema</a:t>
            </a:r>
            <a:endParaRPr lang="cs-CZ" sz="3000" b="1" dirty="0" smtClean="0"/>
          </a:p>
          <a:p>
            <a:pPr marL="68580" indent="0">
              <a:buClr>
                <a:srgbClr val="FF0000"/>
              </a:buClr>
              <a:buNone/>
            </a:pPr>
            <a:endParaRPr lang="cs-CZ" sz="3000" dirty="0" smtClean="0"/>
          </a:p>
        </p:txBody>
      </p:sp>
    </p:spTree>
    <p:extLst>
      <p:ext uri="{BB962C8B-B14F-4D97-AF65-F5344CB8AC3E}">
        <p14:creationId xmlns:p14="http://schemas.microsoft.com/office/powerpoint/2010/main" val="30472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848872" cy="1143000"/>
          </a:xfrm>
        </p:spPr>
        <p:txBody>
          <a:bodyPr>
            <a:normAutofit/>
          </a:bodyPr>
          <a:lstStyle/>
          <a:p>
            <a:r>
              <a:rPr lang="cs-CZ" sz="5200" dirty="0" smtClean="0">
                <a:solidFill>
                  <a:srgbClr val="FF0000"/>
                </a:solidFill>
              </a:rPr>
              <a:t>Ondřej Neff </a:t>
            </a:r>
            <a:endParaRPr lang="cs-CZ" sz="5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04856" cy="3528393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/>
              <a:t>Dosud žijící autor. Scénárista sci-fi komiksů Káji Saudka. Převyprávěl některá díla J. Verna.</a:t>
            </a:r>
          </a:p>
          <a:p>
            <a:pPr marL="68580" indent="0">
              <a:buNone/>
            </a:pPr>
            <a:endParaRPr lang="cs-CZ" sz="3000" dirty="0" smtClean="0"/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 smtClean="0"/>
              <a:t>Vejce naruby </a:t>
            </a:r>
            <a:r>
              <a:rPr lang="cs-CZ" sz="3000" dirty="0" smtClean="0"/>
              <a:t>(kniha povídek)</a:t>
            </a:r>
          </a:p>
          <a:p>
            <a:pPr marL="525780" indent="-457200">
              <a:buClr>
                <a:srgbClr val="FF0000"/>
              </a:buClr>
              <a:buFont typeface="Verdana" pitchFamily="34" charset="0"/>
              <a:buChar char="●"/>
            </a:pPr>
            <a:r>
              <a:rPr lang="cs-CZ" sz="3000" b="1" dirty="0" smtClean="0"/>
              <a:t>Pán modrého meče </a:t>
            </a:r>
            <a:r>
              <a:rPr lang="cs-CZ" sz="3000" dirty="0" smtClean="0"/>
              <a:t>(marsovská tetralogie, první </a:t>
            </a:r>
            <a:r>
              <a:rPr lang="cs-CZ" sz="3000" dirty="0"/>
              <a:t>díl </a:t>
            </a:r>
            <a:r>
              <a:rPr lang="cs-CZ" sz="3000" b="1" dirty="0"/>
              <a:t>Jádro </a:t>
            </a:r>
            <a:r>
              <a:rPr lang="cs-CZ" sz="3000" b="1" dirty="0" smtClean="0"/>
              <a:t>pudla</a:t>
            </a:r>
            <a:r>
              <a:rPr lang="cs-CZ" sz="3000" dirty="0" smtClean="0"/>
              <a:t>)</a:t>
            </a:r>
          </a:p>
          <a:p>
            <a:pPr marL="68580" indent="0">
              <a:buClr>
                <a:srgbClr val="FF0000"/>
              </a:buClr>
              <a:buNone/>
            </a:pPr>
            <a:endParaRPr lang="cs-CZ" sz="3000" dirty="0" smtClean="0"/>
          </a:p>
        </p:txBody>
      </p:sp>
    </p:spTree>
    <p:extLst>
      <p:ext uri="{BB962C8B-B14F-4D97-AF65-F5344CB8AC3E}">
        <p14:creationId xmlns:p14="http://schemas.microsoft.com/office/powerpoint/2010/main" val="400585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352928" cy="5425364"/>
          </a:xfrm>
        </p:spPr>
        <p:txBody>
          <a:bodyPr>
            <a:normAutofit/>
          </a:bodyPr>
          <a:lstStyle/>
          <a:p>
            <a:pPr marL="68580" indent="0">
              <a:spcBef>
                <a:spcPts val="600"/>
              </a:spcBef>
              <a:buClr>
                <a:srgbClr val="FF0000"/>
              </a:buClr>
              <a:buNone/>
            </a:pPr>
            <a:r>
              <a:rPr lang="cs-CZ" sz="2400" b="1" dirty="0" smtClean="0"/>
              <a:t>Kvíz</a:t>
            </a:r>
          </a:p>
          <a:p>
            <a:pPr marL="68580" indent="0">
              <a:spcBef>
                <a:spcPts val="600"/>
              </a:spcBef>
              <a:buClr>
                <a:srgbClr val="FF0000"/>
              </a:buClr>
              <a:buNone/>
            </a:pPr>
            <a:r>
              <a:rPr lang="cs-CZ" sz="2400" b="1" dirty="0" smtClean="0"/>
              <a:t>Vyberte správný název sci-fi díla</a:t>
            </a:r>
          </a:p>
          <a:p>
            <a:pPr marL="525780" indent="-45720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Válka s …… (mloky, hrochy, ještěry)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…… kronika  (vesmírná, </a:t>
            </a:r>
            <a:r>
              <a:rPr lang="cs-CZ" sz="2400" dirty="0" err="1" smtClean="0"/>
              <a:t>uranská</a:t>
            </a:r>
            <a:r>
              <a:rPr lang="cs-CZ" sz="2400" dirty="0" smtClean="0"/>
              <a:t>, marťanská)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Vesmírná …… (Ilias, </a:t>
            </a:r>
            <a:r>
              <a:rPr lang="cs-CZ" sz="2400" dirty="0" err="1" smtClean="0"/>
              <a:t>odyssea</a:t>
            </a:r>
            <a:r>
              <a:rPr lang="cs-CZ" sz="2400" dirty="0" smtClean="0"/>
              <a:t>, procházka)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…… tisíc mil pod mořem (třicet, dvacet, padesát)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Jurský …… (boj, park, kapitán)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…… pudla  (uši, jádro, zuby)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Ostrov doktora ……  (</a:t>
            </a:r>
            <a:r>
              <a:rPr lang="cs-CZ" sz="2400" dirty="0"/>
              <a:t>W</a:t>
            </a:r>
            <a:r>
              <a:rPr lang="cs-CZ" sz="2400" dirty="0" smtClean="0"/>
              <a:t>atsona, </a:t>
            </a:r>
            <a:r>
              <a:rPr lang="cs-CZ" sz="2400" dirty="0" err="1" smtClean="0"/>
              <a:t>Nema</a:t>
            </a:r>
            <a:r>
              <a:rPr lang="cs-CZ" sz="2400" dirty="0" smtClean="0"/>
              <a:t>, </a:t>
            </a:r>
            <a:r>
              <a:rPr lang="cs-CZ" sz="2400" dirty="0" err="1" smtClean="0"/>
              <a:t>Moreaua</a:t>
            </a:r>
            <a:r>
              <a:rPr lang="cs-CZ" sz="2400" dirty="0" smtClean="0"/>
              <a:t>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Cesta do středu …… (vesmíru, Země, Měsíce)</a:t>
            </a:r>
            <a:endParaRPr lang="cs-CZ" sz="2400" dirty="0"/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Hvězdné …… (souboje, příběhy, války)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Pět …… v balóně (týdnů, dnů, neděl)</a:t>
            </a:r>
          </a:p>
          <a:p>
            <a:pPr marL="582930" indent="-514350">
              <a:buClr>
                <a:srgbClr val="FF0000"/>
              </a:buClr>
              <a:buFont typeface="+mj-lt"/>
              <a:buAutoNum type="arabicPeriod" startAt="2"/>
            </a:pPr>
            <a:endParaRPr lang="cs-CZ" sz="2400" dirty="0"/>
          </a:p>
          <a:p>
            <a:pPr marL="68580" indent="0">
              <a:buNone/>
            </a:pPr>
            <a:endParaRPr lang="cs-CZ" sz="30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69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496944" cy="5425364"/>
          </a:xfrm>
        </p:spPr>
        <p:txBody>
          <a:bodyPr>
            <a:normAutofit/>
          </a:bodyPr>
          <a:lstStyle/>
          <a:p>
            <a:pPr marL="68580" indent="0">
              <a:spcBef>
                <a:spcPts val="600"/>
              </a:spcBef>
              <a:buClr>
                <a:srgbClr val="FF0000"/>
              </a:buClr>
              <a:buNone/>
            </a:pPr>
            <a:r>
              <a:rPr lang="cs-CZ" sz="2400" b="1" dirty="0" smtClean="0"/>
              <a:t>Řešení</a:t>
            </a:r>
          </a:p>
          <a:p>
            <a:pPr marL="68580" indent="0">
              <a:spcBef>
                <a:spcPts val="600"/>
              </a:spcBef>
              <a:buClr>
                <a:srgbClr val="FF0000"/>
              </a:buClr>
              <a:buNone/>
            </a:pPr>
            <a:endParaRPr lang="cs-CZ" sz="2400" b="1" dirty="0" smtClean="0"/>
          </a:p>
          <a:p>
            <a:pPr marL="525780" indent="-457200">
              <a:spcBef>
                <a:spcPts val="600"/>
              </a:spcBef>
              <a:buClr>
                <a:srgbClr val="FF0000"/>
              </a:buClr>
              <a:buFont typeface="+mj-lt"/>
              <a:buAutoNum type="arabicPeriod"/>
            </a:pPr>
            <a:r>
              <a:rPr lang="cs-CZ" sz="2400" dirty="0" smtClean="0"/>
              <a:t>Válka s …… (</a:t>
            </a:r>
            <a:r>
              <a:rPr lang="cs-CZ" sz="2400" b="1" dirty="0" smtClean="0">
                <a:solidFill>
                  <a:srgbClr val="FF0000"/>
                </a:solidFill>
              </a:rPr>
              <a:t>mloky</a:t>
            </a:r>
            <a:r>
              <a:rPr lang="cs-CZ" sz="2400" dirty="0" smtClean="0"/>
              <a:t>, hrochy, ještěry)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…… kronika  (vesmírná, </a:t>
            </a:r>
            <a:r>
              <a:rPr lang="cs-CZ" sz="2400" dirty="0" err="1" smtClean="0"/>
              <a:t>uranská</a:t>
            </a:r>
            <a:r>
              <a:rPr lang="cs-CZ" sz="2400" dirty="0" smtClean="0"/>
              <a:t>, </a:t>
            </a:r>
            <a:r>
              <a:rPr lang="cs-CZ" sz="2400" b="1" dirty="0" smtClean="0">
                <a:solidFill>
                  <a:srgbClr val="FF0000"/>
                </a:solidFill>
              </a:rPr>
              <a:t>marťanská</a:t>
            </a:r>
            <a:r>
              <a:rPr lang="cs-CZ" sz="2400" dirty="0" smtClean="0"/>
              <a:t>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Vesmírná …… (Ilias, </a:t>
            </a:r>
            <a:r>
              <a:rPr lang="cs-CZ" sz="2400" b="1" dirty="0" err="1" smtClean="0">
                <a:solidFill>
                  <a:srgbClr val="FF0000"/>
                </a:solidFill>
              </a:rPr>
              <a:t>odyssea</a:t>
            </a:r>
            <a:r>
              <a:rPr lang="cs-CZ" sz="2400" dirty="0" smtClean="0"/>
              <a:t>, procházka)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…… tisíc mil pod mořem (třicet, </a:t>
            </a:r>
            <a:r>
              <a:rPr lang="cs-CZ" sz="2400" b="1" dirty="0" smtClean="0">
                <a:solidFill>
                  <a:srgbClr val="FF0000"/>
                </a:solidFill>
              </a:rPr>
              <a:t>dvacet</a:t>
            </a:r>
            <a:r>
              <a:rPr lang="cs-CZ" sz="2400" dirty="0" smtClean="0"/>
              <a:t>, padesát)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Jurský …… (boj, </a:t>
            </a:r>
            <a:r>
              <a:rPr lang="cs-CZ" sz="2400" b="1" dirty="0" smtClean="0">
                <a:solidFill>
                  <a:srgbClr val="FF0000"/>
                </a:solidFill>
              </a:rPr>
              <a:t>park</a:t>
            </a:r>
            <a:r>
              <a:rPr lang="cs-CZ" sz="2400" dirty="0" smtClean="0"/>
              <a:t>, kapitán)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…… pudla  (uši, </a:t>
            </a:r>
            <a:r>
              <a:rPr lang="cs-CZ" sz="2400" b="1" dirty="0" smtClean="0">
                <a:solidFill>
                  <a:srgbClr val="FF0000"/>
                </a:solidFill>
              </a:rPr>
              <a:t>jádro</a:t>
            </a:r>
            <a:r>
              <a:rPr lang="cs-CZ" sz="2400" dirty="0" smtClean="0"/>
              <a:t>, zuby)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Ostrov doktora ……  (</a:t>
            </a:r>
            <a:r>
              <a:rPr lang="cs-CZ" sz="2400" dirty="0"/>
              <a:t>W</a:t>
            </a:r>
            <a:r>
              <a:rPr lang="cs-CZ" sz="2400" dirty="0" smtClean="0"/>
              <a:t>atsona, </a:t>
            </a:r>
            <a:r>
              <a:rPr lang="cs-CZ" sz="2400" dirty="0" err="1" smtClean="0"/>
              <a:t>Nema</a:t>
            </a:r>
            <a:r>
              <a:rPr lang="cs-CZ" sz="2400" dirty="0" smtClean="0"/>
              <a:t>, </a:t>
            </a:r>
            <a:r>
              <a:rPr lang="cs-CZ" sz="2400" b="1" dirty="0" err="1" smtClean="0">
                <a:solidFill>
                  <a:srgbClr val="FF0000"/>
                </a:solidFill>
              </a:rPr>
              <a:t>Moreaua</a:t>
            </a:r>
            <a:r>
              <a:rPr lang="cs-CZ" sz="2400" dirty="0" smtClean="0"/>
              <a:t>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Cesta do středu …… (vesmíru, </a:t>
            </a:r>
            <a:r>
              <a:rPr lang="cs-CZ" sz="2400" b="1" dirty="0" smtClean="0">
                <a:solidFill>
                  <a:srgbClr val="FF0000"/>
                </a:solidFill>
              </a:rPr>
              <a:t>Země</a:t>
            </a:r>
            <a:r>
              <a:rPr lang="cs-CZ" sz="2400" dirty="0" smtClean="0"/>
              <a:t>, Měsíce)</a:t>
            </a:r>
            <a:endParaRPr lang="cs-CZ" sz="2400" dirty="0"/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Hvězdné …… (souboje, příběhy, </a:t>
            </a:r>
            <a:r>
              <a:rPr lang="cs-CZ" sz="2400" b="1" dirty="0" smtClean="0">
                <a:solidFill>
                  <a:srgbClr val="FF0000"/>
                </a:solidFill>
              </a:rPr>
              <a:t>války</a:t>
            </a:r>
            <a:r>
              <a:rPr lang="cs-CZ" sz="2400" dirty="0" smtClean="0"/>
              <a:t>)</a:t>
            </a:r>
          </a:p>
          <a:p>
            <a:pPr marL="582930" indent="-514350">
              <a:spcBef>
                <a:spcPts val="600"/>
              </a:spcBef>
              <a:buClr>
                <a:srgbClr val="FF0000"/>
              </a:buClr>
              <a:buFont typeface="+mj-lt"/>
              <a:buAutoNum type="arabicPeriod" startAt="2"/>
            </a:pPr>
            <a:r>
              <a:rPr lang="cs-CZ" sz="2400" dirty="0" smtClean="0"/>
              <a:t>Pět …… v balóně (týdnů, dnů, </a:t>
            </a:r>
            <a:r>
              <a:rPr lang="cs-CZ" sz="2400" b="1" dirty="0" smtClean="0">
                <a:solidFill>
                  <a:srgbClr val="FF0000"/>
                </a:solidFill>
              </a:rPr>
              <a:t>neděl</a:t>
            </a:r>
            <a:r>
              <a:rPr lang="cs-CZ" sz="2400" dirty="0" smtClean="0"/>
              <a:t>)</a:t>
            </a:r>
          </a:p>
          <a:p>
            <a:pPr marL="582930" indent="-514350">
              <a:buClr>
                <a:srgbClr val="FF0000"/>
              </a:buClr>
              <a:buFont typeface="+mj-lt"/>
              <a:buAutoNum type="arabicPeriod" startAt="2"/>
            </a:pPr>
            <a:endParaRPr lang="cs-CZ" sz="2400" dirty="0"/>
          </a:p>
          <a:p>
            <a:pPr marL="68580" indent="0">
              <a:buNone/>
            </a:pPr>
            <a:endParaRPr lang="cs-CZ" sz="30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916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326</TotalTime>
  <Words>379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Science fiction (2)</vt:lpstr>
      <vt:lpstr>Karel Čapek</vt:lpstr>
      <vt:lpstr>Ludvík Souček</vt:lpstr>
      <vt:lpstr>Josef Nesvadba </vt:lpstr>
      <vt:lpstr>Ondřej Neff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VY_32_INOVACE_39 ČJ  Science fiction 2</dc:title>
  <dc:creator>Božena Fajtová</dc:creator>
  <cp:lastModifiedBy>12RM</cp:lastModifiedBy>
  <cp:revision>46</cp:revision>
  <dcterms:created xsi:type="dcterms:W3CDTF">2011-06-29T14:08:27Z</dcterms:created>
  <dcterms:modified xsi:type="dcterms:W3CDTF">2011-08-28T11:25:03Z</dcterms:modified>
</cp:coreProperties>
</file>