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77" r:id="rId1"/>
  </p:sldMasterIdLst>
  <p:sldIdLst>
    <p:sldId id="260" r:id="rId2"/>
    <p:sldId id="271" r:id="rId3"/>
    <p:sldId id="272" r:id="rId4"/>
    <p:sldId id="273" r:id="rId5"/>
    <p:sldId id="276" r:id="rId6"/>
    <p:sldId id="270" r:id="rId7"/>
    <p:sldId id="277" r:id="rId8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Přímá spojnice 7"/>
          <p:cNvCxnSpPr/>
          <p:nvPr/>
        </p:nvCxnSpPr>
        <p:spPr>
          <a:xfrm>
            <a:off x="1463675" y="3549650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Přímá spojnice 12"/>
          <p:cNvCxnSpPr/>
          <p:nvPr/>
        </p:nvCxnSpPr>
        <p:spPr>
          <a:xfrm>
            <a:off x="4708525" y="3549650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Ovál 13"/>
          <p:cNvSpPr/>
          <p:nvPr/>
        </p:nvSpPr>
        <p:spPr>
          <a:xfrm>
            <a:off x="4540250" y="3525838"/>
            <a:ext cx="46038" cy="46037"/>
          </a:xfrm>
          <a:prstGeom prst="ellipse">
            <a:avLst/>
          </a:prstGeom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2">
            <a:schemeClr val="accent2"/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457200" y="3699804"/>
            <a:ext cx="8305800" cy="1143000"/>
          </a:xfrm>
        </p:spPr>
        <p:txBody>
          <a:bodyPr>
            <a:noAutofit/>
          </a:bodyPr>
          <a:lstStyle>
            <a:lvl1pPr marL="0" indent="0" algn="ctr">
              <a:buNone/>
              <a:defRPr sz="2200" spc="10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cs-CZ" smtClean="0"/>
              <a:t>Kliknutím lze upravit styl předlohy.</a:t>
            </a:r>
            <a:endParaRPr lang="en-US"/>
          </a:p>
        </p:txBody>
      </p:sp>
      <p:sp>
        <p:nvSpPr>
          <p:cNvPr id="28" name="Nadpis 27"/>
          <p:cNvSpPr>
            <a:spLocks noGrp="1"/>
          </p:cNvSpPr>
          <p:nvPr>
            <p:ph type="ctrTitle"/>
          </p:nvPr>
        </p:nvSpPr>
        <p:spPr>
          <a:xfrm>
            <a:off x="457200" y="1433732"/>
            <a:ext cx="8305800" cy="1981200"/>
          </a:xfrm>
          <a:ln w="6350" cap="rnd">
            <a:noFill/>
          </a:ln>
        </p:spPr>
        <p:txBody>
          <a:bodyPr>
            <a:noAutofit/>
          </a:bodyPr>
          <a:lstStyle>
            <a:lvl1pPr algn="ctr">
              <a:defRPr lang="en-US" sz="4800" b="0" dirty="0">
                <a:ln w="3200">
                  <a:solidFill>
                    <a:schemeClr val="bg2">
                      <a:shade val="7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50800" dist="25400" dir="13500000">
                    <a:srgbClr val="000000">
                      <a:alpha val="70000"/>
                    </a:srgbClr>
                  </a:innerShdw>
                </a:effectLst>
              </a:defRPr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7" name="Zástupný symbol pro datum 1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DB1DF12-E1F0-4E0E-9DCD-A89D628A3B7A}" type="datetimeFigureOut">
              <a:rPr lang="cs-CZ"/>
              <a:pPr>
                <a:defRPr/>
              </a:pPr>
              <a:t>22.3.2012</a:t>
            </a:fld>
            <a:endParaRPr lang="cs-CZ"/>
          </a:p>
        </p:txBody>
      </p:sp>
      <p:sp>
        <p:nvSpPr>
          <p:cNvPr id="8" name="Zástupný symbol pro číslo snímku 1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2D9AD9C-93C1-45D6-AA27-CF9D5CA7C8C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sp>
        <p:nvSpPr>
          <p:cNvPr id="10" name="Zástupný symbol pro zápatí 16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Zástupný symbol pro obsah 8"/>
          <p:cNvSpPr>
            <a:spLocks noGrp="1"/>
          </p:cNvSpPr>
          <p:nvPr>
            <p:ph idx="1"/>
          </p:nvPr>
        </p:nvSpPr>
        <p:spPr>
          <a:xfrm>
            <a:off x="457200" y="1524000"/>
            <a:ext cx="8229600" cy="457200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7" name="Nadpis 16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4" name="Zástupný symbol pro datum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A866980-123D-4485-ACBA-933592F6A3E8}" type="datetimeFigureOut">
              <a:rPr lang="cs-CZ"/>
              <a:pPr>
                <a:defRPr/>
              </a:pPr>
              <a:t>22.3.2012</a:t>
            </a:fld>
            <a:endParaRPr lang="cs-CZ"/>
          </a:p>
        </p:txBody>
      </p:sp>
      <p:sp>
        <p:nvSpPr>
          <p:cNvPr id="5" name="Zástupný symbol pro zápatí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31F3A5A-8566-4C55-B332-91375C4099D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Přímá spojnice 6"/>
          <p:cNvCxnSpPr/>
          <p:nvPr/>
        </p:nvCxnSpPr>
        <p:spPr>
          <a:xfrm>
            <a:off x="685800" y="4916488"/>
            <a:ext cx="7924800" cy="4762"/>
          </a:xfrm>
          <a:prstGeom prst="line">
            <a:avLst/>
          </a:prstGeom>
          <a:noFill/>
          <a:ln w="9525" cap="flat" cmpd="sng" algn="ctr">
            <a:solidFill>
              <a:srgbClr val="E9E9E8"/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5800" y="3505200"/>
            <a:ext cx="7924800" cy="1371600"/>
          </a:xfrm>
        </p:spPr>
        <p:txBody>
          <a:bodyPr>
            <a:noAutofit/>
          </a:bodyPr>
          <a:lstStyle>
            <a:lvl1pPr algn="l" rtl="0">
              <a:spcBef>
                <a:spcPct val="0"/>
              </a:spcBef>
              <a:buNone/>
              <a:defRPr lang="en-US" sz="4800" b="0" dirty="0">
                <a:ln w="3200">
                  <a:solidFill>
                    <a:schemeClr val="bg2">
                      <a:shade val="2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38100" dist="25400" dir="13500000">
                    <a:prstClr val="black">
                      <a:alpha val="70000"/>
                    </a:prstClr>
                  </a:innerShdw>
                </a:effectLst>
              </a:defRPr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685800" y="4958864"/>
            <a:ext cx="7924800" cy="984736"/>
          </a:xfrm>
        </p:spPr>
        <p:txBody>
          <a:bodyPr/>
          <a:lstStyle>
            <a:lvl1pPr marL="0" indent="0">
              <a:buNone/>
              <a:defRPr sz="2000" spc="10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5828F03-C3B5-4CFA-9CFC-CFB046D949DA}" type="datetimeFigureOut">
              <a:rPr lang="cs-CZ"/>
              <a:pPr>
                <a:defRPr/>
              </a:pPr>
              <a:t>22.3.2012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F328EC8-C804-44DF-A4C6-4EE6872696A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half" idx="1"/>
          </p:nvPr>
        </p:nvSpPr>
        <p:spPr>
          <a:xfrm>
            <a:off x="457200" y="1524000"/>
            <a:ext cx="4059936" cy="457200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2"/>
          </p:nvPr>
        </p:nvSpPr>
        <p:spPr>
          <a:xfrm>
            <a:off x="4648200" y="1524000"/>
            <a:ext cx="4059936" cy="457200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Zástupný symbol pro datum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94CE952-DC28-4B22-9FDF-9A47F58314DD}" type="datetimeFigureOut">
              <a:rPr lang="cs-CZ"/>
              <a:pPr>
                <a:defRPr/>
              </a:pPr>
              <a:t>22.3.2012</a:t>
            </a:fld>
            <a:endParaRPr lang="cs-CZ"/>
          </a:p>
        </p:txBody>
      </p:sp>
      <p:sp>
        <p:nvSpPr>
          <p:cNvPr id="6" name="Zástupný symbol pro zápatí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7AC8FBF-5CE3-420D-8750-EFCB07BE6F8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9"/>
          <p:cNvCxnSpPr/>
          <p:nvPr/>
        </p:nvCxnSpPr>
        <p:spPr>
          <a:xfrm>
            <a:off x="563563" y="2179638"/>
            <a:ext cx="3748087" cy="1587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16"/>
          <p:cNvCxnSpPr/>
          <p:nvPr/>
        </p:nvCxnSpPr>
        <p:spPr>
          <a:xfrm>
            <a:off x="4754563" y="2179638"/>
            <a:ext cx="3749675" cy="1587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  <a:sp3d prstMaterial="flat"/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32" name="Zástupný symbol pro obsah 31"/>
          <p:cNvSpPr>
            <a:spLocks noGrp="1"/>
          </p:cNvSpPr>
          <p:nvPr>
            <p:ph sz="half" idx="2"/>
          </p:nvPr>
        </p:nvSpPr>
        <p:spPr>
          <a:xfrm>
            <a:off x="457200" y="2201896"/>
            <a:ext cx="4038600" cy="3913632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34" name="Zástupný symbol pro obsah 33"/>
          <p:cNvSpPr>
            <a:spLocks noGrp="1"/>
          </p:cNvSpPr>
          <p:nvPr>
            <p:ph sz="quarter" idx="4"/>
          </p:nvPr>
        </p:nvSpPr>
        <p:spPr>
          <a:xfrm>
            <a:off x="4649788" y="2201896"/>
            <a:ext cx="4038600" cy="3913632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5544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12" name="Zástupný symbol pro text 11"/>
          <p:cNvSpPr>
            <a:spLocks noGrp="1"/>
          </p:cNvSpPr>
          <p:nvPr>
            <p:ph type="body" idx="3"/>
          </p:nvPr>
        </p:nvSpPr>
        <p:spPr>
          <a:xfrm>
            <a:off x="4648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 baseline="0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6B16813-54B1-4C49-A67A-0C7F03BD16E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sp>
        <p:nvSpPr>
          <p:cNvPr id="10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1" name="Zástupný symbol pro datum 6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0758E9F-65F9-440D-9323-AB0705A8DA24}" type="datetimeFigureOut">
              <a:rPr lang="cs-CZ"/>
              <a:pPr>
                <a:defRPr/>
              </a:pPr>
              <a:t>22.3.2012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Zástupný symbol pro datum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F3E1A7A-BE96-434F-A778-ED1492B6F2B2}" type="datetimeFigureOut">
              <a:rPr lang="cs-CZ"/>
              <a:pPr>
                <a:defRPr/>
              </a:pPr>
              <a:t>22.3.2012</a:t>
            </a:fld>
            <a:endParaRPr lang="cs-CZ"/>
          </a:p>
        </p:txBody>
      </p:sp>
      <p:sp>
        <p:nvSpPr>
          <p:cNvPr id="4" name="Zástupný symbol pro zápatí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D1A4BF6-40C7-449D-AE6E-2445A8FB28F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1F587CF-9592-44A1-B64A-080E99EEA120}" type="datetimeFigureOut">
              <a:rPr lang="cs-CZ"/>
              <a:pPr>
                <a:defRPr/>
              </a:pPr>
              <a:t>22.3.2012</a:t>
            </a:fld>
            <a:endParaRPr lang="cs-CZ"/>
          </a:p>
        </p:txBody>
      </p:sp>
      <p:sp>
        <p:nvSpPr>
          <p:cNvPr id="3" name="Zástupný symbol pro zápatí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Zástupný symbol pro číslo snímku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53D022F-9863-47B9-8A36-30ACE6CD55AC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Zástupný symbol pro obsah 28"/>
          <p:cNvSpPr>
            <a:spLocks noGrp="1"/>
          </p:cNvSpPr>
          <p:nvPr>
            <p:ph sz="quarter" idx="1"/>
          </p:nvPr>
        </p:nvSpPr>
        <p:spPr>
          <a:xfrm>
            <a:off x="457200" y="457200"/>
            <a:ext cx="6248400" cy="571500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781800" y="1600200"/>
            <a:ext cx="1984248" cy="3733800"/>
          </a:xfrm>
        </p:spPr>
        <p:txBody>
          <a:bodyPr/>
          <a:lstStyle>
            <a:lvl1pPr marL="0" indent="0">
              <a:lnSpc>
                <a:spcPct val="125000"/>
              </a:lnSpc>
              <a:spcAft>
                <a:spcPts val="1000"/>
              </a:spcAft>
              <a:buNone/>
              <a:defRPr sz="1600">
                <a:solidFill>
                  <a:schemeClr val="tx2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31" name="Nadpis 30"/>
          <p:cNvSpPr>
            <a:spLocks noGrp="1"/>
          </p:cNvSpPr>
          <p:nvPr>
            <p:ph type="title"/>
          </p:nvPr>
        </p:nvSpPr>
        <p:spPr>
          <a:xfrm>
            <a:off x="6781800" y="457200"/>
            <a:ext cx="1981200" cy="1066800"/>
          </a:xfrm>
        </p:spPr>
        <p:txBody>
          <a:bodyPr lIns="91440" tIns="9144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5" name="Zástupný symbol pro datum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4E85380-78F3-46ED-A530-66EA5B1E5A33}" type="datetimeFigureOut">
              <a:rPr lang="cs-CZ"/>
              <a:pPr>
                <a:defRPr/>
              </a:pPr>
              <a:t>22.3.2012</a:t>
            </a:fld>
            <a:endParaRPr lang="cs-CZ"/>
          </a:p>
        </p:txBody>
      </p:sp>
      <p:sp>
        <p:nvSpPr>
          <p:cNvPr id="6" name="Zástupný symbol pro zápatí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62CB40F-C176-4176-821E-A19126A8A72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629400" y="457200"/>
            <a:ext cx="2057400" cy="1066800"/>
          </a:xfrm>
        </p:spPr>
        <p:txBody>
          <a:bodyPr lIns="91440" tIns="9144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457200" y="457200"/>
            <a:ext cx="6019800" cy="5562600"/>
          </a:xfrm>
          <a:solidFill>
            <a:schemeClr val="tx2">
              <a:tint val="40000"/>
            </a:schemeClr>
          </a:solidFill>
          <a:effectLst>
            <a:outerShdw blurRad="88900" sx="103000" sy="103000" algn="ctr" rotWithShape="0">
              <a:prstClr val="black">
                <a:alpha val="32000"/>
              </a:prstClr>
            </a:outerShdw>
            <a:softEdge rad="127000"/>
          </a:effectLst>
        </p:spPr>
        <p:txBody>
          <a:bodyPr>
            <a:normAutofit/>
          </a:bodyPr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noProof="0" smtClean="0"/>
              <a:t>Kliknutím na ikonu přidáte obrázek.</a:t>
            </a:r>
            <a:endParaRPr lang="en-US" noProof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629400" y="1600200"/>
            <a:ext cx="2057400" cy="4419600"/>
          </a:xfrm>
        </p:spPr>
        <p:txBody>
          <a:bodyPr/>
          <a:lstStyle>
            <a:lvl1pPr marL="0" indent="0">
              <a:lnSpc>
                <a:spcPct val="125000"/>
              </a:lnSpc>
              <a:spcAft>
                <a:spcPts val="1000"/>
              </a:spcAft>
              <a:buFontTx/>
              <a:buNone/>
              <a:defRPr sz="1600" b="0">
                <a:solidFill>
                  <a:schemeClr val="tx2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E9829FA-B126-494B-84A1-9CED01531FBD}" type="datetimeFigureOut">
              <a:rPr lang="cs-CZ"/>
              <a:pPr>
                <a:defRPr/>
              </a:pPr>
              <a:t>22.3.2012</a:t>
            </a:fld>
            <a:endParaRPr lang="cs-CZ"/>
          </a:p>
        </p:txBody>
      </p:sp>
      <p:sp>
        <p:nvSpPr>
          <p:cNvPr id="6" name="Zástupný symbol pro zápatí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4A762F3-4B16-4271-B06F-919B67252E1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datum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4CBC793-70CB-4621-A7A7-05A4453B7644}" type="datetimeFigureOut">
              <a:rPr lang="cs-CZ"/>
              <a:pPr>
                <a:defRPr/>
              </a:pPr>
              <a:t>22.3.2012</a:t>
            </a:fld>
            <a:endParaRPr lang="cs-CZ"/>
          </a:p>
        </p:txBody>
      </p:sp>
      <p:sp>
        <p:nvSpPr>
          <p:cNvPr id="5" name="Zástupný symbol pro zápatí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EE8A5A5-7600-4383-AB64-E93702F8003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datum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3753873-1D6E-466C-B5CB-AF9D59D0DCD6}" type="datetimeFigureOut">
              <a:rPr lang="cs-CZ"/>
              <a:pPr>
                <a:defRPr/>
              </a:pPr>
              <a:t>22.3.2012</a:t>
            </a:fld>
            <a:endParaRPr lang="cs-CZ"/>
          </a:p>
        </p:txBody>
      </p:sp>
      <p:sp>
        <p:nvSpPr>
          <p:cNvPr id="5" name="Zástupný symbol pro zápatí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E209837-AFEA-43B8-A60A-FCBA393D6DB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3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Zástupný symbol pro text 8"/>
          <p:cNvSpPr>
            <a:spLocks noGrp="1"/>
          </p:cNvSpPr>
          <p:nvPr>
            <p:ph type="body" idx="1"/>
          </p:nvPr>
        </p:nvSpPr>
        <p:spPr bwMode="auto">
          <a:xfrm>
            <a:off x="457200" y="1447800"/>
            <a:ext cx="8229600" cy="4678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smtClean="0"/>
          </a:p>
        </p:txBody>
      </p:sp>
      <p:sp>
        <p:nvSpPr>
          <p:cNvPr id="24" name="Zástupný symbol pro datum 23"/>
          <p:cNvSpPr>
            <a:spLocks noGrp="1"/>
          </p:cNvSpPr>
          <p:nvPr>
            <p:ph type="dt" sz="half" idx="2"/>
          </p:nvPr>
        </p:nvSpPr>
        <p:spPr>
          <a:xfrm>
            <a:off x="5791200" y="6203950"/>
            <a:ext cx="2590800" cy="384175"/>
          </a:xfrm>
          <a:prstGeom prst="rect">
            <a:avLst/>
          </a:prstGeom>
        </p:spPr>
        <p:txBody>
          <a:bodyPr vert="horz" anchor="ctr" anchorCtr="0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 smtClean="0">
                <a:solidFill>
                  <a:schemeClr val="tx2"/>
                </a:solidFill>
                <a:latin typeface="+mn-lt"/>
              </a:defRPr>
            </a:lvl1pPr>
          </a:lstStyle>
          <a:p>
            <a:pPr>
              <a:defRPr/>
            </a:pPr>
            <a:fld id="{8AA67F3C-9139-45C8-A5F7-1C5C2663CCFA}" type="datetimeFigureOut">
              <a:rPr lang="cs-CZ"/>
              <a:pPr>
                <a:defRPr/>
              </a:pPr>
              <a:t>22.3.2012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3"/>
          </p:nvPr>
        </p:nvSpPr>
        <p:spPr>
          <a:xfrm>
            <a:off x="2133600" y="6203950"/>
            <a:ext cx="3581400" cy="384175"/>
          </a:xfrm>
          <a:prstGeom prst="rect">
            <a:avLst/>
          </a:prstGeom>
        </p:spPr>
        <p:txBody>
          <a:bodyPr vert="horz" anchor="ctr" anchorCtr="0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2"/>
                </a:solidFill>
                <a:latin typeface="+mn-lt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22" name="Zástupný symbol pro číslo snímku 21"/>
          <p:cNvSpPr>
            <a:spLocks noGrp="1"/>
          </p:cNvSpPr>
          <p:nvPr>
            <p:ph type="sldNum" sz="quarter" idx="4"/>
          </p:nvPr>
        </p:nvSpPr>
        <p:spPr>
          <a:xfrm>
            <a:off x="8410575" y="6181725"/>
            <a:ext cx="609600" cy="457200"/>
          </a:xfrm>
          <a:prstGeom prst="rect">
            <a:avLst/>
          </a:prstGeom>
          <a:noFill/>
        </p:spPr>
        <p:txBody>
          <a:bodyPr vert="horz" lIns="0" tIns="0" rIns="0" bIns="0" anchor="ctr" anchorCtr="0">
            <a:noAutofit/>
          </a:bodyPr>
          <a:lstStyle>
            <a:lvl1pPr algn="ct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600" baseline="0" smtClean="0">
                <a:solidFill>
                  <a:schemeClr val="tx2"/>
                </a:solidFill>
                <a:latin typeface="+mn-lt"/>
              </a:defRPr>
            </a:lvl1pPr>
          </a:lstStyle>
          <a:p>
            <a:pPr>
              <a:defRPr/>
            </a:pPr>
            <a:fld id="{699713CA-C580-4FD8-A88E-14BD5958E91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sp>
        <p:nvSpPr>
          <p:cNvPr id="5" name="Zástupný symbol pro nadpis 4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219200"/>
          </a:xfrm>
          <a:prstGeom prst="rect">
            <a:avLst/>
          </a:prstGeom>
          <a:ln w="6350" cap="rnd">
            <a:noFill/>
          </a:ln>
        </p:spPr>
        <p:txBody>
          <a:bodyPr vert="horz" anchor="b" anchorCtr="0">
            <a:normAutofit/>
          </a:bodyPr>
          <a:lstStyle/>
          <a:p>
            <a:r>
              <a:rPr lang="cs-CZ" smtClean="0"/>
              <a:t>Kliknutím lze upravit styl.</a:t>
            </a:r>
            <a:endParaRPr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889" r:id="rId1"/>
    <p:sldLayoutId id="2147483888" r:id="rId2"/>
    <p:sldLayoutId id="2147483890" r:id="rId3"/>
    <p:sldLayoutId id="2147483887" r:id="rId4"/>
    <p:sldLayoutId id="2147483891" r:id="rId5"/>
    <p:sldLayoutId id="2147483886" r:id="rId6"/>
    <p:sldLayoutId id="2147483885" r:id="rId7"/>
    <p:sldLayoutId id="2147483884" r:id="rId8"/>
    <p:sldLayoutId id="2147483883" r:id="rId9"/>
    <p:sldLayoutId id="2147483882" r:id="rId10"/>
    <p:sldLayoutId id="2147483881" r:id="rId11"/>
  </p:sldLayoutIdLst>
  <p:txStyles>
    <p:titleStyle>
      <a:lvl1pPr algn="l" rtl="0" fontAlgn="base">
        <a:spcBef>
          <a:spcPct val="0"/>
        </a:spcBef>
        <a:spcAft>
          <a:spcPct val="0"/>
        </a:spcAft>
        <a:defRPr lang="en-US" sz="4200" kern="1200" spc="-100" dirty="0">
          <a:ln w="3200">
            <a:solidFill>
              <a:schemeClr val="bg2">
                <a:shade val="75000"/>
                <a:alpha val="25000"/>
              </a:schemeClr>
            </a:solidFill>
            <a:prstDash val="solid"/>
            <a:round/>
          </a:ln>
          <a:solidFill>
            <a:srgbClr val="F9F9F9"/>
          </a:solidFill>
          <a:effectLst>
            <a:innerShdw blurRad="50800" dist="25400" dir="13500000">
              <a:prstClr val="black">
                <a:alpha val="70000"/>
              </a:prstClr>
            </a:innerShdw>
          </a:effectLst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4200">
          <a:solidFill>
            <a:srgbClr val="F9F9F9"/>
          </a:solidFill>
          <a:latin typeface="Constantia" pitchFamily="18" charset="0"/>
        </a:defRPr>
      </a:lvl2pPr>
      <a:lvl3pPr algn="l" rtl="0" fontAlgn="base">
        <a:spcBef>
          <a:spcPct val="0"/>
        </a:spcBef>
        <a:spcAft>
          <a:spcPct val="0"/>
        </a:spcAft>
        <a:defRPr sz="4200">
          <a:solidFill>
            <a:srgbClr val="F9F9F9"/>
          </a:solidFill>
          <a:latin typeface="Constantia" pitchFamily="18" charset="0"/>
        </a:defRPr>
      </a:lvl3pPr>
      <a:lvl4pPr algn="l" rtl="0" fontAlgn="base">
        <a:spcBef>
          <a:spcPct val="0"/>
        </a:spcBef>
        <a:spcAft>
          <a:spcPct val="0"/>
        </a:spcAft>
        <a:defRPr sz="4200">
          <a:solidFill>
            <a:srgbClr val="F9F9F9"/>
          </a:solidFill>
          <a:latin typeface="Constantia" pitchFamily="18" charset="0"/>
        </a:defRPr>
      </a:lvl4pPr>
      <a:lvl5pPr algn="l" rtl="0" fontAlgn="base">
        <a:spcBef>
          <a:spcPct val="0"/>
        </a:spcBef>
        <a:spcAft>
          <a:spcPct val="0"/>
        </a:spcAft>
        <a:defRPr sz="4200">
          <a:solidFill>
            <a:srgbClr val="F9F9F9"/>
          </a:solidFill>
          <a:latin typeface="Constantia" pitchFamily="18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200">
          <a:solidFill>
            <a:srgbClr val="F9F9F9"/>
          </a:solidFill>
          <a:latin typeface="Constantia" pitchFamily="18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200">
          <a:solidFill>
            <a:srgbClr val="F9F9F9"/>
          </a:solidFill>
          <a:latin typeface="Constantia" pitchFamily="18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200">
          <a:solidFill>
            <a:srgbClr val="F9F9F9"/>
          </a:solidFill>
          <a:latin typeface="Constantia" pitchFamily="18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200">
          <a:solidFill>
            <a:srgbClr val="F9F9F9"/>
          </a:solidFill>
          <a:latin typeface="Constantia" pitchFamily="18" charset="0"/>
        </a:defRPr>
      </a:lvl9pPr>
    </p:titleStyle>
    <p:bodyStyle>
      <a:lvl1pPr marL="273050" indent="-273050" algn="l" rtl="0" fontAlgn="base">
        <a:spcBef>
          <a:spcPts val="600"/>
        </a:spcBef>
        <a:spcAft>
          <a:spcPct val="0"/>
        </a:spcAft>
        <a:buClr>
          <a:schemeClr val="accent2"/>
        </a:buClr>
        <a:buSzPct val="85000"/>
        <a:buFont typeface="Wingdings 2" pitchFamily="18" charset="2"/>
        <a:buChar char=""/>
        <a:defRPr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73050" algn="l" rtl="0" fontAlgn="base">
        <a:spcBef>
          <a:spcPts val="300"/>
        </a:spcBef>
        <a:spcAft>
          <a:spcPct val="0"/>
        </a:spcAft>
        <a:buClr>
          <a:srgbClr val="894747"/>
        </a:buClr>
        <a:buSzPct val="85000"/>
        <a:buFont typeface="Wingdings 2" pitchFamily="18" charset="2"/>
        <a:buChar char=""/>
        <a:defRPr sz="2400" kern="1200">
          <a:solidFill>
            <a:schemeClr val="tx2"/>
          </a:solidFill>
          <a:latin typeface="+mn-lt"/>
          <a:ea typeface="+mn-ea"/>
          <a:cs typeface="+mn-cs"/>
        </a:defRPr>
      </a:lvl2pPr>
      <a:lvl3pPr marL="1004888" indent="-228600" algn="l" rtl="0" fontAlgn="base">
        <a:spcBef>
          <a:spcPts val="300"/>
        </a:spcBef>
        <a:spcAft>
          <a:spcPct val="0"/>
        </a:spcAft>
        <a:buClr>
          <a:srgbClr val="713A3A"/>
        </a:buClr>
        <a:buSzPct val="85000"/>
        <a:buFont typeface="Wingdings 2" pitchFamily="18" charset="2"/>
        <a:buChar char=""/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279525" indent="-228600" algn="l" rtl="0" fontAlgn="base">
        <a:spcBef>
          <a:spcPts val="300"/>
        </a:spcBef>
        <a:spcAft>
          <a:spcPct val="0"/>
        </a:spcAft>
        <a:buClr>
          <a:srgbClr val="894747"/>
        </a:buClr>
        <a:buSzPct val="85000"/>
        <a:buFont typeface="Wingdings 2" pitchFamily="18" charset="2"/>
        <a:buChar char=""/>
        <a:defRPr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163" indent="-228600" algn="l" rtl="0" fontAlgn="base">
        <a:spcBef>
          <a:spcPts val="338"/>
        </a:spcBef>
        <a:spcAft>
          <a:spcPct val="0"/>
        </a:spcAft>
        <a:buClr>
          <a:srgbClr val="894747"/>
        </a:buClr>
        <a:buSzPct val="85000"/>
        <a:buFont typeface="Wingdings 2" pitchFamily="18" charset="2"/>
        <a:buChar char="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82880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403350" y="3644900"/>
            <a:ext cx="6400800" cy="1824038"/>
          </a:xfrm>
        </p:spPr>
        <p:txBody>
          <a:bodyPr rtlCol="0">
            <a:normAutofit fontScale="85000" lnSpcReduction="20000"/>
          </a:bodyPr>
          <a:lstStyle/>
          <a:p>
            <a:pPr fontAlgn="auto">
              <a:spcAft>
                <a:spcPts val="0"/>
              </a:spcAft>
              <a:buFont typeface="Wingdings 2"/>
              <a:buNone/>
              <a:defRPr/>
            </a:pPr>
            <a:r>
              <a:rPr lang="cs-CZ" dirty="0">
                <a:solidFill>
                  <a:schemeClr val="bg1"/>
                </a:solidFill>
              </a:rPr>
              <a:t>Základní škola a Mateřská škola Valašské Meziříčí, </a:t>
            </a:r>
            <a:r>
              <a:rPr lang="cs-CZ" dirty="0" err="1">
                <a:solidFill>
                  <a:schemeClr val="bg1"/>
                </a:solidFill>
              </a:rPr>
              <a:t>Poličná</a:t>
            </a:r>
            <a:r>
              <a:rPr lang="cs-CZ" dirty="0">
                <a:solidFill>
                  <a:schemeClr val="bg1"/>
                </a:solidFill>
              </a:rPr>
              <a:t> </a:t>
            </a:r>
            <a:r>
              <a:rPr lang="cs-CZ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276</a:t>
            </a:r>
            <a:r>
              <a:rPr lang="cs-CZ" dirty="0">
                <a:solidFill>
                  <a:schemeClr val="bg1"/>
                </a:solidFill>
              </a:rPr>
              <a:t>, okres Vsetín, příspěvková organizace</a:t>
            </a:r>
          </a:p>
          <a:p>
            <a:pPr fontAlgn="auto">
              <a:spcAft>
                <a:spcPts val="0"/>
              </a:spcAft>
              <a:buFont typeface="Wingdings 2"/>
              <a:buNone/>
              <a:defRPr/>
            </a:pPr>
            <a:r>
              <a:rPr lang="cs-CZ" dirty="0">
                <a:solidFill>
                  <a:schemeClr val="bg1"/>
                </a:solidFill>
              </a:rPr>
              <a:t> projekt </a:t>
            </a:r>
            <a:r>
              <a:rPr lang="cs-CZ" dirty="0" smtClean="0">
                <a:solidFill>
                  <a:schemeClr val="bg1"/>
                </a:solidFill>
              </a:rPr>
              <a:t>č. </a:t>
            </a:r>
            <a:r>
              <a:rPr lang="en-GB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CZ.1.07/1.4.00/21.1504</a:t>
            </a:r>
            <a:endParaRPr lang="cs-CZ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pPr fontAlgn="auto">
              <a:spcAft>
                <a:spcPts val="0"/>
              </a:spcAft>
              <a:buFont typeface="Wingdings 2"/>
              <a:buNone/>
              <a:defRPr/>
            </a:pPr>
            <a:r>
              <a:rPr lang="cs-CZ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Č. </a:t>
            </a:r>
            <a:r>
              <a:rPr lang="cs-CZ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DUMu</a:t>
            </a:r>
            <a:r>
              <a:rPr lang="cs-CZ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cs-CZ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VY_32_INOVACE_ 42</a:t>
            </a:r>
            <a:endParaRPr lang="cs-CZ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pPr fontAlgn="auto">
              <a:spcAft>
                <a:spcPts val="0"/>
              </a:spcAft>
              <a:buFont typeface="Wingdings 2"/>
              <a:buNone/>
              <a:defRPr/>
            </a:pPr>
            <a:r>
              <a:rPr lang="cs-CZ" dirty="0" err="1">
                <a:solidFill>
                  <a:schemeClr val="bg1"/>
                </a:solidFill>
              </a:rPr>
              <a:t>Tématický</a:t>
            </a:r>
            <a:r>
              <a:rPr lang="cs-CZ" dirty="0">
                <a:solidFill>
                  <a:schemeClr val="bg1"/>
                </a:solidFill>
              </a:rPr>
              <a:t> celek: </a:t>
            </a:r>
            <a:r>
              <a:rPr lang="cs-CZ" dirty="0" smtClean="0">
                <a:solidFill>
                  <a:schemeClr val="bg1"/>
                </a:solidFill>
              </a:rPr>
              <a:t>Čtenářská gramotnost</a:t>
            </a:r>
            <a:endParaRPr lang="cs-CZ" dirty="0">
              <a:solidFill>
                <a:schemeClr val="bg1"/>
              </a:solidFill>
            </a:endParaRPr>
          </a:p>
          <a:p>
            <a:pPr fontAlgn="auto">
              <a:spcAft>
                <a:spcPts val="0"/>
              </a:spcAft>
              <a:buFont typeface="Wingdings 2"/>
              <a:buNone/>
              <a:defRPr/>
            </a:pPr>
            <a:r>
              <a:rPr lang="cs-CZ" dirty="0">
                <a:solidFill>
                  <a:schemeClr val="bg1"/>
                </a:solidFill>
              </a:rPr>
              <a:t>Autor: </a:t>
            </a:r>
            <a:r>
              <a:rPr lang="cs-CZ" dirty="0" smtClean="0">
                <a:solidFill>
                  <a:schemeClr val="bg1"/>
                </a:solidFill>
              </a:rPr>
              <a:t>Božena Fajtová</a:t>
            </a:r>
            <a:endParaRPr lang="cs-CZ" dirty="0">
              <a:solidFill>
                <a:schemeClr val="bg1"/>
              </a:solidFill>
            </a:endParaRPr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cs-CZ" dirty="0"/>
          </a:p>
        </p:txBody>
      </p:sp>
      <p:sp>
        <p:nvSpPr>
          <p:cNvPr id="2050" name="Nadpis 1"/>
          <p:cNvSpPr>
            <a:spLocks noGrp="1"/>
          </p:cNvSpPr>
          <p:nvPr>
            <p:ph type="ctrTitle"/>
          </p:nvPr>
        </p:nvSpPr>
        <p:spPr>
          <a:xfrm>
            <a:off x="590550" y="1988840"/>
            <a:ext cx="7772400" cy="1008831"/>
          </a:xfrm>
        </p:spPr>
        <p:txBody>
          <a:bodyPr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cs-CZ" sz="5000" b="1" smtClean="0">
                <a:solidFill>
                  <a:schemeClr val="bg2">
                    <a:lumMod val="50000"/>
                  </a:schemeClr>
                </a:solidFill>
              </a:rPr>
              <a:t>Staroslověnská literatura</a:t>
            </a:r>
          </a:p>
        </p:txBody>
      </p:sp>
      <p:pic>
        <p:nvPicPr>
          <p:cNvPr id="13315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19250" y="404813"/>
            <a:ext cx="5715000" cy="1247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53" name="TextovéPole 5"/>
          <p:cNvSpPr txBox="1">
            <a:spLocks noChangeArrowheads="1"/>
          </p:cNvSpPr>
          <p:nvPr/>
        </p:nvSpPr>
        <p:spPr bwMode="auto">
          <a:xfrm>
            <a:off x="993775" y="5589588"/>
            <a:ext cx="7056438" cy="922337"/>
          </a:xfrm>
          <a:prstGeom prst="rect">
            <a:avLst/>
          </a:prstGeom>
          <a:noFill/>
          <a:ln>
            <a:noFill/>
          </a:ln>
          <a:extLst>
            <a:ext uri="{909E8E84-426E-40DD-AFC4-6F175D3DCCD1}"/>
            <a:ext uri="{91240B29-F687-4F45-9708-019B960494DF}"/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dirty="0">
                <a:solidFill>
                  <a:schemeClr val="bg1"/>
                </a:solidFill>
                <a:latin typeface="+mn-lt"/>
              </a:rPr>
              <a:t>Anotace: </a:t>
            </a:r>
            <a:r>
              <a:rPr lang="cs-CZ" dirty="0" smtClean="0">
                <a:solidFill>
                  <a:schemeClr val="bg1"/>
                </a:solidFill>
                <a:latin typeface="+mn-lt"/>
              </a:rPr>
              <a:t>Materiál je určen k práci s interaktivní tabulí, uvádí souvislosti vzniku staroslověnské literatury, přehled staroslověnské literatury, vývoj písma, kvíz a jeho řešení.</a:t>
            </a:r>
            <a:endParaRPr lang="cs-CZ" dirty="0">
              <a:solidFill>
                <a:schemeClr val="accent1"/>
              </a:solidFill>
              <a:latin typeface="+mn-lt"/>
            </a:endParaRPr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Zástupný symbol pro obsah 2"/>
          <p:cNvSpPr>
            <a:spLocks noGrp="1"/>
          </p:cNvSpPr>
          <p:nvPr>
            <p:ph idx="1"/>
          </p:nvPr>
        </p:nvSpPr>
        <p:spPr>
          <a:xfrm>
            <a:off x="179388" y="1196975"/>
            <a:ext cx="8496300" cy="5256213"/>
          </a:xfrm>
        </p:spPr>
        <p:txBody>
          <a:bodyPr>
            <a:normAutofit fontScale="77500" lnSpcReduction="20000"/>
          </a:bodyPr>
          <a:lstStyle/>
          <a:p>
            <a:pPr marL="68580" indent="0" fontAlgn="auto">
              <a:spcAft>
                <a:spcPts val="0"/>
              </a:spcAft>
              <a:buFont typeface="Wingdings 2"/>
              <a:buNone/>
              <a:defRPr/>
            </a:pPr>
            <a:r>
              <a:rPr lang="cs-CZ" sz="3200" b="1" dirty="0" smtClean="0">
                <a:solidFill>
                  <a:schemeClr val="bg1"/>
                </a:solidFill>
                <a:cs typeface="Arial" pitchFamily="34" charset="0"/>
              </a:rPr>
              <a:t>862</a:t>
            </a:r>
            <a:r>
              <a:rPr lang="cs-CZ" sz="3200" dirty="0" smtClean="0">
                <a:solidFill>
                  <a:schemeClr val="bg1"/>
                </a:solidFill>
                <a:cs typeface="Arial" pitchFamily="34" charset="0"/>
              </a:rPr>
              <a:t> 	kníže Rastislav vysílá posly k byzantskému císaři </a:t>
            </a:r>
          </a:p>
          <a:p>
            <a:pPr marL="68580" indent="0" fontAlgn="auto">
              <a:spcAft>
                <a:spcPts val="0"/>
              </a:spcAft>
              <a:buFont typeface="Wingdings 2"/>
              <a:buNone/>
              <a:defRPr/>
            </a:pPr>
            <a:r>
              <a:rPr lang="cs-CZ" sz="3200" dirty="0" smtClean="0">
                <a:solidFill>
                  <a:schemeClr val="bg1"/>
                </a:solidFill>
                <a:cs typeface="Arial" pitchFamily="34" charset="0"/>
              </a:rPr>
              <a:t>           Michalu III.</a:t>
            </a:r>
          </a:p>
          <a:p>
            <a:pPr marL="68580" indent="0" fontAlgn="auto">
              <a:spcAft>
                <a:spcPts val="0"/>
              </a:spcAft>
              <a:buFont typeface="Wingdings 2"/>
              <a:buNone/>
              <a:defRPr/>
            </a:pPr>
            <a:endParaRPr lang="cs-CZ" sz="900" dirty="0" smtClean="0">
              <a:solidFill>
                <a:schemeClr val="bg1"/>
              </a:solidFill>
              <a:cs typeface="Arial" pitchFamily="34" charset="0"/>
            </a:endParaRPr>
          </a:p>
          <a:p>
            <a:pPr marL="68580" indent="0" fontAlgn="auto">
              <a:spcAft>
                <a:spcPts val="0"/>
              </a:spcAft>
              <a:buFont typeface="Wingdings 2"/>
              <a:buNone/>
              <a:defRPr/>
            </a:pPr>
            <a:r>
              <a:rPr lang="cs-CZ" sz="3200" b="1" dirty="0" smtClean="0">
                <a:solidFill>
                  <a:schemeClr val="bg1"/>
                </a:solidFill>
                <a:cs typeface="Arial" pitchFamily="34" charset="0"/>
              </a:rPr>
              <a:t>863</a:t>
            </a:r>
            <a:r>
              <a:rPr lang="cs-CZ" sz="3200" dirty="0" smtClean="0">
                <a:solidFill>
                  <a:schemeClr val="bg1"/>
                </a:solidFill>
                <a:cs typeface="Arial" pitchFamily="34" charset="0"/>
              </a:rPr>
              <a:t>	příchod bratrů Konstantina a Metoděje na Moravu</a:t>
            </a:r>
          </a:p>
          <a:p>
            <a:pPr marL="68580" indent="0" fontAlgn="auto">
              <a:spcAft>
                <a:spcPts val="0"/>
              </a:spcAft>
              <a:buFont typeface="Wingdings 2"/>
              <a:buNone/>
              <a:defRPr/>
            </a:pPr>
            <a:endParaRPr lang="cs-CZ" sz="900" dirty="0" smtClean="0">
              <a:solidFill>
                <a:schemeClr val="bg1"/>
              </a:solidFill>
              <a:cs typeface="Arial" pitchFamily="34" charset="0"/>
            </a:endParaRPr>
          </a:p>
          <a:p>
            <a:pPr marL="68580" indent="0" fontAlgn="auto">
              <a:spcAft>
                <a:spcPts val="0"/>
              </a:spcAft>
              <a:buFont typeface="Wingdings 2"/>
              <a:buNone/>
              <a:defRPr/>
            </a:pPr>
            <a:r>
              <a:rPr lang="cs-CZ" sz="3200" b="1" dirty="0" smtClean="0">
                <a:solidFill>
                  <a:schemeClr val="bg1"/>
                </a:solidFill>
                <a:cs typeface="Arial" pitchFamily="34" charset="0"/>
              </a:rPr>
              <a:t>867</a:t>
            </a:r>
            <a:r>
              <a:rPr lang="cs-CZ" sz="3200" dirty="0" smtClean="0">
                <a:solidFill>
                  <a:schemeClr val="bg1"/>
                </a:solidFill>
                <a:cs typeface="Arial" pitchFamily="34" charset="0"/>
              </a:rPr>
              <a:t> 	cesta do Říma, papež Hadrián II. schvaluje</a:t>
            </a:r>
          </a:p>
          <a:p>
            <a:pPr marL="68580" indent="0" fontAlgn="auto">
              <a:spcAft>
                <a:spcPts val="0"/>
              </a:spcAft>
              <a:buFont typeface="Wingdings 2"/>
              <a:buNone/>
              <a:defRPr/>
            </a:pPr>
            <a:r>
              <a:rPr lang="cs-CZ" sz="3200" dirty="0" smtClean="0">
                <a:solidFill>
                  <a:schemeClr val="bg1"/>
                </a:solidFill>
                <a:cs typeface="Arial" pitchFamily="34" charset="0"/>
              </a:rPr>
              <a:t>           staroslověnštinu jako liturgický jazyk</a:t>
            </a:r>
          </a:p>
          <a:p>
            <a:pPr marL="68580" indent="0" fontAlgn="auto">
              <a:spcAft>
                <a:spcPts val="0"/>
              </a:spcAft>
              <a:buFont typeface="Wingdings 2"/>
              <a:buNone/>
              <a:defRPr/>
            </a:pPr>
            <a:endParaRPr lang="cs-CZ" sz="1000" dirty="0" smtClean="0">
              <a:solidFill>
                <a:schemeClr val="bg1"/>
              </a:solidFill>
              <a:cs typeface="Arial" pitchFamily="34" charset="0"/>
            </a:endParaRPr>
          </a:p>
          <a:p>
            <a:pPr marL="68580" indent="0" fontAlgn="auto">
              <a:spcAft>
                <a:spcPts val="0"/>
              </a:spcAft>
              <a:buFont typeface="Wingdings 2"/>
              <a:buNone/>
              <a:defRPr/>
            </a:pPr>
            <a:r>
              <a:rPr lang="cs-CZ" sz="3200" b="1" dirty="0" smtClean="0">
                <a:solidFill>
                  <a:schemeClr val="bg1"/>
                </a:solidFill>
                <a:cs typeface="Arial" pitchFamily="34" charset="0"/>
              </a:rPr>
              <a:t>869</a:t>
            </a:r>
            <a:r>
              <a:rPr lang="cs-CZ" sz="3200" dirty="0" smtClean="0">
                <a:solidFill>
                  <a:schemeClr val="bg1"/>
                </a:solidFill>
                <a:cs typeface="Arial" pitchFamily="34" charset="0"/>
              </a:rPr>
              <a:t>	úmrtí Cyrila, svěcení Metoděje</a:t>
            </a:r>
          </a:p>
          <a:p>
            <a:pPr marL="68580" indent="0" fontAlgn="auto">
              <a:spcAft>
                <a:spcPts val="0"/>
              </a:spcAft>
              <a:buFont typeface="Wingdings 2"/>
              <a:buNone/>
              <a:defRPr/>
            </a:pPr>
            <a:endParaRPr lang="cs-CZ" sz="1000" dirty="0" smtClean="0">
              <a:solidFill>
                <a:schemeClr val="bg1"/>
              </a:solidFill>
              <a:cs typeface="Arial" pitchFamily="34" charset="0"/>
            </a:endParaRPr>
          </a:p>
          <a:p>
            <a:pPr marL="68580" indent="0" fontAlgn="auto">
              <a:spcAft>
                <a:spcPts val="0"/>
              </a:spcAft>
              <a:buFont typeface="Wingdings 2"/>
              <a:buNone/>
              <a:defRPr/>
            </a:pPr>
            <a:r>
              <a:rPr lang="cs-CZ" sz="3200" b="1" dirty="0" smtClean="0">
                <a:solidFill>
                  <a:schemeClr val="bg1"/>
                </a:solidFill>
                <a:cs typeface="Arial" pitchFamily="34" charset="0"/>
              </a:rPr>
              <a:t>870</a:t>
            </a:r>
            <a:r>
              <a:rPr lang="cs-CZ" sz="3200" dirty="0" smtClean="0">
                <a:solidFill>
                  <a:schemeClr val="bg1"/>
                </a:solidFill>
                <a:cs typeface="Arial" pitchFamily="34" charset="0"/>
              </a:rPr>
              <a:t> 	sněm v Řezně, Metoděj uvězněn</a:t>
            </a:r>
          </a:p>
          <a:p>
            <a:pPr marL="68580" indent="0" fontAlgn="auto">
              <a:spcAft>
                <a:spcPts val="0"/>
              </a:spcAft>
              <a:buFont typeface="Wingdings 2"/>
              <a:buNone/>
              <a:defRPr/>
            </a:pPr>
            <a:endParaRPr lang="cs-CZ" sz="1000" dirty="0" smtClean="0">
              <a:solidFill>
                <a:schemeClr val="bg1"/>
              </a:solidFill>
              <a:cs typeface="Arial" pitchFamily="34" charset="0"/>
            </a:endParaRPr>
          </a:p>
          <a:p>
            <a:pPr marL="68580" indent="0" fontAlgn="auto">
              <a:spcAft>
                <a:spcPts val="0"/>
              </a:spcAft>
              <a:buFont typeface="Wingdings 2"/>
              <a:buNone/>
              <a:defRPr/>
            </a:pPr>
            <a:r>
              <a:rPr lang="cs-CZ" sz="3200" b="1" dirty="0" smtClean="0">
                <a:solidFill>
                  <a:schemeClr val="bg1"/>
                </a:solidFill>
                <a:cs typeface="Arial" pitchFamily="34" charset="0"/>
              </a:rPr>
              <a:t>885</a:t>
            </a:r>
            <a:r>
              <a:rPr lang="cs-CZ" sz="3200" dirty="0" smtClean="0">
                <a:solidFill>
                  <a:schemeClr val="bg1"/>
                </a:solidFill>
                <a:cs typeface="Arial" pitchFamily="34" charset="0"/>
              </a:rPr>
              <a:t> 	umírá Metoděj, nástupce Gorazd</a:t>
            </a:r>
          </a:p>
          <a:p>
            <a:pPr marL="68580" indent="0" fontAlgn="auto">
              <a:spcAft>
                <a:spcPts val="0"/>
              </a:spcAft>
              <a:buFont typeface="Wingdings 2"/>
              <a:buNone/>
              <a:defRPr/>
            </a:pPr>
            <a:endParaRPr lang="cs-CZ" sz="1100" dirty="0" smtClean="0">
              <a:solidFill>
                <a:schemeClr val="bg1"/>
              </a:solidFill>
              <a:cs typeface="Arial" pitchFamily="34" charset="0"/>
            </a:endParaRPr>
          </a:p>
          <a:p>
            <a:pPr marL="68580" indent="0" fontAlgn="auto">
              <a:spcAft>
                <a:spcPts val="0"/>
              </a:spcAft>
              <a:buFont typeface="Wingdings 2"/>
              <a:buNone/>
              <a:defRPr/>
            </a:pPr>
            <a:r>
              <a:rPr lang="cs-CZ" sz="3200" b="1" dirty="0" smtClean="0">
                <a:solidFill>
                  <a:schemeClr val="bg1"/>
                </a:solidFill>
                <a:cs typeface="Arial" pitchFamily="34" charset="0"/>
              </a:rPr>
              <a:t>886</a:t>
            </a:r>
            <a:r>
              <a:rPr lang="cs-CZ" sz="3200" dirty="0" smtClean="0">
                <a:solidFill>
                  <a:schemeClr val="bg1"/>
                </a:solidFill>
                <a:cs typeface="Arial" pitchFamily="34" charset="0"/>
              </a:rPr>
              <a:t> 	vyhnání žáků z Velké Moravy (Čechy, Polsko,</a:t>
            </a:r>
          </a:p>
          <a:p>
            <a:pPr marL="68580" indent="0" fontAlgn="auto">
              <a:spcAft>
                <a:spcPts val="0"/>
              </a:spcAft>
              <a:buFont typeface="Wingdings 2"/>
              <a:buNone/>
              <a:defRPr/>
            </a:pPr>
            <a:r>
              <a:rPr lang="cs-CZ" sz="3200" dirty="0" smtClean="0">
                <a:solidFill>
                  <a:schemeClr val="bg1"/>
                </a:solidFill>
                <a:cs typeface="Arial" pitchFamily="34" charset="0"/>
              </a:rPr>
              <a:t>           Bulharsko)</a:t>
            </a:r>
          </a:p>
          <a:p>
            <a:pPr marL="640080" indent="-571500" fontAlgn="auto">
              <a:spcAft>
                <a:spcPts val="0"/>
              </a:spcAft>
              <a:buFont typeface="Wingdings" pitchFamily="2" charset="2"/>
              <a:buChar char="v"/>
              <a:defRPr/>
            </a:pPr>
            <a:endParaRPr lang="cs-CZ" sz="3200" dirty="0" smtClean="0"/>
          </a:p>
        </p:txBody>
      </p:sp>
      <p:sp>
        <p:nvSpPr>
          <p:cNvPr id="6" name="Nadpis 1"/>
          <p:cNvSpPr>
            <a:spLocks noGrp="1"/>
          </p:cNvSpPr>
          <p:nvPr>
            <p:ph type="title"/>
          </p:nvPr>
        </p:nvSpPr>
        <p:spPr>
          <a:xfrm>
            <a:off x="683568" y="476672"/>
            <a:ext cx="7632848" cy="720080"/>
          </a:xfrm>
        </p:spPr>
        <p:txBody>
          <a:bodyPr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cs-CZ" sz="6600" b="1" smtClean="0">
                <a:solidFill>
                  <a:schemeClr val="bg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itchFamily="34" charset="0"/>
              </a:rPr>
              <a:t>Historie událostí</a:t>
            </a:r>
            <a:endParaRPr lang="cs-CZ" sz="6600" b="1">
              <a:solidFill>
                <a:schemeClr val="bg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7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7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7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1000"/>
                                        <p:tgtEl>
                                          <p:spTgt spid="7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7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7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1000"/>
                                        <p:tgtEl>
                                          <p:spTgt spid="7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7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7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uiExpand="1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Zástupný symbol pro obsah 2"/>
          <p:cNvSpPr>
            <a:spLocks noGrp="1"/>
          </p:cNvSpPr>
          <p:nvPr>
            <p:ph idx="1"/>
          </p:nvPr>
        </p:nvSpPr>
        <p:spPr>
          <a:xfrm>
            <a:off x="468313" y="1341438"/>
            <a:ext cx="7920037" cy="5040312"/>
          </a:xfrm>
        </p:spPr>
        <p:txBody>
          <a:bodyPr>
            <a:noAutofit/>
          </a:bodyPr>
          <a:lstStyle/>
          <a:p>
            <a:pPr marL="68580" indent="0" fontAlgn="auto">
              <a:spcAft>
                <a:spcPts val="0"/>
              </a:spcAft>
              <a:buClr>
                <a:schemeClr val="bg2">
                  <a:lumMod val="50000"/>
                </a:schemeClr>
              </a:buClr>
              <a:buFont typeface="Wingdings 2"/>
              <a:buNone/>
              <a:defRPr/>
            </a:pPr>
            <a:r>
              <a:rPr lang="cs-CZ" sz="2500" b="1" dirty="0" smtClean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itchFamily="34" charset="0"/>
              </a:rPr>
              <a:t>Hlaholice</a:t>
            </a:r>
            <a:r>
              <a:rPr lang="cs-CZ" sz="2500" dirty="0" smtClean="0">
                <a:solidFill>
                  <a:schemeClr val="bg1"/>
                </a:solidFill>
                <a:cs typeface="Arial" pitchFamily="34" charset="0"/>
              </a:rPr>
              <a:t> – vytvořena Konstantinem, rozšířila se </a:t>
            </a:r>
            <a:r>
              <a:rPr lang="cs-CZ" sz="2500" dirty="0" smtClean="0">
                <a:solidFill>
                  <a:schemeClr val="bg1"/>
                </a:solidFill>
                <a:cs typeface="Arial" pitchFamily="34" charset="0"/>
              </a:rPr>
              <a:t>                  i </a:t>
            </a:r>
            <a:r>
              <a:rPr lang="cs-CZ" sz="2500" dirty="0" smtClean="0">
                <a:solidFill>
                  <a:schemeClr val="bg1"/>
                </a:solidFill>
                <a:cs typeface="Arial" pitchFamily="34" charset="0"/>
              </a:rPr>
              <a:t>do jiných zemí, neužívána, nejdéle v Chorvatsku</a:t>
            </a:r>
          </a:p>
          <a:p>
            <a:pPr marL="640080" indent="-571500" fontAlgn="auto">
              <a:spcAft>
                <a:spcPts val="0"/>
              </a:spcAft>
              <a:buClr>
                <a:schemeClr val="bg2">
                  <a:lumMod val="50000"/>
                </a:schemeClr>
              </a:buClr>
              <a:buFont typeface="Wingdings" pitchFamily="2" charset="2"/>
              <a:buChar char="q"/>
              <a:defRPr/>
            </a:pPr>
            <a:endParaRPr lang="cs-CZ" sz="2500" dirty="0">
              <a:solidFill>
                <a:schemeClr val="bg1"/>
              </a:solidFill>
              <a:cs typeface="Arial" pitchFamily="34" charset="0"/>
            </a:endParaRPr>
          </a:p>
          <a:p>
            <a:pPr marL="68580" indent="0" fontAlgn="auto">
              <a:spcAft>
                <a:spcPts val="0"/>
              </a:spcAft>
              <a:buClr>
                <a:schemeClr val="bg2">
                  <a:lumMod val="50000"/>
                </a:schemeClr>
              </a:buClr>
              <a:buFont typeface="Wingdings 2"/>
              <a:buNone/>
              <a:defRPr/>
            </a:pPr>
            <a:endParaRPr lang="cs-CZ" sz="2500" dirty="0" smtClean="0">
              <a:solidFill>
                <a:schemeClr val="bg1"/>
              </a:solidFill>
              <a:cs typeface="Arial" pitchFamily="34" charset="0"/>
            </a:endParaRPr>
          </a:p>
          <a:p>
            <a:pPr marL="68580" indent="0" fontAlgn="auto">
              <a:spcAft>
                <a:spcPts val="0"/>
              </a:spcAft>
              <a:buClr>
                <a:schemeClr val="bg2">
                  <a:lumMod val="50000"/>
                </a:schemeClr>
              </a:buClr>
              <a:buFont typeface="Wingdings 2"/>
              <a:buNone/>
              <a:defRPr/>
            </a:pPr>
            <a:r>
              <a:rPr lang="cs-CZ" sz="2500" b="1" dirty="0" smtClean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itchFamily="34" charset="0"/>
              </a:rPr>
              <a:t>Cyrilice</a:t>
            </a:r>
            <a:r>
              <a:rPr lang="cs-CZ" sz="2500" dirty="0" smtClean="0">
                <a:solidFill>
                  <a:schemeClr val="bg1"/>
                </a:solidFill>
                <a:cs typeface="Arial" pitchFamily="34" charset="0"/>
              </a:rPr>
              <a:t> – autor asi Konstantinův žák Kliment</a:t>
            </a:r>
          </a:p>
          <a:p>
            <a:pPr marL="68580" indent="0" fontAlgn="auto">
              <a:spcAft>
                <a:spcPts val="0"/>
              </a:spcAft>
              <a:buClr>
                <a:schemeClr val="bg2">
                  <a:lumMod val="50000"/>
                </a:schemeClr>
              </a:buClr>
              <a:buFont typeface="Wingdings 2"/>
              <a:buNone/>
              <a:defRPr/>
            </a:pPr>
            <a:endParaRPr lang="cs-CZ" sz="2500" dirty="0">
              <a:solidFill>
                <a:schemeClr val="bg1"/>
              </a:solidFill>
              <a:cs typeface="Arial" pitchFamily="34" charset="0"/>
            </a:endParaRPr>
          </a:p>
          <a:p>
            <a:pPr marL="68580" indent="0" fontAlgn="auto">
              <a:spcAft>
                <a:spcPts val="0"/>
              </a:spcAft>
              <a:buClr>
                <a:schemeClr val="bg2">
                  <a:lumMod val="50000"/>
                </a:schemeClr>
              </a:buClr>
              <a:buFont typeface="Wingdings 2"/>
              <a:buNone/>
              <a:defRPr/>
            </a:pPr>
            <a:endParaRPr lang="cs-CZ" sz="2500" dirty="0" smtClean="0">
              <a:solidFill>
                <a:schemeClr val="bg1"/>
              </a:solidFill>
              <a:cs typeface="Arial" pitchFamily="34" charset="0"/>
            </a:endParaRPr>
          </a:p>
          <a:p>
            <a:pPr marL="68580" indent="0" fontAlgn="auto">
              <a:spcAft>
                <a:spcPts val="0"/>
              </a:spcAft>
              <a:buClr>
                <a:schemeClr val="bg2">
                  <a:lumMod val="50000"/>
                </a:schemeClr>
              </a:buClr>
              <a:buFont typeface="Wingdings 2"/>
              <a:buNone/>
              <a:defRPr/>
            </a:pPr>
            <a:r>
              <a:rPr lang="cs-CZ" sz="2500" b="1" dirty="0" smtClean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itchFamily="34" charset="0"/>
              </a:rPr>
              <a:t>Azbuka</a:t>
            </a:r>
            <a:r>
              <a:rPr lang="cs-CZ" sz="2500" dirty="0" smtClean="0">
                <a:solidFill>
                  <a:schemeClr val="bg1"/>
                </a:solidFill>
                <a:cs typeface="Arial" pitchFamily="34" charset="0"/>
              </a:rPr>
              <a:t> – hlavní reforma za </a:t>
            </a:r>
            <a:r>
              <a:rPr lang="cs-CZ" sz="2500" dirty="0">
                <a:solidFill>
                  <a:schemeClr val="bg1"/>
                </a:solidFill>
                <a:cs typeface="Arial" pitchFamily="34" charset="0"/>
              </a:rPr>
              <a:t>P</a:t>
            </a:r>
            <a:r>
              <a:rPr lang="cs-CZ" sz="2500" dirty="0" smtClean="0">
                <a:solidFill>
                  <a:schemeClr val="bg1"/>
                </a:solidFill>
                <a:cs typeface="Arial" pitchFamily="34" charset="0"/>
              </a:rPr>
              <a:t>etra Velikého, poslední úprava v roce 1918 (málo používaná písmena vypuštěna nebo upravena), Rusko, Srbsko, Bulharsko, Mongolsko, Kazachstán, Ukrajina, …</a:t>
            </a:r>
          </a:p>
        </p:txBody>
      </p:sp>
      <p:sp>
        <p:nvSpPr>
          <p:cNvPr id="6" name="Nadpis 1"/>
          <p:cNvSpPr>
            <a:spLocks noGrp="1"/>
          </p:cNvSpPr>
          <p:nvPr>
            <p:ph type="title"/>
          </p:nvPr>
        </p:nvSpPr>
        <p:spPr>
          <a:xfrm>
            <a:off x="683568" y="476672"/>
            <a:ext cx="7632848" cy="792088"/>
          </a:xfrm>
        </p:spPr>
        <p:txBody>
          <a:bodyPr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cs-CZ" sz="5900" b="1">
                <a:solidFill>
                  <a:schemeClr val="bg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itchFamily="34" charset="0"/>
              </a:rPr>
              <a:t>Vývoj písma</a:t>
            </a:r>
          </a:p>
        </p:txBody>
      </p:sp>
      <p:sp>
        <p:nvSpPr>
          <p:cNvPr id="2" name="Šipka dolů 1"/>
          <p:cNvSpPr/>
          <p:nvPr/>
        </p:nvSpPr>
        <p:spPr>
          <a:xfrm>
            <a:off x="3851275" y="2205038"/>
            <a:ext cx="720725" cy="863600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8" name="Šipka dolů 7"/>
          <p:cNvSpPr/>
          <p:nvPr/>
        </p:nvSpPr>
        <p:spPr>
          <a:xfrm>
            <a:off x="3851275" y="3644900"/>
            <a:ext cx="720725" cy="863600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2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3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uiExpand="1" build="p"/>
      <p:bldP spid="2" grpId="0" animBg="1"/>
      <p:bldP spid="8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Zástupný symbol pro obsah 2"/>
          <p:cNvSpPr>
            <a:spLocks noGrp="1"/>
          </p:cNvSpPr>
          <p:nvPr>
            <p:ph idx="1"/>
          </p:nvPr>
        </p:nvSpPr>
        <p:spPr>
          <a:xfrm>
            <a:off x="179388" y="1412875"/>
            <a:ext cx="8856662" cy="5229225"/>
          </a:xfrm>
        </p:spPr>
        <p:txBody>
          <a:bodyPr>
            <a:normAutofit fontScale="92500" lnSpcReduction="20000"/>
          </a:bodyPr>
          <a:lstStyle/>
          <a:p>
            <a:pPr marL="640080" indent="-571500" fontAlgn="auto">
              <a:spcAft>
                <a:spcPts val="0"/>
              </a:spcAft>
              <a:buClr>
                <a:schemeClr val="accent1">
                  <a:lumMod val="50000"/>
                </a:schemeClr>
              </a:buClr>
              <a:buFont typeface="Wingdings" pitchFamily="2" charset="2"/>
              <a:buChar char="v"/>
              <a:defRPr/>
            </a:pPr>
            <a:r>
              <a:rPr lang="cs-CZ" sz="36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itchFamily="34" charset="0"/>
              </a:rPr>
              <a:t> </a:t>
            </a:r>
            <a:r>
              <a:rPr lang="cs-CZ" sz="3600" dirty="0" smtClean="0">
                <a:solidFill>
                  <a:schemeClr val="bg1"/>
                </a:solidFill>
                <a:cs typeface="Arial" pitchFamily="34" charset="0"/>
              </a:rPr>
              <a:t>Bohoslužebné texty</a:t>
            </a:r>
          </a:p>
          <a:p>
            <a:pPr marL="640080" indent="-571500" fontAlgn="auto">
              <a:spcAft>
                <a:spcPts val="0"/>
              </a:spcAft>
              <a:buClr>
                <a:schemeClr val="accent1">
                  <a:lumMod val="50000"/>
                </a:schemeClr>
              </a:buClr>
              <a:buFont typeface="Wingdings" pitchFamily="2" charset="2"/>
              <a:buChar char="v"/>
              <a:defRPr/>
            </a:pPr>
            <a:r>
              <a:rPr lang="cs-CZ" sz="36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itchFamily="34" charset="0"/>
              </a:rPr>
              <a:t> </a:t>
            </a:r>
            <a:r>
              <a:rPr lang="cs-CZ" sz="3600" dirty="0" smtClean="0">
                <a:solidFill>
                  <a:schemeClr val="bg1"/>
                </a:solidFill>
                <a:cs typeface="Arial" pitchFamily="34" charset="0"/>
              </a:rPr>
              <a:t>Překlad bible</a:t>
            </a:r>
          </a:p>
          <a:p>
            <a:pPr marL="640080" indent="-571500" fontAlgn="auto">
              <a:spcAft>
                <a:spcPts val="0"/>
              </a:spcAft>
              <a:buClr>
                <a:schemeClr val="accent1">
                  <a:lumMod val="50000"/>
                </a:schemeClr>
              </a:buClr>
              <a:buFont typeface="Wingdings" pitchFamily="2" charset="2"/>
              <a:buChar char="v"/>
              <a:defRPr/>
            </a:pPr>
            <a:r>
              <a:rPr lang="cs-CZ" sz="36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itchFamily="34" charset="0"/>
              </a:rPr>
              <a:t> </a:t>
            </a:r>
            <a:r>
              <a:rPr lang="cs-CZ" sz="3600" b="1" dirty="0" smtClean="0">
                <a:solidFill>
                  <a:schemeClr val="bg1"/>
                </a:solidFill>
                <a:cs typeface="Arial" pitchFamily="34" charset="0"/>
              </a:rPr>
              <a:t>Zákon </a:t>
            </a:r>
            <a:r>
              <a:rPr lang="cs-CZ" sz="3600" b="1" dirty="0" err="1" smtClean="0">
                <a:solidFill>
                  <a:schemeClr val="bg1"/>
                </a:solidFill>
                <a:cs typeface="Arial" pitchFamily="34" charset="0"/>
              </a:rPr>
              <a:t>sudnyj</a:t>
            </a:r>
            <a:r>
              <a:rPr lang="cs-CZ" sz="3600" b="1" dirty="0" smtClean="0">
                <a:solidFill>
                  <a:schemeClr val="bg1"/>
                </a:solidFill>
                <a:cs typeface="Arial" pitchFamily="34" charset="0"/>
              </a:rPr>
              <a:t> </a:t>
            </a:r>
            <a:r>
              <a:rPr lang="cs-CZ" sz="3600" b="1" dirty="0" err="1">
                <a:solidFill>
                  <a:schemeClr val="bg1"/>
                </a:solidFill>
                <a:cs typeface="Arial" pitchFamily="34" charset="0"/>
              </a:rPr>
              <a:t>l</a:t>
            </a:r>
            <a:r>
              <a:rPr lang="cs-CZ" sz="3600" b="1" dirty="0" err="1" smtClean="0">
                <a:solidFill>
                  <a:schemeClr val="bg1"/>
                </a:solidFill>
                <a:cs typeface="Arial" pitchFamily="34" charset="0"/>
              </a:rPr>
              <a:t>judem</a:t>
            </a:r>
            <a:r>
              <a:rPr lang="cs-CZ" sz="36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itchFamily="34" charset="0"/>
              </a:rPr>
              <a:t> </a:t>
            </a:r>
            <a:r>
              <a:rPr lang="cs-CZ" sz="3600" dirty="0" smtClean="0">
                <a:solidFill>
                  <a:schemeClr val="bg1"/>
                </a:solidFill>
                <a:cs typeface="Arial" pitchFamily="34" charset="0"/>
              </a:rPr>
              <a:t>(zákoník, autor Konstantin)</a:t>
            </a:r>
          </a:p>
          <a:p>
            <a:pPr marL="640080" indent="-571500" fontAlgn="auto">
              <a:spcAft>
                <a:spcPts val="0"/>
              </a:spcAft>
              <a:buClr>
                <a:schemeClr val="accent1">
                  <a:lumMod val="50000"/>
                </a:schemeClr>
              </a:buClr>
              <a:buFont typeface="Wingdings" pitchFamily="2" charset="2"/>
              <a:buChar char="v"/>
              <a:defRPr/>
            </a:pPr>
            <a:r>
              <a:rPr lang="cs-CZ" sz="36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itchFamily="34" charset="0"/>
              </a:rPr>
              <a:t> </a:t>
            </a:r>
            <a:r>
              <a:rPr lang="cs-CZ" sz="3600" b="1" dirty="0" smtClean="0">
                <a:solidFill>
                  <a:schemeClr val="bg1"/>
                </a:solidFill>
                <a:cs typeface="Arial" pitchFamily="34" charset="0"/>
              </a:rPr>
              <a:t>Proglas</a:t>
            </a:r>
            <a:r>
              <a:rPr lang="cs-CZ" sz="3600" dirty="0" smtClean="0">
                <a:solidFill>
                  <a:schemeClr val="bg1"/>
                </a:solidFill>
                <a:cs typeface="Arial" pitchFamily="34" charset="0"/>
              </a:rPr>
              <a:t> (veršovaný předzpěv k evangeliu, autor Konstantin, </a:t>
            </a:r>
            <a:r>
              <a:rPr lang="cs-CZ" sz="3600" b="1" dirty="0" smtClean="0">
                <a:solidFill>
                  <a:schemeClr val="bg1"/>
                </a:solidFill>
                <a:cs typeface="Arial" pitchFamily="34" charset="0"/>
              </a:rPr>
              <a:t>první dílo ve staroslověnštině</a:t>
            </a:r>
            <a:r>
              <a:rPr lang="cs-CZ" sz="3600" dirty="0" smtClean="0">
                <a:solidFill>
                  <a:schemeClr val="bg1"/>
                </a:solidFill>
                <a:cs typeface="Arial" pitchFamily="34" charset="0"/>
              </a:rPr>
              <a:t>, zdůrazňuje právo člověka na bohoslužbu v mateřském jazyce)</a:t>
            </a:r>
          </a:p>
          <a:p>
            <a:pPr marL="640080" indent="-571500" fontAlgn="auto">
              <a:spcAft>
                <a:spcPts val="0"/>
              </a:spcAft>
              <a:buClr>
                <a:schemeClr val="accent1">
                  <a:lumMod val="50000"/>
                </a:schemeClr>
              </a:buClr>
              <a:buFont typeface="Wingdings" pitchFamily="2" charset="2"/>
              <a:buChar char="v"/>
              <a:defRPr/>
            </a:pPr>
            <a:r>
              <a:rPr lang="cs-CZ" sz="36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itchFamily="34" charset="0"/>
              </a:rPr>
              <a:t> </a:t>
            </a:r>
            <a:r>
              <a:rPr lang="cs-CZ" sz="3600" b="1" dirty="0" smtClean="0">
                <a:solidFill>
                  <a:schemeClr val="bg1"/>
                </a:solidFill>
                <a:cs typeface="Arial" pitchFamily="34" charset="0"/>
              </a:rPr>
              <a:t>Život Konstantinův</a:t>
            </a:r>
          </a:p>
          <a:p>
            <a:pPr marL="640080" indent="-571500" fontAlgn="auto">
              <a:spcAft>
                <a:spcPts val="0"/>
              </a:spcAft>
              <a:buClr>
                <a:schemeClr val="accent1">
                  <a:lumMod val="50000"/>
                </a:schemeClr>
              </a:buClr>
              <a:buFont typeface="Wingdings" pitchFamily="2" charset="2"/>
              <a:buChar char="v"/>
              <a:defRPr/>
            </a:pPr>
            <a:r>
              <a:rPr lang="cs-CZ" sz="36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itchFamily="34" charset="0"/>
              </a:rPr>
              <a:t> </a:t>
            </a:r>
            <a:r>
              <a:rPr lang="cs-CZ" sz="3600" b="1" dirty="0" smtClean="0">
                <a:solidFill>
                  <a:schemeClr val="bg1"/>
                </a:solidFill>
                <a:cs typeface="Arial" pitchFamily="34" charset="0"/>
              </a:rPr>
              <a:t>Život Metodějův</a:t>
            </a:r>
          </a:p>
          <a:p>
            <a:pPr marL="640080" indent="-571500" fontAlgn="auto">
              <a:spcAft>
                <a:spcPts val="0"/>
              </a:spcAft>
              <a:buClr>
                <a:schemeClr val="accent1">
                  <a:lumMod val="50000"/>
                </a:schemeClr>
              </a:buClr>
              <a:buFont typeface="Wingdings" pitchFamily="2" charset="2"/>
              <a:buChar char="v"/>
              <a:defRPr/>
            </a:pPr>
            <a:r>
              <a:rPr lang="cs-CZ" sz="36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itchFamily="34" charset="0"/>
              </a:rPr>
              <a:t> </a:t>
            </a:r>
            <a:r>
              <a:rPr lang="cs-CZ" sz="3600" b="1" dirty="0" smtClean="0">
                <a:solidFill>
                  <a:schemeClr val="bg1"/>
                </a:solidFill>
                <a:cs typeface="Arial" pitchFamily="34" charset="0"/>
              </a:rPr>
              <a:t>Život Svatého Václava</a:t>
            </a:r>
            <a:r>
              <a:rPr lang="cs-CZ" sz="3600" dirty="0" smtClean="0">
                <a:solidFill>
                  <a:schemeClr val="bg1"/>
                </a:solidFill>
                <a:cs typeface="Arial" pitchFamily="34" charset="0"/>
              </a:rPr>
              <a:t> (vzniká v Čechách)</a:t>
            </a:r>
            <a:endParaRPr lang="cs-CZ" sz="36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Arial" pitchFamily="34" charset="0"/>
            </a:endParaRPr>
          </a:p>
          <a:p>
            <a:pPr marL="68580" indent="0" fontAlgn="auto">
              <a:spcAft>
                <a:spcPts val="0"/>
              </a:spcAft>
              <a:buClr>
                <a:schemeClr val="accent1">
                  <a:lumMod val="50000"/>
                </a:schemeClr>
              </a:buClr>
              <a:buFont typeface="Wingdings 2"/>
              <a:buNone/>
              <a:defRPr/>
            </a:pPr>
            <a:endParaRPr lang="cs-CZ" sz="3600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  <a:p>
            <a:pPr marL="68580" indent="0" fontAlgn="auto">
              <a:spcAft>
                <a:spcPts val="0"/>
              </a:spcAft>
              <a:buClr>
                <a:schemeClr val="accent1">
                  <a:lumMod val="50000"/>
                </a:schemeClr>
              </a:buClr>
              <a:buFont typeface="Wingdings 2"/>
              <a:buNone/>
              <a:defRPr/>
            </a:pPr>
            <a:endParaRPr lang="cs-CZ" sz="36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  <a:p>
            <a:pPr marL="68580" indent="0" fontAlgn="auto">
              <a:spcAft>
                <a:spcPts val="0"/>
              </a:spcAft>
              <a:buClr>
                <a:schemeClr val="accent1">
                  <a:lumMod val="50000"/>
                </a:schemeClr>
              </a:buClr>
              <a:buFont typeface="Wingdings 2"/>
              <a:buNone/>
              <a:defRPr/>
            </a:pPr>
            <a:endParaRPr lang="cs-CZ" sz="36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  <a:p>
            <a:pPr marL="68580" indent="0" fontAlgn="auto">
              <a:spcAft>
                <a:spcPts val="0"/>
              </a:spcAft>
              <a:buClr>
                <a:schemeClr val="accent1">
                  <a:lumMod val="50000"/>
                </a:schemeClr>
              </a:buClr>
              <a:buFont typeface="Wingdings 2"/>
              <a:buNone/>
              <a:defRPr/>
            </a:pPr>
            <a:endParaRPr lang="cs-CZ" sz="36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  <a:p>
            <a:pPr marL="68580" indent="0" fontAlgn="auto">
              <a:spcAft>
                <a:spcPts val="0"/>
              </a:spcAft>
              <a:buClr>
                <a:schemeClr val="accent1">
                  <a:lumMod val="50000"/>
                </a:schemeClr>
              </a:buClr>
              <a:buFont typeface="Wingdings 2"/>
              <a:buNone/>
              <a:defRPr/>
            </a:pPr>
            <a:endParaRPr lang="cs-CZ" sz="36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  <a:p>
            <a:pPr marL="640080" indent="-571500" fontAlgn="auto">
              <a:spcAft>
                <a:spcPts val="0"/>
              </a:spcAft>
              <a:buClr>
                <a:schemeClr val="accent1">
                  <a:lumMod val="50000"/>
                </a:schemeClr>
              </a:buClr>
              <a:buFont typeface="Wingdings" pitchFamily="2" charset="2"/>
              <a:buChar char="v"/>
              <a:defRPr/>
            </a:pPr>
            <a:endParaRPr lang="cs-CZ" sz="36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Nadpis 1"/>
          <p:cNvSpPr>
            <a:spLocks noGrp="1"/>
          </p:cNvSpPr>
          <p:nvPr>
            <p:ph type="title"/>
          </p:nvPr>
        </p:nvSpPr>
        <p:spPr>
          <a:xfrm>
            <a:off x="539552" y="116632"/>
            <a:ext cx="7632848" cy="1143000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cs-CZ" sz="5300" b="1" smtClean="0">
                <a:solidFill>
                  <a:schemeClr val="bg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itchFamily="34" charset="0"/>
              </a:rPr>
              <a:t>Staroslověnské texty</a:t>
            </a:r>
            <a:endParaRPr lang="cs-CZ" sz="5300" b="1">
              <a:solidFill>
                <a:schemeClr val="bg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Zástupný symbol pro obsah 2"/>
          <p:cNvSpPr>
            <a:spLocks noGrp="1"/>
          </p:cNvSpPr>
          <p:nvPr>
            <p:ph idx="1"/>
          </p:nvPr>
        </p:nvSpPr>
        <p:spPr>
          <a:xfrm>
            <a:off x="179388" y="1412875"/>
            <a:ext cx="8856662" cy="5229225"/>
          </a:xfrm>
        </p:spPr>
        <p:txBody>
          <a:bodyPr>
            <a:normAutofit fontScale="85000" lnSpcReduction="20000"/>
          </a:bodyPr>
          <a:lstStyle/>
          <a:p>
            <a:pPr marL="640080" indent="-571500" fontAlgn="auto">
              <a:spcAft>
                <a:spcPts val="0"/>
              </a:spcAft>
              <a:buClr>
                <a:schemeClr val="accent1">
                  <a:lumMod val="50000"/>
                </a:schemeClr>
              </a:buClr>
              <a:buFont typeface="Wingdings" pitchFamily="2" charset="2"/>
              <a:buChar char="v"/>
              <a:defRPr/>
            </a:pPr>
            <a:r>
              <a:rPr lang="cs-CZ" sz="36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 </a:t>
            </a:r>
            <a:r>
              <a:rPr lang="cs-CZ" sz="3600" dirty="0">
                <a:solidFill>
                  <a:schemeClr val="bg1"/>
                </a:solidFill>
                <a:cs typeface="Arial" pitchFamily="34" charset="0"/>
              </a:rPr>
              <a:t>s</a:t>
            </a:r>
            <a:r>
              <a:rPr lang="cs-CZ" sz="3600" dirty="0" smtClean="0">
                <a:solidFill>
                  <a:schemeClr val="bg1"/>
                </a:solidFill>
                <a:cs typeface="Arial" pitchFamily="34" charset="0"/>
              </a:rPr>
              <a:t>lavnostní chorál (jednohlasný zpěv,</a:t>
            </a:r>
          </a:p>
          <a:p>
            <a:pPr marL="68580" indent="0" fontAlgn="auto">
              <a:spcAft>
                <a:spcPts val="0"/>
              </a:spcAft>
              <a:buClr>
                <a:schemeClr val="accent1">
                  <a:lumMod val="50000"/>
                </a:schemeClr>
              </a:buClr>
              <a:buFont typeface="Wingdings 2"/>
              <a:buNone/>
              <a:defRPr/>
            </a:pPr>
            <a:r>
              <a:rPr lang="cs-CZ" sz="3600" dirty="0">
                <a:solidFill>
                  <a:schemeClr val="bg1"/>
                </a:solidFill>
                <a:cs typeface="Arial" pitchFamily="34" charset="0"/>
              </a:rPr>
              <a:t> </a:t>
            </a:r>
            <a:r>
              <a:rPr lang="cs-CZ" sz="3600" dirty="0" smtClean="0">
                <a:solidFill>
                  <a:schemeClr val="bg1"/>
                </a:solidFill>
                <a:cs typeface="Arial" pitchFamily="34" charset="0"/>
              </a:rPr>
              <a:t>      původně zpíván staroslověnsky)</a:t>
            </a:r>
          </a:p>
          <a:p>
            <a:pPr marL="640080" indent="-571500" fontAlgn="auto">
              <a:spcAft>
                <a:spcPts val="0"/>
              </a:spcAft>
              <a:buClr>
                <a:schemeClr val="accent1">
                  <a:lumMod val="50000"/>
                </a:schemeClr>
              </a:buClr>
              <a:buFont typeface="Wingdings" pitchFamily="2" charset="2"/>
              <a:buChar char="v"/>
              <a:defRPr/>
            </a:pPr>
            <a:r>
              <a:rPr lang="cs-CZ" sz="36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itchFamily="34" charset="0"/>
              </a:rPr>
              <a:t> </a:t>
            </a:r>
            <a:r>
              <a:rPr lang="cs-CZ" sz="3600" dirty="0" smtClean="0">
                <a:solidFill>
                  <a:schemeClr val="bg1"/>
                </a:solidFill>
                <a:cs typeface="Arial" pitchFamily="34" charset="0"/>
              </a:rPr>
              <a:t>autorství připisováno sv. Vojtěchovi</a:t>
            </a:r>
          </a:p>
          <a:p>
            <a:pPr marL="640080" indent="-571500" fontAlgn="auto">
              <a:spcAft>
                <a:spcPts val="0"/>
              </a:spcAft>
              <a:buClr>
                <a:schemeClr val="accent1">
                  <a:lumMod val="50000"/>
                </a:schemeClr>
              </a:buClr>
              <a:buFont typeface="Wingdings" pitchFamily="2" charset="2"/>
              <a:buChar char="v"/>
              <a:defRPr/>
            </a:pPr>
            <a:r>
              <a:rPr lang="cs-CZ" sz="36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itchFamily="34" charset="0"/>
              </a:rPr>
              <a:t> </a:t>
            </a:r>
            <a:r>
              <a:rPr lang="cs-CZ" sz="3600" dirty="0" smtClean="0">
                <a:solidFill>
                  <a:schemeClr val="bg1"/>
                </a:solidFill>
                <a:cs typeface="Arial" pitchFamily="34" charset="0"/>
              </a:rPr>
              <a:t>prosba o zajištění úrody a míru, původně </a:t>
            </a:r>
          </a:p>
          <a:p>
            <a:pPr marL="68580" indent="0" fontAlgn="auto">
              <a:spcAft>
                <a:spcPts val="0"/>
              </a:spcAft>
              <a:buClr>
                <a:schemeClr val="accent1">
                  <a:lumMod val="50000"/>
                </a:schemeClr>
              </a:buClr>
              <a:buFont typeface="Wingdings 2"/>
              <a:buNone/>
              <a:defRPr/>
            </a:pPr>
            <a:r>
              <a:rPr lang="cs-CZ" sz="3600" dirty="0">
                <a:solidFill>
                  <a:schemeClr val="bg1"/>
                </a:solidFill>
                <a:cs typeface="Arial" pitchFamily="34" charset="0"/>
              </a:rPr>
              <a:t> </a:t>
            </a:r>
            <a:r>
              <a:rPr lang="cs-CZ" sz="3600" dirty="0" smtClean="0">
                <a:solidFill>
                  <a:schemeClr val="bg1"/>
                </a:solidFill>
                <a:cs typeface="Arial" pitchFamily="34" charset="0"/>
              </a:rPr>
              <a:t>      zpívána v kostelích, později píseň válečná</a:t>
            </a:r>
          </a:p>
          <a:p>
            <a:pPr marL="68580" indent="0" fontAlgn="auto">
              <a:spcAft>
                <a:spcPts val="0"/>
              </a:spcAft>
              <a:buClr>
                <a:schemeClr val="accent1">
                  <a:lumMod val="50000"/>
                </a:schemeClr>
              </a:buClr>
              <a:buFont typeface="Wingdings 2"/>
              <a:buNone/>
              <a:defRPr/>
            </a:pPr>
            <a:r>
              <a:rPr lang="cs-CZ" sz="3600" dirty="0">
                <a:solidFill>
                  <a:schemeClr val="bg1"/>
                </a:solidFill>
                <a:cs typeface="Arial" pitchFamily="34" charset="0"/>
              </a:rPr>
              <a:t> </a:t>
            </a:r>
            <a:r>
              <a:rPr lang="cs-CZ" sz="3600" dirty="0" smtClean="0">
                <a:solidFill>
                  <a:schemeClr val="bg1"/>
                </a:solidFill>
                <a:cs typeface="Arial" pitchFamily="34" charset="0"/>
              </a:rPr>
              <a:t>     (hymna)</a:t>
            </a:r>
          </a:p>
          <a:p>
            <a:pPr marL="640080" indent="-571500" fontAlgn="auto">
              <a:spcAft>
                <a:spcPts val="0"/>
              </a:spcAft>
              <a:buClr>
                <a:schemeClr val="accent1">
                  <a:lumMod val="50000"/>
                </a:schemeClr>
              </a:buClr>
              <a:buFont typeface="Wingdings" pitchFamily="2" charset="2"/>
              <a:buChar char="v"/>
              <a:defRPr/>
            </a:pPr>
            <a:r>
              <a:rPr lang="cs-CZ" sz="36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itchFamily="34" charset="0"/>
              </a:rPr>
              <a:t> </a:t>
            </a:r>
            <a:r>
              <a:rPr lang="cs-CZ" sz="3600" dirty="0" smtClean="0">
                <a:solidFill>
                  <a:schemeClr val="bg1"/>
                </a:solidFill>
                <a:cs typeface="Arial" pitchFamily="34" charset="0"/>
              </a:rPr>
              <a:t>historicky doložen v roce 1055 při volbě knížete</a:t>
            </a:r>
          </a:p>
          <a:p>
            <a:pPr marL="68580" indent="0" fontAlgn="auto">
              <a:spcAft>
                <a:spcPts val="0"/>
              </a:spcAft>
              <a:buClr>
                <a:schemeClr val="accent1">
                  <a:lumMod val="50000"/>
                </a:schemeClr>
              </a:buClr>
              <a:buFont typeface="Wingdings 2"/>
              <a:buNone/>
              <a:defRPr/>
            </a:pPr>
            <a:r>
              <a:rPr lang="cs-CZ" sz="3600" dirty="0">
                <a:solidFill>
                  <a:schemeClr val="bg1"/>
                </a:solidFill>
                <a:cs typeface="Arial" pitchFamily="34" charset="0"/>
              </a:rPr>
              <a:t> </a:t>
            </a:r>
            <a:r>
              <a:rPr lang="cs-CZ" sz="3600" dirty="0" smtClean="0">
                <a:solidFill>
                  <a:schemeClr val="bg1"/>
                </a:solidFill>
                <a:cs typeface="Arial" pitchFamily="34" charset="0"/>
              </a:rPr>
              <a:t>      Spytihněva II.</a:t>
            </a:r>
            <a:endParaRPr lang="cs-CZ" sz="3600" b="1" dirty="0" smtClean="0">
              <a:solidFill>
                <a:schemeClr val="bg1"/>
              </a:solidFill>
              <a:cs typeface="Arial" pitchFamily="34" charset="0"/>
            </a:endParaRPr>
          </a:p>
          <a:p>
            <a:pPr marL="640080" indent="-571500" fontAlgn="auto">
              <a:spcAft>
                <a:spcPts val="0"/>
              </a:spcAft>
              <a:buClr>
                <a:schemeClr val="accent1">
                  <a:lumMod val="50000"/>
                </a:schemeClr>
              </a:buClr>
              <a:buFont typeface="Wingdings" pitchFamily="2" charset="2"/>
              <a:buChar char="v"/>
              <a:defRPr/>
            </a:pPr>
            <a:r>
              <a:rPr lang="cs-CZ" sz="36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itchFamily="34" charset="0"/>
              </a:rPr>
              <a:t> </a:t>
            </a:r>
            <a:r>
              <a:rPr lang="cs-CZ" sz="3600" dirty="0" smtClean="0">
                <a:solidFill>
                  <a:schemeClr val="bg1"/>
                </a:solidFill>
                <a:cs typeface="Arial" pitchFamily="34" charset="0"/>
              </a:rPr>
              <a:t>zápis až ve 14. století</a:t>
            </a:r>
            <a:endParaRPr lang="cs-CZ" sz="3600" b="1" dirty="0" smtClean="0">
              <a:solidFill>
                <a:schemeClr val="bg1"/>
              </a:solidFill>
              <a:cs typeface="Arial" pitchFamily="34" charset="0"/>
            </a:endParaRPr>
          </a:p>
          <a:p>
            <a:pPr marL="640080" indent="-571500" fontAlgn="auto">
              <a:spcAft>
                <a:spcPts val="0"/>
              </a:spcAft>
              <a:buClr>
                <a:schemeClr val="accent1">
                  <a:lumMod val="50000"/>
                </a:schemeClr>
              </a:buClr>
              <a:buFont typeface="Wingdings" pitchFamily="2" charset="2"/>
              <a:buChar char="v"/>
              <a:defRPr/>
            </a:pPr>
            <a:r>
              <a:rPr lang="cs-CZ" sz="36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itchFamily="34" charset="0"/>
              </a:rPr>
              <a:t> </a:t>
            </a:r>
            <a:r>
              <a:rPr lang="cs-CZ" sz="3600" dirty="0" smtClean="0">
                <a:solidFill>
                  <a:schemeClr val="bg1"/>
                </a:solidFill>
                <a:cs typeface="Arial" pitchFamily="34" charset="0"/>
              </a:rPr>
              <a:t>Karel IV. jej zařadil do korunovačního řádu</a:t>
            </a:r>
          </a:p>
          <a:p>
            <a:pPr marL="640080" indent="-571500" fontAlgn="auto">
              <a:spcAft>
                <a:spcPts val="0"/>
              </a:spcAft>
              <a:buClr>
                <a:schemeClr val="accent1">
                  <a:lumMod val="50000"/>
                </a:schemeClr>
              </a:buClr>
              <a:buFont typeface="Wingdings" pitchFamily="2" charset="2"/>
              <a:buChar char="v"/>
              <a:defRPr/>
            </a:pPr>
            <a:r>
              <a:rPr lang="cs-CZ" sz="36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itchFamily="34" charset="0"/>
              </a:rPr>
              <a:t> </a:t>
            </a:r>
            <a:r>
              <a:rPr lang="cs-CZ" sz="3600" dirty="0" smtClean="0">
                <a:solidFill>
                  <a:schemeClr val="bg1"/>
                </a:solidFill>
                <a:cs typeface="Arial" pitchFamily="34" charset="0"/>
              </a:rPr>
              <a:t>Jan Hus jej nechával zpívat v Betlémské kapli</a:t>
            </a:r>
            <a:endParaRPr lang="cs-CZ" sz="36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Arial" pitchFamily="34" charset="0"/>
            </a:endParaRPr>
          </a:p>
          <a:p>
            <a:pPr marL="68580" indent="0" fontAlgn="auto">
              <a:spcAft>
                <a:spcPts val="0"/>
              </a:spcAft>
              <a:buClr>
                <a:schemeClr val="accent1">
                  <a:lumMod val="50000"/>
                </a:schemeClr>
              </a:buClr>
              <a:buFont typeface="Wingdings 2"/>
              <a:buNone/>
              <a:defRPr/>
            </a:pPr>
            <a:endParaRPr lang="cs-CZ" sz="3600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  <a:p>
            <a:pPr marL="68580" indent="0" fontAlgn="auto">
              <a:spcAft>
                <a:spcPts val="0"/>
              </a:spcAft>
              <a:buClr>
                <a:schemeClr val="accent1">
                  <a:lumMod val="50000"/>
                </a:schemeClr>
              </a:buClr>
              <a:buFont typeface="Wingdings 2"/>
              <a:buNone/>
              <a:defRPr/>
            </a:pPr>
            <a:endParaRPr lang="cs-CZ" sz="36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  <a:p>
            <a:pPr marL="68580" indent="0" fontAlgn="auto">
              <a:spcAft>
                <a:spcPts val="0"/>
              </a:spcAft>
              <a:buClr>
                <a:schemeClr val="accent1">
                  <a:lumMod val="50000"/>
                </a:schemeClr>
              </a:buClr>
              <a:buFont typeface="Wingdings 2"/>
              <a:buNone/>
              <a:defRPr/>
            </a:pPr>
            <a:endParaRPr lang="cs-CZ" sz="36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  <a:p>
            <a:pPr marL="68580" indent="0" fontAlgn="auto">
              <a:spcAft>
                <a:spcPts val="0"/>
              </a:spcAft>
              <a:buClr>
                <a:schemeClr val="accent1">
                  <a:lumMod val="50000"/>
                </a:schemeClr>
              </a:buClr>
              <a:buFont typeface="Wingdings 2"/>
              <a:buNone/>
              <a:defRPr/>
            </a:pPr>
            <a:endParaRPr lang="cs-CZ" sz="36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  <a:p>
            <a:pPr marL="68580" indent="0" fontAlgn="auto">
              <a:spcAft>
                <a:spcPts val="0"/>
              </a:spcAft>
              <a:buClr>
                <a:schemeClr val="accent1">
                  <a:lumMod val="50000"/>
                </a:schemeClr>
              </a:buClr>
              <a:buFont typeface="Wingdings 2"/>
              <a:buNone/>
              <a:defRPr/>
            </a:pPr>
            <a:endParaRPr lang="cs-CZ" sz="36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  <a:p>
            <a:pPr marL="640080" indent="-571500" fontAlgn="auto">
              <a:spcAft>
                <a:spcPts val="0"/>
              </a:spcAft>
              <a:buClr>
                <a:schemeClr val="accent1">
                  <a:lumMod val="50000"/>
                </a:schemeClr>
              </a:buClr>
              <a:buFont typeface="Wingdings" pitchFamily="2" charset="2"/>
              <a:buChar char="v"/>
              <a:defRPr/>
            </a:pPr>
            <a:endParaRPr lang="cs-CZ" sz="36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Nadpis 1"/>
          <p:cNvSpPr>
            <a:spLocks noGrp="1"/>
          </p:cNvSpPr>
          <p:nvPr>
            <p:ph type="title"/>
          </p:nvPr>
        </p:nvSpPr>
        <p:spPr>
          <a:xfrm>
            <a:off x="539552" y="116632"/>
            <a:ext cx="7632848" cy="1143000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cs-CZ" sz="5300" b="1" smtClean="0">
                <a:solidFill>
                  <a:schemeClr val="bg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itchFamily="34" charset="0"/>
              </a:rPr>
              <a:t>Hospodine, pomiluj </a:t>
            </a:r>
            <a:r>
              <a:rPr lang="cs-CZ" sz="5300" b="1" err="1" smtClean="0">
                <a:solidFill>
                  <a:schemeClr val="bg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itchFamily="34" charset="0"/>
              </a:rPr>
              <a:t>ny</a:t>
            </a:r>
            <a:r>
              <a:rPr lang="cs-CZ" sz="5300" b="1" smtClean="0">
                <a:solidFill>
                  <a:schemeClr val="bg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itchFamily="34" charset="0"/>
              </a:rPr>
              <a:t>!</a:t>
            </a:r>
            <a:endParaRPr lang="cs-CZ" sz="5300" b="1">
              <a:solidFill>
                <a:schemeClr val="bg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1000"/>
                                        <p:tgtEl>
                                          <p:spTgt spid="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1000"/>
                                        <p:tgtEl>
                                          <p:spTgt spid="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uiExpand="1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Nadpis 1"/>
          <p:cNvSpPr txBox="1">
            <a:spLocks/>
          </p:cNvSpPr>
          <p:nvPr/>
        </p:nvSpPr>
        <p:spPr bwMode="auto">
          <a:xfrm>
            <a:off x="531813" y="188913"/>
            <a:ext cx="3895725" cy="3024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endParaRPr lang="cs-CZ" sz="3600" b="1">
              <a:latin typeface="Constantia" pitchFamily="18" charset="0"/>
            </a:endParaRPr>
          </a:p>
        </p:txBody>
      </p:sp>
      <p:sp>
        <p:nvSpPr>
          <p:cNvPr id="18434" name="Zástupný symbol pro obsah 2"/>
          <p:cNvSpPr txBox="1">
            <a:spLocks/>
          </p:cNvSpPr>
          <p:nvPr/>
        </p:nvSpPr>
        <p:spPr bwMode="auto">
          <a:xfrm>
            <a:off x="503238" y="1341438"/>
            <a:ext cx="8066087" cy="47513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68263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None/>
            </a:pPr>
            <a:endParaRPr lang="cs-CZ" sz="3600">
              <a:solidFill>
                <a:srgbClr val="262626"/>
              </a:solidFill>
              <a:latin typeface="Constantia" pitchFamily="18" charset="0"/>
            </a:endParaRPr>
          </a:p>
        </p:txBody>
      </p:sp>
      <p:sp>
        <p:nvSpPr>
          <p:cNvPr id="18435" name="TextovéPole 3"/>
          <p:cNvSpPr txBox="1">
            <a:spLocks noChangeArrowheads="1"/>
          </p:cNvSpPr>
          <p:nvPr/>
        </p:nvSpPr>
        <p:spPr bwMode="auto">
          <a:xfrm>
            <a:off x="474663" y="193675"/>
            <a:ext cx="8424862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2400" b="1">
                <a:latin typeface="Constantia" pitchFamily="18" charset="0"/>
              </a:rPr>
              <a:t>Vyberte správnou odpověď</a:t>
            </a:r>
          </a:p>
        </p:txBody>
      </p:sp>
      <p:sp>
        <p:nvSpPr>
          <p:cNvPr id="18436" name="TextovéPole 1"/>
          <p:cNvSpPr txBox="1">
            <a:spLocks noChangeArrowheads="1"/>
          </p:cNvSpPr>
          <p:nvPr/>
        </p:nvSpPr>
        <p:spPr bwMode="auto">
          <a:xfrm>
            <a:off x="179512" y="620688"/>
            <a:ext cx="8720137" cy="63401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457200" indent="-457200">
              <a:spcBef>
                <a:spcPts val="1200"/>
              </a:spcBef>
              <a:buFont typeface="Constantia" pitchFamily="18" charset="0"/>
              <a:buAutoNum type="arabicPeriod"/>
            </a:pPr>
            <a:r>
              <a:rPr lang="cs-CZ" sz="2400" dirty="0">
                <a:latin typeface="Constantia" pitchFamily="18" charset="0"/>
              </a:rPr>
              <a:t>Knížecí sídlo na Slovensku (Žilina, Bardějov, Nitra)</a:t>
            </a:r>
          </a:p>
          <a:p>
            <a:pPr marL="457200" indent="-457200">
              <a:spcBef>
                <a:spcPts val="1200"/>
              </a:spcBef>
              <a:buFont typeface="Constantia" pitchFamily="18" charset="0"/>
              <a:buAutoNum type="arabicPeriod"/>
            </a:pPr>
            <a:r>
              <a:rPr lang="cs-CZ" sz="2400" dirty="0">
                <a:latin typeface="Constantia" pitchFamily="18" charset="0"/>
              </a:rPr>
              <a:t>Kdo vyslal poselstvo do Byzancie?  (</a:t>
            </a:r>
            <a:r>
              <a:rPr lang="cs-CZ" sz="2400" dirty="0" err="1">
                <a:latin typeface="Constantia" pitchFamily="18" charset="0"/>
              </a:rPr>
              <a:t>Pribina</a:t>
            </a:r>
            <a:r>
              <a:rPr lang="cs-CZ" sz="2400" dirty="0">
                <a:latin typeface="Constantia" pitchFamily="18" charset="0"/>
              </a:rPr>
              <a:t>, Svatopluk, Rastislav)</a:t>
            </a:r>
          </a:p>
          <a:p>
            <a:pPr marL="457200" indent="-457200">
              <a:spcBef>
                <a:spcPts val="1200"/>
              </a:spcBef>
              <a:buFont typeface="Constantia" pitchFamily="18" charset="0"/>
              <a:buAutoNum type="arabicPeriod"/>
            </a:pPr>
            <a:r>
              <a:rPr lang="cs-CZ" sz="2400" dirty="0">
                <a:latin typeface="Constantia" pitchFamily="18" charset="0"/>
              </a:rPr>
              <a:t>Odkud pocházeli </a:t>
            </a:r>
            <a:r>
              <a:rPr lang="cs-CZ" sz="2400" dirty="0" smtClean="0">
                <a:latin typeface="Constantia" pitchFamily="18" charset="0"/>
              </a:rPr>
              <a:t>bratři Konstantin a Metoděj? </a:t>
            </a:r>
            <a:r>
              <a:rPr lang="cs-CZ" sz="2400" dirty="0">
                <a:latin typeface="Constantia" pitchFamily="18" charset="0"/>
              </a:rPr>
              <a:t>(Kréta, Soluň, Athény)</a:t>
            </a:r>
          </a:p>
          <a:p>
            <a:pPr marL="457200" indent="-457200">
              <a:spcBef>
                <a:spcPts val="1200"/>
              </a:spcBef>
              <a:buFont typeface="Constantia" pitchFamily="18" charset="0"/>
              <a:buAutoNum type="arabicPeriod"/>
            </a:pPr>
            <a:r>
              <a:rPr lang="cs-CZ" sz="2400" dirty="0">
                <a:latin typeface="Constantia" pitchFamily="18" charset="0"/>
              </a:rPr>
              <a:t>Kdo povolil užívání staroslověnštiny v liturgii? (vladař, biskup, papež)</a:t>
            </a:r>
          </a:p>
          <a:p>
            <a:pPr marL="457200" indent="-457200">
              <a:spcBef>
                <a:spcPts val="1200"/>
              </a:spcBef>
              <a:buFont typeface="Constantia" pitchFamily="18" charset="0"/>
              <a:buAutoNum type="arabicPeriod"/>
            </a:pPr>
            <a:r>
              <a:rPr lang="cs-CZ" sz="2400" dirty="0">
                <a:latin typeface="Constantia" pitchFamily="18" charset="0"/>
              </a:rPr>
              <a:t>Kam odešla většina žáků Konstantina? (Bulharsko, Itálie, Německo)</a:t>
            </a:r>
          </a:p>
          <a:p>
            <a:pPr marL="457200" indent="-457200">
              <a:spcBef>
                <a:spcPts val="1200"/>
              </a:spcBef>
              <a:buFont typeface="Constantia" pitchFamily="18" charset="0"/>
              <a:buAutoNum type="arabicPeriod"/>
            </a:pPr>
            <a:r>
              <a:rPr lang="cs-CZ" sz="2400" dirty="0">
                <a:latin typeface="Constantia" pitchFamily="18" charset="0"/>
              </a:rPr>
              <a:t>Kdo se stal nástupcem Metoděje? (Kosmas, </a:t>
            </a:r>
            <a:r>
              <a:rPr lang="cs-CZ" sz="2400" dirty="0" err="1">
                <a:latin typeface="Constantia" pitchFamily="18" charset="0"/>
              </a:rPr>
              <a:t>Gorazd</a:t>
            </a:r>
            <a:r>
              <a:rPr lang="cs-CZ" sz="2400" dirty="0">
                <a:latin typeface="Constantia" pitchFamily="18" charset="0"/>
              </a:rPr>
              <a:t>, Prokop)</a:t>
            </a:r>
          </a:p>
          <a:p>
            <a:pPr marL="457200" indent="-457200">
              <a:spcBef>
                <a:spcPts val="1200"/>
              </a:spcBef>
              <a:buFont typeface="Constantia" pitchFamily="18" charset="0"/>
              <a:buAutoNum type="arabicPeriod"/>
            </a:pPr>
            <a:r>
              <a:rPr lang="cs-CZ" sz="2400" dirty="0">
                <a:latin typeface="Constantia" pitchFamily="18" charset="0"/>
              </a:rPr>
              <a:t>V kterém českém klášteře zůstávala zachovávána staroslověnština? (</a:t>
            </a:r>
            <a:r>
              <a:rPr lang="cs-CZ" sz="2400" dirty="0" err="1">
                <a:latin typeface="Constantia" pitchFamily="18" charset="0"/>
              </a:rPr>
              <a:t>Břevnovský</a:t>
            </a:r>
            <a:r>
              <a:rPr lang="cs-CZ" sz="2400" dirty="0">
                <a:latin typeface="Constantia" pitchFamily="18" charset="0"/>
              </a:rPr>
              <a:t>, Emauz</a:t>
            </a:r>
            <a:r>
              <a:rPr lang="cs-CZ" sz="2400" dirty="0"/>
              <a:t>s</a:t>
            </a:r>
            <a:r>
              <a:rPr lang="cs-CZ" sz="2400" dirty="0">
                <a:latin typeface="Constantia" pitchFamily="18" charset="0"/>
              </a:rPr>
              <a:t>ký, Sázavský)</a:t>
            </a:r>
          </a:p>
          <a:p>
            <a:pPr marL="457200" indent="-457200">
              <a:spcBef>
                <a:spcPts val="1200"/>
              </a:spcBef>
              <a:buFont typeface="Constantia" pitchFamily="18" charset="0"/>
              <a:buAutoNum type="arabicPeriod"/>
            </a:pPr>
            <a:r>
              <a:rPr lang="cs-CZ" sz="2400" dirty="0">
                <a:latin typeface="Constantia" pitchFamily="18" charset="0"/>
              </a:rPr>
              <a:t>První dílo ve staroslověnštině je? (Prolog, </a:t>
            </a:r>
            <a:r>
              <a:rPr lang="cs-CZ" sz="2400" dirty="0" err="1">
                <a:latin typeface="Constantia" pitchFamily="18" charset="0"/>
              </a:rPr>
              <a:t>Proglas</a:t>
            </a:r>
            <a:r>
              <a:rPr lang="cs-CZ" sz="2400" dirty="0">
                <a:latin typeface="Constantia" pitchFamily="18" charset="0"/>
              </a:rPr>
              <a:t>, Preambule)</a:t>
            </a: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Nadpis 1"/>
          <p:cNvSpPr txBox="1">
            <a:spLocks/>
          </p:cNvSpPr>
          <p:nvPr/>
        </p:nvSpPr>
        <p:spPr bwMode="auto">
          <a:xfrm>
            <a:off x="531813" y="188913"/>
            <a:ext cx="3895725" cy="3024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endParaRPr lang="cs-CZ" sz="3600" b="1">
              <a:latin typeface="Constantia" pitchFamily="18" charset="0"/>
            </a:endParaRPr>
          </a:p>
        </p:txBody>
      </p:sp>
      <p:sp>
        <p:nvSpPr>
          <p:cNvPr id="19458" name="Zástupný symbol pro obsah 2"/>
          <p:cNvSpPr txBox="1">
            <a:spLocks/>
          </p:cNvSpPr>
          <p:nvPr/>
        </p:nvSpPr>
        <p:spPr bwMode="auto">
          <a:xfrm>
            <a:off x="503238" y="1341438"/>
            <a:ext cx="8066087" cy="47513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68263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None/>
            </a:pPr>
            <a:endParaRPr lang="cs-CZ" sz="3600">
              <a:solidFill>
                <a:srgbClr val="262626"/>
              </a:solidFill>
              <a:latin typeface="Constantia" pitchFamily="18" charset="0"/>
            </a:endParaRPr>
          </a:p>
        </p:txBody>
      </p:sp>
      <p:sp>
        <p:nvSpPr>
          <p:cNvPr id="19459" name="TextovéPole 3"/>
          <p:cNvSpPr txBox="1">
            <a:spLocks noChangeArrowheads="1"/>
          </p:cNvSpPr>
          <p:nvPr/>
        </p:nvSpPr>
        <p:spPr bwMode="auto">
          <a:xfrm>
            <a:off x="251520" y="188640"/>
            <a:ext cx="8424862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2400" b="1" dirty="0">
                <a:latin typeface="Constantia" pitchFamily="18" charset="0"/>
              </a:rPr>
              <a:t>Řešení</a:t>
            </a:r>
          </a:p>
        </p:txBody>
      </p:sp>
      <p:sp>
        <p:nvSpPr>
          <p:cNvPr id="19460" name="TextovéPole 1"/>
          <p:cNvSpPr txBox="1">
            <a:spLocks noChangeArrowheads="1"/>
          </p:cNvSpPr>
          <p:nvPr/>
        </p:nvSpPr>
        <p:spPr bwMode="auto">
          <a:xfrm>
            <a:off x="179512" y="517803"/>
            <a:ext cx="8720137" cy="63401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457200" indent="-457200">
              <a:spcBef>
                <a:spcPts val="1200"/>
              </a:spcBef>
              <a:buFont typeface="Constantia" pitchFamily="18" charset="0"/>
              <a:buAutoNum type="arabicPeriod"/>
            </a:pPr>
            <a:r>
              <a:rPr lang="cs-CZ" sz="2400" dirty="0">
                <a:latin typeface="Constantia" pitchFamily="18" charset="0"/>
              </a:rPr>
              <a:t>Knížecí sídlo na Slovensku (Žilina, Bardějov, </a:t>
            </a:r>
            <a:r>
              <a:rPr lang="cs-CZ" sz="2400" b="1" dirty="0">
                <a:solidFill>
                  <a:srgbClr val="FF0000"/>
                </a:solidFill>
                <a:latin typeface="Constantia" pitchFamily="18" charset="0"/>
              </a:rPr>
              <a:t>Nitra</a:t>
            </a:r>
            <a:r>
              <a:rPr lang="cs-CZ" sz="2400" dirty="0">
                <a:latin typeface="Constantia" pitchFamily="18" charset="0"/>
              </a:rPr>
              <a:t>)</a:t>
            </a:r>
          </a:p>
          <a:p>
            <a:pPr marL="457200" indent="-457200">
              <a:spcBef>
                <a:spcPts val="1200"/>
              </a:spcBef>
              <a:buFont typeface="Constantia" pitchFamily="18" charset="0"/>
              <a:buAutoNum type="arabicPeriod"/>
            </a:pPr>
            <a:r>
              <a:rPr lang="cs-CZ" sz="2400" dirty="0">
                <a:latin typeface="Constantia" pitchFamily="18" charset="0"/>
              </a:rPr>
              <a:t>Kdo vyslal poselstvo do Byzancie?  (</a:t>
            </a:r>
            <a:r>
              <a:rPr lang="cs-CZ" sz="2400" dirty="0" err="1">
                <a:latin typeface="Constantia" pitchFamily="18" charset="0"/>
              </a:rPr>
              <a:t>Pribina</a:t>
            </a:r>
            <a:r>
              <a:rPr lang="cs-CZ" sz="2400" dirty="0">
                <a:latin typeface="Constantia" pitchFamily="18" charset="0"/>
              </a:rPr>
              <a:t>, Svatopluk, </a:t>
            </a:r>
            <a:r>
              <a:rPr lang="cs-CZ" sz="2400" b="1" dirty="0">
                <a:solidFill>
                  <a:srgbClr val="FF0000"/>
                </a:solidFill>
                <a:latin typeface="Constantia" pitchFamily="18" charset="0"/>
              </a:rPr>
              <a:t>Rastislav</a:t>
            </a:r>
            <a:r>
              <a:rPr lang="cs-CZ" sz="2400" dirty="0">
                <a:latin typeface="Constantia" pitchFamily="18" charset="0"/>
              </a:rPr>
              <a:t>)</a:t>
            </a:r>
          </a:p>
          <a:p>
            <a:pPr marL="457200" indent="-457200">
              <a:spcBef>
                <a:spcPts val="1200"/>
              </a:spcBef>
              <a:buFont typeface="Constantia" pitchFamily="18" charset="0"/>
              <a:buAutoNum type="arabicPeriod"/>
            </a:pPr>
            <a:r>
              <a:rPr lang="cs-CZ" sz="2400" dirty="0">
                <a:latin typeface="Constantia" pitchFamily="18" charset="0"/>
              </a:rPr>
              <a:t>Odkud pocházeli </a:t>
            </a:r>
            <a:r>
              <a:rPr lang="cs-CZ" sz="2400" dirty="0" smtClean="0">
                <a:latin typeface="Constantia" pitchFamily="18" charset="0"/>
              </a:rPr>
              <a:t>bratři Konstantin a Metoděj? </a:t>
            </a:r>
            <a:r>
              <a:rPr lang="cs-CZ" sz="2400" dirty="0">
                <a:latin typeface="Constantia" pitchFamily="18" charset="0"/>
              </a:rPr>
              <a:t>(Kréta, </a:t>
            </a:r>
            <a:r>
              <a:rPr lang="cs-CZ" sz="2400" b="1" dirty="0">
                <a:solidFill>
                  <a:srgbClr val="FF0000"/>
                </a:solidFill>
                <a:latin typeface="Constantia" pitchFamily="18" charset="0"/>
              </a:rPr>
              <a:t>Soluň</a:t>
            </a:r>
            <a:r>
              <a:rPr lang="cs-CZ" sz="2400" dirty="0">
                <a:latin typeface="Constantia" pitchFamily="18" charset="0"/>
              </a:rPr>
              <a:t>, Athény)</a:t>
            </a:r>
          </a:p>
          <a:p>
            <a:pPr marL="457200" indent="-457200">
              <a:spcBef>
                <a:spcPts val="1200"/>
              </a:spcBef>
              <a:buFont typeface="Constantia" pitchFamily="18" charset="0"/>
              <a:buAutoNum type="arabicPeriod"/>
            </a:pPr>
            <a:r>
              <a:rPr lang="cs-CZ" sz="2400" dirty="0">
                <a:latin typeface="Constantia" pitchFamily="18" charset="0"/>
              </a:rPr>
              <a:t>Kdo povolil užívání staroslověnštiny v liturgii? (vladař, biskup, </a:t>
            </a:r>
            <a:r>
              <a:rPr lang="cs-CZ" sz="2400" b="1" dirty="0">
                <a:solidFill>
                  <a:srgbClr val="FF0000"/>
                </a:solidFill>
                <a:latin typeface="Constantia" pitchFamily="18" charset="0"/>
              </a:rPr>
              <a:t>papež</a:t>
            </a:r>
            <a:r>
              <a:rPr lang="cs-CZ" sz="2400" dirty="0">
                <a:latin typeface="Constantia" pitchFamily="18" charset="0"/>
              </a:rPr>
              <a:t>)</a:t>
            </a:r>
          </a:p>
          <a:p>
            <a:pPr marL="457200" indent="-457200">
              <a:spcBef>
                <a:spcPts val="1200"/>
              </a:spcBef>
              <a:buFont typeface="Constantia" pitchFamily="18" charset="0"/>
              <a:buAutoNum type="arabicPeriod"/>
            </a:pPr>
            <a:r>
              <a:rPr lang="cs-CZ" sz="2400" dirty="0">
                <a:latin typeface="Constantia" pitchFamily="18" charset="0"/>
              </a:rPr>
              <a:t>Kam odešla většina žáků Konstantina? (</a:t>
            </a:r>
            <a:r>
              <a:rPr lang="cs-CZ" sz="2400" b="1" dirty="0">
                <a:solidFill>
                  <a:srgbClr val="FF0000"/>
                </a:solidFill>
                <a:latin typeface="Constantia" pitchFamily="18" charset="0"/>
              </a:rPr>
              <a:t>Bulharsko</a:t>
            </a:r>
            <a:r>
              <a:rPr lang="cs-CZ" sz="2400" dirty="0">
                <a:latin typeface="Constantia" pitchFamily="18" charset="0"/>
              </a:rPr>
              <a:t>, Itálie, Německo)</a:t>
            </a:r>
          </a:p>
          <a:p>
            <a:pPr marL="457200" indent="-457200">
              <a:spcBef>
                <a:spcPts val="1200"/>
              </a:spcBef>
              <a:buFont typeface="Constantia" pitchFamily="18" charset="0"/>
              <a:buAutoNum type="arabicPeriod"/>
            </a:pPr>
            <a:r>
              <a:rPr lang="cs-CZ" sz="2400" dirty="0">
                <a:latin typeface="Constantia" pitchFamily="18" charset="0"/>
              </a:rPr>
              <a:t>Kdo se stal nástupcem Metoděje? (Kosmas, </a:t>
            </a:r>
            <a:r>
              <a:rPr lang="cs-CZ" sz="2400" b="1" dirty="0" err="1">
                <a:solidFill>
                  <a:srgbClr val="FF0000"/>
                </a:solidFill>
                <a:latin typeface="Constantia" pitchFamily="18" charset="0"/>
              </a:rPr>
              <a:t>Gorazd</a:t>
            </a:r>
            <a:r>
              <a:rPr lang="cs-CZ" sz="2400" dirty="0">
                <a:latin typeface="Constantia" pitchFamily="18" charset="0"/>
              </a:rPr>
              <a:t>, Prokop)</a:t>
            </a:r>
          </a:p>
          <a:p>
            <a:pPr marL="457200" indent="-457200">
              <a:spcBef>
                <a:spcPts val="1200"/>
              </a:spcBef>
              <a:buFont typeface="Constantia" pitchFamily="18" charset="0"/>
              <a:buAutoNum type="arabicPeriod"/>
            </a:pPr>
            <a:r>
              <a:rPr lang="cs-CZ" sz="2400" dirty="0">
                <a:latin typeface="Constantia" pitchFamily="18" charset="0"/>
              </a:rPr>
              <a:t>V kterém českém klášteře zůstávala zachovávána staroslověnština? (</a:t>
            </a:r>
            <a:r>
              <a:rPr lang="cs-CZ" sz="2400" dirty="0" err="1">
                <a:latin typeface="Constantia" pitchFamily="18" charset="0"/>
              </a:rPr>
              <a:t>Břevnovský</a:t>
            </a:r>
            <a:r>
              <a:rPr lang="cs-CZ" sz="2400" dirty="0">
                <a:latin typeface="Constantia" pitchFamily="18" charset="0"/>
              </a:rPr>
              <a:t>, Emauzský, </a:t>
            </a:r>
            <a:r>
              <a:rPr lang="cs-CZ" sz="2400" b="1" dirty="0">
                <a:solidFill>
                  <a:srgbClr val="FF0000"/>
                </a:solidFill>
                <a:latin typeface="Constantia" pitchFamily="18" charset="0"/>
              </a:rPr>
              <a:t>Sázavský</a:t>
            </a:r>
            <a:r>
              <a:rPr lang="cs-CZ" sz="2400" dirty="0">
                <a:latin typeface="Constantia" pitchFamily="18" charset="0"/>
              </a:rPr>
              <a:t>)</a:t>
            </a:r>
          </a:p>
          <a:p>
            <a:pPr marL="457200" indent="-457200">
              <a:spcBef>
                <a:spcPts val="1200"/>
              </a:spcBef>
              <a:buFont typeface="Constantia" pitchFamily="18" charset="0"/>
              <a:buAutoNum type="arabicPeriod"/>
            </a:pPr>
            <a:r>
              <a:rPr lang="cs-CZ" sz="2400" dirty="0">
                <a:latin typeface="Constantia" pitchFamily="18" charset="0"/>
              </a:rPr>
              <a:t>První dílo ve staroslověnštině je? (Prolog, </a:t>
            </a:r>
            <a:r>
              <a:rPr lang="cs-CZ" sz="2400" b="1" dirty="0" err="1">
                <a:solidFill>
                  <a:srgbClr val="FF0000"/>
                </a:solidFill>
                <a:latin typeface="Constantia" pitchFamily="18" charset="0"/>
              </a:rPr>
              <a:t>Proglas</a:t>
            </a:r>
            <a:r>
              <a:rPr lang="cs-CZ" sz="2400" dirty="0">
                <a:latin typeface="Constantia" pitchFamily="18" charset="0"/>
              </a:rPr>
              <a:t>, Preambule)</a:t>
            </a: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Papír">
  <a:themeElements>
    <a:clrScheme name="Exekutivní">
      <a:dk1>
        <a:sysClr val="windowText" lastClr="000000"/>
      </a:dk1>
      <a:lt1>
        <a:sysClr val="window" lastClr="FFFFFF"/>
      </a:lt1>
      <a:dk2>
        <a:srgbClr val="2F5897"/>
      </a:dk2>
      <a:lt2>
        <a:srgbClr val="E4E9EF"/>
      </a:lt2>
      <a:accent1>
        <a:srgbClr val="6076B4"/>
      </a:accent1>
      <a:accent2>
        <a:srgbClr val="9C5252"/>
      </a:accent2>
      <a:accent3>
        <a:srgbClr val="E68422"/>
      </a:accent3>
      <a:accent4>
        <a:srgbClr val="846648"/>
      </a:accent4>
      <a:accent5>
        <a:srgbClr val="63891F"/>
      </a:accent5>
      <a:accent6>
        <a:srgbClr val="758085"/>
      </a:accent6>
      <a:hlink>
        <a:srgbClr val="3399FF"/>
      </a:hlink>
      <a:folHlink>
        <a:srgbClr val="B2B2B2"/>
      </a:folHlink>
    </a:clrScheme>
    <a:fontScheme name="Papír">
      <a:maj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Papír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63000"/>
                <a:tint val="82000"/>
              </a:schemeClr>
              <a:schemeClr val="phClr">
                <a:tint val="10000"/>
                <a:satMod val="400000"/>
              </a:schemeClr>
            </a:duotone>
          </a:blip>
          <a:tile tx="0" ty="0" sx="40000" sy="40000" flip="none" algn="tl"/>
        </a:blipFill>
        <a:blipFill>
          <a:blip xmlns:r="http://schemas.openxmlformats.org/officeDocument/2006/relationships" r:embed="rId1">
            <a:duotone>
              <a:schemeClr val="phClr">
                <a:shade val="40000"/>
              </a:schemeClr>
              <a:schemeClr val="phClr">
                <a:tint val="42000"/>
              </a:schemeClr>
            </a:duotone>
          </a:blip>
          <a:tile tx="0" ty="0" sx="40000" sy="40000" flip="none" algn="tl"/>
        </a:blipFill>
      </a:fillStyleLst>
      <a:lnStyleLst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635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algn="tl" rotWithShape="0">
              <a:srgbClr val="000000">
                <a:alpha val="50000"/>
              </a:srgbClr>
            </a:outerShdw>
          </a:effectLst>
          <a:scene3d>
            <a:camera prst="orthographicFront"/>
            <a:lightRig rig="soft" dir="t">
              <a:rot lat="0" lon="0" rev="18000000"/>
            </a:lightRig>
          </a:scene3d>
          <a:sp3d prstMaterial="dkEdge">
            <a:bevelT w="73660" h="44450" prst="riblet"/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55000"/>
                <a:alpha val="20000"/>
              </a:schemeClr>
              <a:schemeClr val="phClr">
                <a:tint val="40000"/>
                <a:shade val="90000"/>
                <a:satMod val="60000"/>
                <a:alpha val="20000"/>
              </a:schemeClr>
            </a:duotone>
          </a:blip>
          <a:tile tx="0" ty="0" sx="58000" sy="38000" flip="none" algn="tl"/>
        </a:blipFill>
        <a:blipFill>
          <a:blip xmlns:r="http://schemas.openxmlformats.org/officeDocument/2006/relationships" r:embed="rId2">
            <a:duotone>
              <a:schemeClr val="phClr">
                <a:shade val="12000"/>
                <a:satMod val="240000"/>
              </a:schemeClr>
              <a:schemeClr val="phClr">
                <a:tint val="6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Paper</Template>
  <TotalTime>466</TotalTime>
  <Words>487</Words>
  <Application>Microsoft Office PowerPoint</Application>
  <PresentationFormat>Předvádění na obrazovce (4:3)</PresentationFormat>
  <Paragraphs>78</Paragraphs>
  <Slides>7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Papír</vt:lpstr>
      <vt:lpstr>Staroslověnská literatura</vt:lpstr>
      <vt:lpstr>Historie událostí</vt:lpstr>
      <vt:lpstr>Vývoj písma</vt:lpstr>
      <vt:lpstr>Staroslověnské texty</vt:lpstr>
      <vt:lpstr>Hospodine, pomiluj ny!</vt:lpstr>
      <vt:lpstr>Snímek 6</vt:lpstr>
      <vt:lpstr>Snímek 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VY_32_INOVACE_42 ČJ  Staroslověnská literatura</dc:title>
  <dc:creator>Božena Fajtová</dc:creator>
  <cp:lastModifiedBy>Dum</cp:lastModifiedBy>
  <cp:revision>83</cp:revision>
  <dcterms:created xsi:type="dcterms:W3CDTF">2011-06-29T14:08:27Z</dcterms:created>
  <dcterms:modified xsi:type="dcterms:W3CDTF">2012-03-22T14:33:29Z</dcterms:modified>
</cp:coreProperties>
</file>