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7" r:id="rId3"/>
    <p:sldId id="260" r:id="rId4"/>
    <p:sldId id="261" r:id="rId5"/>
    <p:sldId id="266" r:id="rId6"/>
    <p:sldId id="267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583B357-ABC3-41C6-A32C-253B1E3F8471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69AAB692-A362-4954-90B7-A040C7DAE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3B357-ABC3-41C6-A32C-253B1E3F8471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AB692-A362-4954-90B7-A040C7DAE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3B357-ABC3-41C6-A32C-253B1E3F8471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AB692-A362-4954-90B7-A040C7DAE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3B357-ABC3-41C6-A32C-253B1E3F8471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AB692-A362-4954-90B7-A040C7DAE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583B357-ABC3-41C6-A32C-253B1E3F8471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9AAB692-A362-4954-90B7-A040C7DAE3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583B357-ABC3-41C6-A32C-253B1E3F8471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69AAB692-A362-4954-90B7-A040C7DAE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3B357-ABC3-41C6-A32C-253B1E3F8471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AB692-A362-4954-90B7-A040C7DAE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3B357-ABC3-41C6-A32C-253B1E3F8471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AB692-A362-4954-90B7-A040C7DAE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3B357-ABC3-41C6-A32C-253B1E3F8471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AB692-A362-4954-90B7-A040C7DAE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3B357-ABC3-41C6-A32C-253B1E3F8471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AB692-A362-4954-90B7-A040C7DAE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3B357-ABC3-41C6-A32C-253B1E3F8471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AB692-A362-4954-90B7-A040C7DAE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583B357-ABC3-41C6-A32C-253B1E3F8471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69AAB692-A362-4954-90B7-A040C7DAE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D%C3%A9lka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R%C3%BDsov%C3%A1n%C3%AD&amp;action=edit&amp;redlink=1" TargetMode="External"/><Relationship Id="rId2" Type="http://schemas.openxmlformats.org/officeDocument/2006/relationships/hyperlink" Target="http://cs.wikipedia.org/wiki/Geometrie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://cs.wikipedia.org/wiki/P%C5%99%C3%ADmka" TargetMode="External"/><Relationship Id="rId4" Type="http://schemas.openxmlformats.org/officeDocument/2006/relationships/hyperlink" Target="http://cs.wikipedia.org/wiki/%C3%9Ase%C4%8Dka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radi-modeco.cz/skladaci-metr-1m.htm" TargetMode="External"/><Relationship Id="rId3" Type="http://schemas.openxmlformats.org/officeDocument/2006/relationships/hyperlink" Target="http://cs.wikipedia.org/wiki/Prav%C3%ADtko" TargetMode="External"/><Relationship Id="rId7" Type="http://schemas.openxmlformats.org/officeDocument/2006/relationships/hyperlink" Target="http://www.stoklasa.cz/metr-krejcovsky-150cm-v-plastovem-pouzdre-x116119" TargetMode="External"/><Relationship Id="rId2" Type="http://schemas.openxmlformats.org/officeDocument/2006/relationships/hyperlink" Target="http://onlinehelp.smarttech.com/cs/windows/help/notebook/10_0_0/SMUsingtheRuler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thumbnails.php?album=84" TargetMode="External"/><Relationship Id="rId5" Type="http://schemas.openxmlformats.org/officeDocument/2006/relationships/hyperlink" Target="http://www.pdclipart.org/displayimage.php?album=82&amp;pos=6" TargetMode="External"/><Relationship Id="rId10" Type="http://schemas.openxmlformats.org/officeDocument/2006/relationships/hyperlink" Target="http://www.pdclipart.org/displayimage.php?album=37&amp;pos=252" TargetMode="External"/><Relationship Id="rId4" Type="http://schemas.openxmlformats.org/officeDocument/2006/relationships/hyperlink" Target="http://www.pdclipart.org/displayimage.php?album=91&amp;pos=13" TargetMode="External"/><Relationship Id="rId9" Type="http://schemas.openxmlformats.org/officeDocument/2006/relationships/hyperlink" Target="http://www.pdclipart.org/displayimage.php?album=96&amp;pos=9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836713"/>
            <a:ext cx="8458200" cy="187220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Metr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měření – aplikace znalostí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4581128"/>
            <a:ext cx="6400800" cy="2276872"/>
          </a:xfrm>
        </p:spPr>
        <p:txBody>
          <a:bodyPr/>
          <a:lstStyle/>
          <a:p>
            <a:r>
              <a:rPr lang="cs-CZ" dirty="0" smtClean="0"/>
              <a:t>Metr  je základní jednotka </a:t>
            </a:r>
            <a:r>
              <a:rPr lang="cs-CZ" dirty="0" smtClean="0">
                <a:hlinkClick r:id="rId2" tooltip="Délka"/>
              </a:rPr>
              <a:t>délky</a:t>
            </a:r>
            <a:r>
              <a:rPr lang="cs-CZ" dirty="0" smtClean="0"/>
              <a:t>,                                          jeho standardní značka je m.</a:t>
            </a:r>
            <a:endParaRPr lang="cs-CZ" b="1" dirty="0" smtClean="0"/>
          </a:p>
          <a:p>
            <a:r>
              <a:rPr lang="cs-CZ" dirty="0" smtClean="0"/>
              <a:t>Centimetr  je setina metru.</a:t>
            </a:r>
            <a:endParaRPr lang="cs-CZ" sz="3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Pravítko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Používá se v </a:t>
            </a:r>
            <a:r>
              <a:rPr lang="cs-CZ" dirty="0" smtClean="0">
                <a:hlinkClick r:id="rId2" tooltip="Geometrie"/>
              </a:rPr>
              <a:t>geometrii</a:t>
            </a:r>
            <a:r>
              <a:rPr lang="cs-CZ" dirty="0" smtClean="0"/>
              <a:t> k </a:t>
            </a:r>
            <a:r>
              <a:rPr lang="cs-CZ" dirty="0" smtClean="0">
                <a:hlinkClick r:id="rId3" tooltip="Rýsování (stránka neexistuje)"/>
              </a:rPr>
              <a:t>rýsování</a:t>
            </a:r>
            <a:r>
              <a:rPr lang="cs-CZ" dirty="0" smtClean="0"/>
              <a:t> nebo určení rovné čáry (</a:t>
            </a:r>
            <a:r>
              <a:rPr lang="cs-CZ" dirty="0" smtClean="0">
                <a:hlinkClick r:id="rId4" tooltip="Úsečka"/>
              </a:rPr>
              <a:t>úsečky</a:t>
            </a:r>
            <a:r>
              <a:rPr lang="cs-CZ" dirty="0" smtClean="0"/>
              <a:t>, </a:t>
            </a:r>
            <a:r>
              <a:rPr lang="cs-CZ" dirty="0" smtClean="0">
                <a:hlinkClick r:id="rId5" tooltip="Přímka"/>
              </a:rPr>
              <a:t>přímky</a:t>
            </a:r>
            <a:r>
              <a:rPr lang="cs-CZ" dirty="0" smtClean="0"/>
              <a:t>). Používá se </a:t>
            </a:r>
          </a:p>
          <a:p>
            <a:pPr>
              <a:buNone/>
            </a:pPr>
            <a:r>
              <a:rPr lang="cs-CZ" dirty="0" smtClean="0"/>
              <a:t>    i při běžném psaní například k podtrhávání.</a:t>
            </a:r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>
            <a:lum bright="-17000" contrast="16000"/>
          </a:blip>
          <a:srcRect/>
          <a:stretch>
            <a:fillRect/>
          </a:stretch>
        </p:blipFill>
        <p:spPr bwMode="auto">
          <a:xfrm>
            <a:off x="683568" y="3789040"/>
            <a:ext cx="7990565" cy="1296144"/>
          </a:xfrm>
          <a:prstGeom prst="rect">
            <a:avLst/>
          </a:prstGeom>
          <a:noFill/>
          <a:ln w="9525">
            <a:solidFill>
              <a:schemeClr val="accent1">
                <a:lumMod val="75000"/>
                <a:alpha val="3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801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Řekni, kolik centimetrů měří označená část pravítka</a:t>
            </a:r>
            <a:endParaRPr lang="cs-CZ" sz="2800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lum bright="-17000" contrast="16000"/>
          </a:blip>
          <a:srcRect/>
          <a:stretch>
            <a:fillRect/>
          </a:stretch>
        </p:blipFill>
        <p:spPr bwMode="auto">
          <a:xfrm>
            <a:off x="467544" y="1628800"/>
            <a:ext cx="7990565" cy="1296144"/>
          </a:xfrm>
          <a:prstGeom prst="rect">
            <a:avLst/>
          </a:prstGeom>
          <a:noFill/>
          <a:ln w="9525">
            <a:solidFill>
              <a:schemeClr val="accent1">
                <a:lumMod val="75000"/>
                <a:alpha val="3000"/>
              </a:schemeClr>
            </a:solidFill>
            <a:miter lim="800000"/>
            <a:headEnd/>
            <a:tailEnd/>
          </a:ln>
        </p:spPr>
      </p:pic>
      <p:cxnSp>
        <p:nvCxnSpPr>
          <p:cNvPr id="7" name="Přímá spojovací čára 6"/>
          <p:cNvCxnSpPr/>
          <p:nvPr/>
        </p:nvCxnSpPr>
        <p:spPr>
          <a:xfrm>
            <a:off x="683568" y="1556792"/>
            <a:ext cx="4968552" cy="0"/>
          </a:xfrm>
          <a:prstGeom prst="line">
            <a:avLst/>
          </a:prstGeom>
          <a:ln w="38100">
            <a:solidFill>
              <a:srgbClr val="FF0000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lum bright="-17000" contrast="16000"/>
          </a:blip>
          <a:srcRect/>
          <a:stretch>
            <a:fillRect/>
          </a:stretch>
        </p:blipFill>
        <p:spPr bwMode="auto">
          <a:xfrm>
            <a:off x="467544" y="3356992"/>
            <a:ext cx="8043863" cy="1328738"/>
          </a:xfrm>
          <a:prstGeom prst="rect">
            <a:avLst/>
          </a:prstGeom>
          <a:noFill/>
          <a:ln w="9525">
            <a:solidFill>
              <a:schemeClr val="accent1">
                <a:lumMod val="75000"/>
                <a:alpha val="3000"/>
              </a:schemeClr>
            </a:solidFill>
            <a:miter lim="800000"/>
            <a:headEnd/>
            <a:tailEnd/>
          </a:ln>
        </p:spPr>
      </p:pic>
      <p:cxnSp>
        <p:nvCxnSpPr>
          <p:cNvPr id="10" name="Přímá spojovací čára 9"/>
          <p:cNvCxnSpPr/>
          <p:nvPr/>
        </p:nvCxnSpPr>
        <p:spPr>
          <a:xfrm>
            <a:off x="683568" y="3356992"/>
            <a:ext cx="2952328" cy="0"/>
          </a:xfrm>
          <a:prstGeom prst="line">
            <a:avLst/>
          </a:prstGeom>
          <a:ln w="38100">
            <a:solidFill>
              <a:srgbClr val="FF0000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lum bright="-17000" contrast="16000"/>
          </a:blip>
          <a:srcRect/>
          <a:stretch>
            <a:fillRect/>
          </a:stretch>
        </p:blipFill>
        <p:spPr bwMode="auto">
          <a:xfrm>
            <a:off x="467544" y="5157192"/>
            <a:ext cx="8115871" cy="1328738"/>
          </a:xfrm>
          <a:prstGeom prst="rect">
            <a:avLst/>
          </a:prstGeom>
          <a:noFill/>
          <a:ln w="9525">
            <a:solidFill>
              <a:schemeClr val="accent1">
                <a:lumMod val="75000"/>
                <a:alpha val="3000"/>
              </a:schemeClr>
            </a:solidFill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611560" y="5085184"/>
            <a:ext cx="7128792" cy="0"/>
          </a:xfrm>
          <a:prstGeom prst="line">
            <a:avLst/>
          </a:prstGeom>
          <a:ln w="38100">
            <a:solidFill>
              <a:srgbClr val="FF0000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1080120"/>
          </a:xfrm>
        </p:spPr>
        <p:txBody>
          <a:bodyPr/>
          <a:lstStyle/>
          <a:p>
            <a:r>
              <a:rPr lang="cs-CZ" dirty="0" smtClean="0"/>
              <a:t>Různé druhy pravítek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979712" y="2420888"/>
            <a:ext cx="5440657" cy="38084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03648" y="476672"/>
            <a:ext cx="7283152" cy="1224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Různé druhy metrů</a:t>
            </a:r>
            <a:br>
              <a:rPr lang="cs-CZ" dirty="0" smtClean="0"/>
            </a:br>
            <a:r>
              <a:rPr lang="cs-CZ" dirty="0" smtClean="0"/>
              <a:t>- krejčovský, skládací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88840"/>
            <a:ext cx="4167561" cy="3115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501008"/>
            <a:ext cx="4075104" cy="2974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1224136"/>
          </a:xfrm>
        </p:spPr>
        <p:txBody>
          <a:bodyPr/>
          <a:lstStyle/>
          <a:p>
            <a:r>
              <a:rPr lang="cs-CZ" dirty="0" smtClean="0"/>
              <a:t>                   Co měříme?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564904"/>
            <a:ext cx="2631727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924944"/>
            <a:ext cx="2577886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50060" y="3573016"/>
            <a:ext cx="1930051" cy="1839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224136"/>
          </a:xfrm>
        </p:spPr>
        <p:txBody>
          <a:bodyPr/>
          <a:lstStyle/>
          <a:p>
            <a:r>
              <a:rPr lang="cs-CZ" dirty="0" smtClean="0"/>
              <a:t>               Jak rosteme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                          50 cm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1 m</a:t>
            </a:r>
          </a:p>
          <a:p>
            <a:pPr>
              <a:buNone/>
            </a:pPr>
            <a:r>
              <a:rPr lang="cs-CZ" dirty="0" smtClean="0"/>
              <a:t> 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1 m 80 cm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9" y="1772816"/>
            <a:ext cx="1512167" cy="1020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996952"/>
            <a:ext cx="1368152" cy="2683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1628800"/>
            <a:ext cx="2843808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368152"/>
          </a:xfrm>
        </p:spPr>
        <p:txBody>
          <a:bodyPr/>
          <a:lstStyle/>
          <a:p>
            <a:r>
              <a:rPr lang="cs-CZ" dirty="0" smtClean="0"/>
              <a:t>Aplikace znalostí - </a:t>
            </a:r>
            <a:r>
              <a:rPr lang="cs-CZ" dirty="0" err="1" smtClean="0"/>
              <a:t>měřění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Každý člověk se během života </a:t>
            </a:r>
          </a:p>
          <a:p>
            <a:pPr>
              <a:buNone/>
            </a:pPr>
            <a:r>
              <a:rPr lang="cs-CZ" dirty="0" smtClean="0"/>
              <a:t>několikrát váží a měří. Výšku postavy je třeba </a:t>
            </a:r>
          </a:p>
          <a:p>
            <a:pPr>
              <a:buNone/>
            </a:pPr>
            <a:r>
              <a:rPr lang="cs-CZ" dirty="0" smtClean="0"/>
              <a:t>znát i při nákupu oblečení.</a:t>
            </a:r>
          </a:p>
          <a:p>
            <a:pPr>
              <a:buNone/>
            </a:pPr>
            <a:endParaRPr lang="cs-CZ" dirty="0" smtClean="0"/>
          </a:p>
          <a:p>
            <a:pPr marL="624078" indent="-514350">
              <a:buAutoNum type="arabicPeriod"/>
            </a:pPr>
            <a:r>
              <a:rPr lang="cs-CZ" dirty="0" smtClean="0"/>
              <a:t>Změř výšku svého spolužáka</a:t>
            </a:r>
          </a:p>
          <a:p>
            <a:pPr marL="624078" indent="-514350">
              <a:buAutoNum type="arabicPeriod"/>
            </a:pPr>
            <a:r>
              <a:rPr lang="cs-CZ" dirty="0" smtClean="0"/>
              <a:t>Porovnej výšky všech spolužáků.                                    Kdo je největší? Kdo nejmenší?</a:t>
            </a:r>
          </a:p>
          <a:p>
            <a:pPr marL="624078" indent="-514350">
              <a:buAutoNum type="arabicPeriod"/>
            </a:pPr>
            <a:r>
              <a:rPr lang="cs-CZ" dirty="0" smtClean="0"/>
              <a:t>Seřaďte se podle velikosti.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použitých odkazů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http://onlinehelp.smarttech.com/cs/windows/help/notebook/10_0_0/SMUsingtheRuler.htm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http://cs.wikipedia.org/wiki/Prav%C3%ADtko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pdclipart.org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displayimage.php</a:t>
            </a:r>
            <a:r>
              <a:rPr lang="cs-CZ" sz="1200" dirty="0" smtClean="0">
                <a:hlinkClick r:id="rId4"/>
              </a:rPr>
              <a:t>?album=91&amp;</a:t>
            </a:r>
            <a:r>
              <a:rPr lang="cs-CZ" sz="1200" dirty="0" err="1" smtClean="0">
                <a:hlinkClick r:id="rId4"/>
              </a:rPr>
              <a:t>pos</a:t>
            </a:r>
            <a:r>
              <a:rPr lang="cs-CZ" sz="1200" dirty="0" smtClean="0">
                <a:hlinkClick r:id="rId4"/>
              </a:rPr>
              <a:t>=13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pdclipart.org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displayimage.php</a:t>
            </a:r>
            <a:r>
              <a:rPr lang="cs-CZ" sz="1200" dirty="0" smtClean="0">
                <a:hlinkClick r:id="rId5"/>
              </a:rPr>
              <a:t>?album=82&amp;</a:t>
            </a:r>
            <a:r>
              <a:rPr lang="cs-CZ" sz="1200" dirty="0" err="1" smtClean="0">
                <a:hlinkClick r:id="rId5"/>
              </a:rPr>
              <a:t>pos</a:t>
            </a:r>
            <a:r>
              <a:rPr lang="cs-CZ" sz="1200" dirty="0" smtClean="0">
                <a:hlinkClick r:id="rId5"/>
              </a:rPr>
              <a:t>=6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pdclipart.org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thumbnails.php</a:t>
            </a:r>
            <a:r>
              <a:rPr lang="cs-CZ" sz="1200" dirty="0" smtClean="0">
                <a:hlinkClick r:id="rId6"/>
              </a:rPr>
              <a:t>?album=84</a:t>
            </a:r>
            <a:r>
              <a:rPr lang="cs-CZ" sz="1200" dirty="0" smtClean="0"/>
              <a:t> </a:t>
            </a:r>
          </a:p>
          <a:p>
            <a:r>
              <a:rPr lang="cs-CZ" sz="1200" dirty="0" smtClean="0">
                <a:hlinkClick r:id="rId7"/>
              </a:rPr>
              <a:t>http://www.stoklasa.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/metr-</a:t>
            </a:r>
            <a:r>
              <a:rPr lang="cs-CZ" sz="1200" dirty="0" err="1" smtClean="0">
                <a:hlinkClick r:id="rId7"/>
              </a:rPr>
              <a:t>krejcovsky</a:t>
            </a:r>
            <a:r>
              <a:rPr lang="cs-CZ" sz="1200" dirty="0" smtClean="0">
                <a:hlinkClick r:id="rId7"/>
              </a:rPr>
              <a:t>-150cm-v-</a:t>
            </a:r>
            <a:r>
              <a:rPr lang="cs-CZ" sz="1200" dirty="0" err="1" smtClean="0">
                <a:hlinkClick r:id="rId7"/>
              </a:rPr>
              <a:t>plastovem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pouzdre</a:t>
            </a:r>
            <a:r>
              <a:rPr lang="cs-CZ" sz="1200" dirty="0" smtClean="0">
                <a:hlinkClick r:id="rId7"/>
              </a:rPr>
              <a:t>-x116119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naradi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modeco.cz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skladaci</a:t>
            </a:r>
            <a:r>
              <a:rPr lang="cs-CZ" sz="1200" dirty="0" smtClean="0">
                <a:hlinkClick r:id="rId8"/>
              </a:rPr>
              <a:t>-metr-1m.htm#top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pdclipart.org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displayimage.php</a:t>
            </a:r>
            <a:r>
              <a:rPr lang="cs-CZ" sz="1200" dirty="0" smtClean="0">
                <a:hlinkClick r:id="rId9"/>
              </a:rPr>
              <a:t>?album=96&amp;</a:t>
            </a:r>
            <a:r>
              <a:rPr lang="cs-CZ" sz="1200" dirty="0" err="1" smtClean="0">
                <a:hlinkClick r:id="rId9"/>
              </a:rPr>
              <a:t>pos</a:t>
            </a:r>
            <a:r>
              <a:rPr lang="cs-CZ" sz="1200" dirty="0" smtClean="0">
                <a:hlinkClick r:id="rId9"/>
              </a:rPr>
              <a:t>=96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http://www.</a:t>
            </a:r>
            <a:r>
              <a:rPr lang="cs-CZ" sz="1200" dirty="0" err="1" smtClean="0">
                <a:hlinkClick r:id="rId10"/>
              </a:rPr>
              <a:t>pdclipart.org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displayimage.php</a:t>
            </a:r>
            <a:r>
              <a:rPr lang="cs-CZ" sz="1200" dirty="0" smtClean="0">
                <a:hlinkClick r:id="rId10"/>
              </a:rPr>
              <a:t>?album=37&amp;</a:t>
            </a:r>
            <a:r>
              <a:rPr lang="cs-CZ" sz="1200" dirty="0" err="1" smtClean="0">
                <a:hlinkClick r:id="rId10"/>
              </a:rPr>
              <a:t>pos</a:t>
            </a:r>
            <a:r>
              <a:rPr lang="cs-CZ" sz="1200" dirty="0" smtClean="0">
                <a:hlinkClick r:id="rId10"/>
              </a:rPr>
              <a:t>=252</a:t>
            </a:r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180</TotalTime>
  <Words>158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Metr  měření – aplikace znalostí</vt:lpstr>
      <vt:lpstr>Pravítko </vt:lpstr>
      <vt:lpstr>Řekni, kolik centimetrů měří označená část pravítka</vt:lpstr>
      <vt:lpstr>Různé druhy pravítek</vt:lpstr>
      <vt:lpstr>   Různé druhy metrů - krejčovský, skládací</vt:lpstr>
      <vt:lpstr>                   Co měříme?</vt:lpstr>
      <vt:lpstr>               Jak rosteme</vt:lpstr>
      <vt:lpstr>Aplikace znalostí - měřění</vt:lpstr>
      <vt:lpstr>Seznam použitých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premio</dc:creator>
  <cp:lastModifiedBy>Burdová</cp:lastModifiedBy>
  <cp:revision>39</cp:revision>
  <dcterms:created xsi:type="dcterms:W3CDTF">2012-01-09T12:29:16Z</dcterms:created>
  <dcterms:modified xsi:type="dcterms:W3CDTF">2012-01-17T17:05:03Z</dcterms:modified>
</cp:coreProperties>
</file>