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77" r:id="rId1"/>
  </p:sldMasterIdLst>
  <p:sldIdLst>
    <p:sldId id="260" r:id="rId2"/>
    <p:sldId id="264" r:id="rId3"/>
    <p:sldId id="257" r:id="rId4"/>
    <p:sldId id="268" r:id="rId5"/>
    <p:sldId id="269" r:id="rId6"/>
    <p:sldId id="270" r:id="rId7"/>
    <p:sldId id="27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2C836"/>
    <a:srgbClr val="6BA42C"/>
    <a:srgbClr val="A0D565"/>
    <a:srgbClr val="B4DE86"/>
    <a:srgbClr val="37F78E"/>
    <a:srgbClr val="F8A392"/>
    <a:srgbClr val="F13F1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62000"/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178" r:id="rId1"/>
    <p:sldLayoutId id="2147484179" r:id="rId2"/>
    <p:sldLayoutId id="2147484180" r:id="rId3"/>
    <p:sldLayoutId id="2147484181" r:id="rId4"/>
    <p:sldLayoutId id="2147484182" r:id="rId5"/>
    <p:sldLayoutId id="2147484183" r:id="rId6"/>
    <p:sldLayoutId id="2147484184" r:id="rId7"/>
    <p:sldLayoutId id="2147484185" r:id="rId8"/>
    <p:sldLayoutId id="2147484186" r:id="rId9"/>
    <p:sldLayoutId id="2147484187" r:id="rId10"/>
    <p:sldLayoutId id="2147484188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9477" y="3679216"/>
            <a:ext cx="6400800" cy="1824162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  <a:cs typeface="Arial" pitchFamily="34" charset="0"/>
              </a:rPr>
              <a:t>Základní škola a Mateřská škola Valašské Meziříčí,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  <a:cs typeface="Arial" pitchFamily="34" charset="0"/>
              </a:rPr>
              <a:t>Poličná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  <a:cs typeface="Arial" pitchFamily="34" charset="0"/>
              </a:rPr>
              <a:t> 276, okres Vsetín, příspěvková organizace</a:t>
            </a:r>
          </a:p>
          <a:p>
            <a:pPr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  <a:cs typeface="Arial" pitchFamily="34" charset="0"/>
              </a:rPr>
              <a:t> projekt č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cs typeface="Arial" pitchFamily="34" charset="0"/>
              </a:rPr>
              <a:t>. </a:t>
            </a:r>
            <a:r>
              <a:rPr lang="en-GB" dirty="0">
                <a:solidFill>
                  <a:schemeClr val="bg1"/>
                </a:solidFill>
              </a:rPr>
              <a:t>CZ.1.07/1.4.00/21.1504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  <a:cs typeface="Arial" pitchFamily="34" charset="0"/>
              </a:rPr>
              <a:t>Č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  <a:cs typeface="Arial" pitchFamily="34" charset="0"/>
              </a:rPr>
              <a:t>.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  <a:cs typeface="Arial" pitchFamily="34" charset="0"/>
              </a:rPr>
              <a:t>DUMu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  <a:cs typeface="Arial" pitchFamily="34" charset="0"/>
              </a:rPr>
              <a:t>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VY_32_INOVACE_ 44</a:t>
            </a:r>
            <a:endParaRPr lang="cs-CZ" dirty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 err="1">
                <a:solidFill>
                  <a:schemeClr val="bg2">
                    <a:lumMod val="10000"/>
                  </a:schemeClr>
                </a:solidFill>
                <a:cs typeface="Arial" pitchFamily="34" charset="0"/>
              </a:rPr>
              <a:t>Tématický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  <a:cs typeface="Arial" pitchFamily="34" charset="0"/>
              </a:rPr>
              <a:t> celek: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cs typeface="Arial" pitchFamily="34" charset="0"/>
              </a:rPr>
              <a:t>Čtenářská gramotnost</a:t>
            </a:r>
            <a:endParaRPr lang="cs-CZ" dirty="0">
              <a:solidFill>
                <a:schemeClr val="bg2">
                  <a:lumMod val="10000"/>
                </a:schemeClr>
              </a:solidFill>
              <a:cs typeface="Arial" pitchFamily="34" charset="0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  <a:cs typeface="Arial" pitchFamily="34" charset="0"/>
              </a:rPr>
              <a:t>Autor: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cs typeface="Arial" pitchFamily="34" charset="0"/>
              </a:rPr>
              <a:t>Božena Fajtová</a:t>
            </a:r>
            <a:endParaRPr lang="cs-CZ" dirty="0">
              <a:solidFill>
                <a:schemeClr val="bg2">
                  <a:lumMod val="10000"/>
                </a:schemeClr>
              </a:solidFill>
              <a:cs typeface="Arial" pitchFamily="34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359359" y="1988840"/>
            <a:ext cx="8568952" cy="1008831"/>
          </a:xfrm>
        </p:spPr>
        <p:txBody>
          <a:bodyPr>
            <a:noAutofit/>
          </a:bodyPr>
          <a:lstStyle/>
          <a:p>
            <a:r>
              <a:rPr lang="cs-CZ" sz="4400" b="1" dirty="0">
                <a:solidFill>
                  <a:srgbClr val="82C83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Počátky česky psané literatury </a:t>
            </a:r>
            <a:r>
              <a:rPr lang="cs-CZ" sz="4400" b="1" dirty="0" smtClean="0">
                <a:solidFill>
                  <a:srgbClr val="82C83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(2)</a:t>
            </a:r>
            <a:endParaRPr lang="cs-CZ" sz="4400" b="1" dirty="0">
              <a:solidFill>
                <a:srgbClr val="82C83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1115616" y="5517232"/>
            <a:ext cx="7056438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>
                <a:solidFill>
                  <a:schemeClr val="bg1"/>
                </a:solidFill>
                <a:latin typeface="+mn-lt"/>
              </a:rPr>
              <a:t>Anotace: </a:t>
            </a:r>
            <a:r>
              <a:rPr lang="cs-CZ" dirty="0" smtClean="0">
                <a:solidFill>
                  <a:schemeClr val="bg1"/>
                </a:solidFill>
                <a:latin typeface="+mn-lt"/>
              </a:rPr>
              <a:t>Materiál je určen k práci s interaktivní tabulí, popisuje vývoj české literatury 13. století, přehled nejvýznamnějších děl, křížovku </a:t>
            </a:r>
            <a:r>
              <a:rPr lang="cs-CZ" dirty="0" smtClean="0">
                <a:solidFill>
                  <a:schemeClr val="bg1"/>
                </a:solidFill>
                <a:latin typeface="+mn-lt"/>
              </a:rPr>
              <a:t>             a </a:t>
            </a:r>
            <a:r>
              <a:rPr lang="cs-CZ" dirty="0" smtClean="0">
                <a:solidFill>
                  <a:schemeClr val="bg1"/>
                </a:solidFill>
                <a:latin typeface="+mn-lt"/>
              </a:rPr>
              <a:t>její řešení.</a:t>
            </a:r>
            <a:endParaRPr lang="cs-CZ" dirty="0">
              <a:solidFill>
                <a:schemeClr val="bg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24037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287524" y="305094"/>
            <a:ext cx="8496944" cy="100811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48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82C83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 společnosti</a:t>
            </a:r>
            <a:endParaRPr lang="cs-CZ" sz="48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82C83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492607" y="1673424"/>
            <a:ext cx="8280920" cy="51845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Vláda Karla IV. přináší řadu reforem a změn    v oblasti hospodářské, kulturní; význam založení univerzity.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Literatura - hlavně latinská, německá, poměrně málo českých děl.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Vznikají díla lidová.</a:t>
            </a:r>
          </a:p>
        </p:txBody>
      </p:sp>
    </p:spTree>
    <p:extLst>
      <p:ext uri="{BB962C8B-B14F-4D97-AF65-F5344CB8AC3E}">
        <p14:creationId xmlns:p14="http://schemas.microsoft.com/office/powerpoint/2010/main" xmlns="" val="3188233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916832"/>
            <a:ext cx="7704856" cy="3960440"/>
          </a:xfrm>
        </p:spPr>
        <p:txBody>
          <a:bodyPr>
            <a:normAutofit fontScale="92500" lnSpcReduction="10000"/>
          </a:bodyPr>
          <a:lstStyle/>
          <a:p>
            <a:pPr marL="68580" indent="0">
              <a:buClr>
                <a:srgbClr val="F13F1B"/>
              </a:buClr>
              <a:buNone/>
            </a:pP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Vyprávění o životě a skutcích svatých.</a:t>
            </a:r>
          </a:p>
          <a:p>
            <a:pPr marL="525780" indent="-457200">
              <a:buClr>
                <a:srgbClr val="6BA42C"/>
              </a:buClr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Legenda o svatém Prokopu </a:t>
            </a: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(život zakladatele sázavského kláštera od narození až po posmrtný zázrak, staroslověnská tradice)</a:t>
            </a:r>
            <a:endParaRPr lang="cs-CZ" sz="3000" b="1" dirty="0">
              <a:solidFill>
                <a:schemeClr val="bg2">
                  <a:lumMod val="10000"/>
                </a:schemeClr>
              </a:solidFill>
            </a:endParaRPr>
          </a:p>
          <a:p>
            <a:pPr marL="68580" indent="0">
              <a:buClr>
                <a:srgbClr val="F13F1B"/>
              </a:buClr>
              <a:buNone/>
            </a:pPr>
            <a:endParaRPr lang="cs-CZ" sz="30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525780" indent="-457200">
              <a:buClr>
                <a:srgbClr val="6BA42C"/>
              </a:buClr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Legenda o svaté Kateřině </a:t>
            </a: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(pohanka přijme křesťanství; vede učený spor s pohanskými kněžími, které obrátí</a:t>
            </a:r>
            <a:r>
              <a:rPr lang="cs-CZ" sz="3000" dirty="0">
                <a:solidFill>
                  <a:schemeClr val="bg2">
                    <a:lumMod val="10000"/>
                  </a:schemeClr>
                </a:solidFill>
              </a:rPr>
              <a:t>;</a:t>
            </a: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 umučena)</a:t>
            </a: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  </a:t>
            </a: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836712"/>
            <a:ext cx="7024744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b="1" dirty="0">
                <a:solidFill>
                  <a:srgbClr val="82C83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sz="6600" b="1" dirty="0" smtClean="0">
                <a:solidFill>
                  <a:srgbClr val="82C83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egendy</a:t>
            </a:r>
            <a:endParaRPr lang="cs-CZ" sz="6600" b="1" dirty="0">
              <a:solidFill>
                <a:srgbClr val="82C83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09327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844824"/>
            <a:ext cx="7704856" cy="3960440"/>
          </a:xfrm>
        </p:spPr>
        <p:txBody>
          <a:bodyPr>
            <a:normAutofit fontScale="92500" lnSpcReduction="20000"/>
          </a:bodyPr>
          <a:lstStyle/>
          <a:p>
            <a:pPr marL="525780" indent="-457200">
              <a:buClr>
                <a:srgbClr val="6BA42C"/>
              </a:buClr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Podkoní a žák </a:t>
            </a: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(psáno formou sporu; hádka o to, čí povolání je lepší a těší se úctě)</a:t>
            </a:r>
          </a:p>
          <a:p>
            <a:pPr marL="525780" indent="-457200">
              <a:buClr>
                <a:srgbClr val="6BA42C"/>
              </a:buClr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Nová rada </a:t>
            </a: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(autor  Smil Flaška z Pardubic; zvířata radí lvovi, jak má vládnout; alegorie panovníka a šlechty)</a:t>
            </a:r>
            <a:endParaRPr lang="cs-CZ" sz="3000" b="1" dirty="0">
              <a:solidFill>
                <a:schemeClr val="bg2">
                  <a:lumMod val="10000"/>
                </a:schemeClr>
              </a:solidFill>
            </a:endParaRPr>
          </a:p>
          <a:p>
            <a:pPr marL="525780" indent="-457200">
              <a:buClr>
                <a:srgbClr val="6BA42C"/>
              </a:buClr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Hradecký rukopis</a:t>
            </a:r>
          </a:p>
          <a:p>
            <a:pPr marL="891540" lvl="1" indent="-457200">
              <a:buClr>
                <a:srgbClr val="C00000"/>
              </a:buClr>
              <a:buFont typeface="Calibri" pitchFamily="34" charset="0"/>
              <a:buChar char="●"/>
            </a:pP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Satiry o řemeslnících a </a:t>
            </a:r>
            <a:r>
              <a:rPr lang="cs-CZ" sz="2800" b="1" dirty="0" err="1" smtClean="0">
                <a:solidFill>
                  <a:schemeClr val="bg2">
                    <a:lumMod val="10000"/>
                  </a:schemeClr>
                </a:solidFill>
              </a:rPr>
              <a:t>konšelích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(výtky přestupků a hrozba peklem)</a:t>
            </a:r>
          </a:p>
          <a:p>
            <a:pPr marL="891540" lvl="1" indent="-457200">
              <a:buClr>
                <a:srgbClr val="C00000"/>
              </a:buClr>
              <a:buFont typeface="Calibri" pitchFamily="34" charset="0"/>
              <a:buChar char="●"/>
            </a:pP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Desatero </a:t>
            </a:r>
            <a:r>
              <a:rPr lang="cs-CZ" sz="2800" b="1" dirty="0" err="1" smtClean="0">
                <a:solidFill>
                  <a:schemeClr val="bg2">
                    <a:lumMod val="10000"/>
                  </a:schemeClr>
                </a:solidFill>
              </a:rPr>
              <a:t>kázanie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bg2">
                    <a:lumMod val="10000"/>
                  </a:schemeClr>
                </a:solidFill>
              </a:rPr>
              <a:t>Božie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(kritika okrádání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            a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šizení)</a:t>
            </a:r>
            <a:endParaRPr lang="cs-CZ" sz="2800" b="1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7992888" cy="792088"/>
          </a:xfrm>
        </p:spPr>
        <p:txBody>
          <a:bodyPr>
            <a:noAutofit/>
          </a:bodyPr>
          <a:lstStyle/>
          <a:p>
            <a:pPr algn="ctr"/>
            <a:r>
              <a:rPr lang="cs-CZ" sz="6600" b="1" dirty="0" smtClean="0">
                <a:solidFill>
                  <a:srgbClr val="82C83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Satira</a:t>
            </a:r>
            <a:endParaRPr lang="cs-CZ" sz="6600" b="1" dirty="0">
              <a:solidFill>
                <a:srgbClr val="82C83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72725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28800"/>
            <a:ext cx="7704856" cy="4536504"/>
          </a:xfrm>
        </p:spPr>
        <p:txBody>
          <a:bodyPr>
            <a:normAutofit/>
          </a:bodyPr>
          <a:lstStyle/>
          <a:p>
            <a:pPr marL="68580" indent="0">
              <a:buClr>
                <a:srgbClr val="F13F1B"/>
              </a:buClr>
              <a:buNone/>
            </a:pP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Scénky při mších, časem i mimo kostel.</a:t>
            </a:r>
            <a:endParaRPr lang="cs-CZ" sz="30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525780" indent="-457200">
              <a:buClr>
                <a:srgbClr val="6BA42C"/>
              </a:buClr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Hry pašijové</a:t>
            </a: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 (ukřižování a vzkříšení Krista)</a:t>
            </a:r>
          </a:p>
          <a:p>
            <a:pPr marL="525780" indent="-457200">
              <a:buClr>
                <a:srgbClr val="6BA42C"/>
              </a:buClr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Hry vánoční </a:t>
            </a: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(narození Krista)</a:t>
            </a:r>
          </a:p>
          <a:p>
            <a:pPr marL="525780" indent="-457200">
              <a:buClr>
                <a:srgbClr val="6BA42C"/>
              </a:buClr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</a:rPr>
              <a:t>Mastičkář </a:t>
            </a: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</a:rPr>
              <a:t>(vychází z hry pašijové, motiv pomazání mrtvého Krista; lékař podvodník prodává na trhu zázračné masti)</a:t>
            </a:r>
            <a:endParaRPr lang="cs-CZ" sz="3000" b="1" dirty="0" smtClean="0">
              <a:solidFill>
                <a:srgbClr val="424242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92696"/>
            <a:ext cx="7992888" cy="792088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rgbClr val="82C83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Divadelní hry</a:t>
            </a:r>
            <a:endParaRPr lang="cs-CZ" sz="6000" b="1" dirty="0">
              <a:solidFill>
                <a:srgbClr val="82C83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40151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539552" y="346657"/>
            <a:ext cx="4320480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800"/>
              </a:spcBef>
              <a:buClr>
                <a:srgbClr val="5F9127"/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Zázemí </a:t>
            </a:r>
            <a:r>
              <a:rPr lang="cs-CZ" sz="2400" dirty="0" err="1" smtClean="0">
                <a:solidFill>
                  <a:schemeClr val="bg1"/>
                </a:solidFill>
              </a:rPr>
              <a:t>opev</a:t>
            </a:r>
            <a:r>
              <a:rPr lang="cs-CZ" sz="2400" dirty="0" smtClean="0">
                <a:solidFill>
                  <a:schemeClr val="bg1"/>
                </a:solidFill>
              </a:rPr>
              <a:t>. sídla</a:t>
            </a:r>
          </a:p>
          <a:p>
            <a:pPr marL="342900" indent="-342900">
              <a:spcBef>
                <a:spcPts val="800"/>
              </a:spcBef>
              <a:buClr>
                <a:srgbClr val="5F9127"/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Hospoda</a:t>
            </a:r>
          </a:p>
          <a:p>
            <a:pPr marL="342900" indent="-342900">
              <a:spcBef>
                <a:spcPts val="800"/>
              </a:spcBef>
              <a:buClr>
                <a:srgbClr val="5F9127"/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Představený kláštera</a:t>
            </a:r>
          </a:p>
          <a:p>
            <a:pPr marL="342900" indent="-342900">
              <a:spcBef>
                <a:spcPts val="800"/>
              </a:spcBef>
              <a:buClr>
                <a:srgbClr val="5F9127"/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Počet přikázání</a:t>
            </a:r>
          </a:p>
          <a:p>
            <a:pPr marL="342900" indent="-342900">
              <a:spcBef>
                <a:spcPts val="800"/>
              </a:spcBef>
              <a:buClr>
                <a:srgbClr val="5F9127"/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Student</a:t>
            </a:r>
          </a:p>
          <a:p>
            <a:pPr marL="342900" indent="-342900">
              <a:spcBef>
                <a:spcPts val="800"/>
              </a:spcBef>
              <a:buClr>
                <a:srgbClr val="5F9127"/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Titul panovníka</a:t>
            </a:r>
          </a:p>
          <a:p>
            <a:pPr marL="342900" indent="-342900">
              <a:spcBef>
                <a:spcPts val="800"/>
              </a:spcBef>
              <a:buClr>
                <a:srgbClr val="5F9127"/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Plodí hrozny</a:t>
            </a:r>
          </a:p>
          <a:p>
            <a:pPr marL="342900" indent="-342900">
              <a:spcBef>
                <a:spcPts val="800"/>
              </a:spcBef>
              <a:buClr>
                <a:srgbClr val="5F9127"/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Místo pro zlé duše</a:t>
            </a:r>
          </a:p>
          <a:p>
            <a:pPr marL="342900" indent="-342900">
              <a:spcBef>
                <a:spcPts val="800"/>
              </a:spcBef>
              <a:buClr>
                <a:srgbClr val="5F9127"/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Matka Karla IV.</a:t>
            </a:r>
          </a:p>
          <a:p>
            <a:pPr marL="342900" indent="-342900">
              <a:spcBef>
                <a:spcPts val="800"/>
              </a:spcBef>
              <a:buClr>
                <a:srgbClr val="5F9127"/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Lékař šarlatán</a:t>
            </a:r>
          </a:p>
          <a:p>
            <a:pPr marL="342900" indent="-342900">
              <a:spcBef>
                <a:spcPts val="800"/>
              </a:spcBef>
              <a:buClr>
                <a:srgbClr val="5F9127"/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Antický autor bajek</a:t>
            </a:r>
          </a:p>
          <a:p>
            <a:pPr marL="342900" indent="-342900">
              <a:spcBef>
                <a:spcPts val="800"/>
              </a:spcBef>
              <a:buClr>
                <a:srgbClr val="5F9127"/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Mužské jméno</a:t>
            </a:r>
          </a:p>
          <a:p>
            <a:pPr marL="342900" indent="-342900">
              <a:spcBef>
                <a:spcPts val="800"/>
              </a:spcBef>
              <a:buClr>
                <a:srgbClr val="5F9127"/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Konšel</a:t>
            </a:r>
            <a:endParaRPr lang="cs-CZ" sz="2400" dirty="0">
              <a:solidFill>
                <a:schemeClr val="bg1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9716669"/>
              </p:ext>
            </p:extLst>
          </p:nvPr>
        </p:nvGraphicFramePr>
        <p:xfrm>
          <a:off x="4211960" y="346657"/>
          <a:ext cx="4680522" cy="600169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20058"/>
                <a:gridCol w="520058"/>
                <a:gridCol w="520058"/>
                <a:gridCol w="520058"/>
                <a:gridCol w="520058"/>
                <a:gridCol w="520058"/>
                <a:gridCol w="520058"/>
                <a:gridCol w="520058"/>
                <a:gridCol w="520058"/>
              </a:tblGrid>
              <a:tr h="461669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BA42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1669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BA42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1669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BA42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1669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BA42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1669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BA42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1669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BA42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1669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BA42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1669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BA42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1669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BA42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1669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BA42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</a:tr>
              <a:tr h="461669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BA42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1669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BA42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1669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BA42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341485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539552" y="346657"/>
            <a:ext cx="4320480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800"/>
              </a:spcBef>
              <a:buClr>
                <a:srgbClr val="5F9127"/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Zázemí </a:t>
            </a:r>
            <a:r>
              <a:rPr lang="cs-CZ" sz="2400" dirty="0" err="1" smtClean="0">
                <a:solidFill>
                  <a:schemeClr val="bg1"/>
                </a:solidFill>
              </a:rPr>
              <a:t>opev</a:t>
            </a:r>
            <a:r>
              <a:rPr lang="cs-CZ" sz="2400" dirty="0" smtClean="0">
                <a:solidFill>
                  <a:schemeClr val="bg1"/>
                </a:solidFill>
              </a:rPr>
              <a:t>. sídla</a:t>
            </a:r>
          </a:p>
          <a:p>
            <a:pPr marL="342900" indent="-342900">
              <a:spcBef>
                <a:spcPts val="800"/>
              </a:spcBef>
              <a:buClr>
                <a:srgbClr val="5F9127"/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Hospoda</a:t>
            </a:r>
          </a:p>
          <a:p>
            <a:pPr marL="342900" indent="-342900">
              <a:spcBef>
                <a:spcPts val="800"/>
              </a:spcBef>
              <a:buClr>
                <a:srgbClr val="5F9127"/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Představený kláštera</a:t>
            </a:r>
          </a:p>
          <a:p>
            <a:pPr marL="342900" indent="-342900">
              <a:spcBef>
                <a:spcPts val="800"/>
              </a:spcBef>
              <a:buClr>
                <a:srgbClr val="5F9127"/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Počet přikázání</a:t>
            </a:r>
          </a:p>
          <a:p>
            <a:pPr marL="342900" indent="-342900">
              <a:spcBef>
                <a:spcPts val="800"/>
              </a:spcBef>
              <a:buClr>
                <a:srgbClr val="5F9127"/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Student</a:t>
            </a:r>
          </a:p>
          <a:p>
            <a:pPr marL="342900" indent="-342900">
              <a:spcBef>
                <a:spcPts val="800"/>
              </a:spcBef>
              <a:buClr>
                <a:srgbClr val="5F9127"/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Titul panovníka</a:t>
            </a:r>
          </a:p>
          <a:p>
            <a:pPr marL="342900" indent="-342900">
              <a:spcBef>
                <a:spcPts val="800"/>
              </a:spcBef>
              <a:buClr>
                <a:srgbClr val="5F9127"/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Plodí hrozny</a:t>
            </a:r>
          </a:p>
          <a:p>
            <a:pPr marL="342900" indent="-342900">
              <a:spcBef>
                <a:spcPts val="800"/>
              </a:spcBef>
              <a:buClr>
                <a:srgbClr val="5F9127"/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Místo pro zlé duše</a:t>
            </a:r>
          </a:p>
          <a:p>
            <a:pPr marL="342900" indent="-342900">
              <a:spcBef>
                <a:spcPts val="800"/>
              </a:spcBef>
              <a:buClr>
                <a:srgbClr val="5F9127"/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Matka Karla IV.</a:t>
            </a:r>
          </a:p>
          <a:p>
            <a:pPr marL="342900" indent="-342900">
              <a:spcBef>
                <a:spcPts val="800"/>
              </a:spcBef>
              <a:buClr>
                <a:srgbClr val="5F9127"/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Lékař šarlatán</a:t>
            </a:r>
          </a:p>
          <a:p>
            <a:pPr marL="342900" indent="-342900">
              <a:spcBef>
                <a:spcPts val="800"/>
              </a:spcBef>
              <a:buClr>
                <a:srgbClr val="5F9127"/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Antický autor bajek</a:t>
            </a:r>
          </a:p>
          <a:p>
            <a:pPr marL="342900" indent="-342900">
              <a:spcBef>
                <a:spcPts val="800"/>
              </a:spcBef>
              <a:buClr>
                <a:srgbClr val="5F9127"/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Mužské jméno</a:t>
            </a:r>
          </a:p>
          <a:p>
            <a:pPr marL="342900" indent="-342900">
              <a:spcBef>
                <a:spcPts val="800"/>
              </a:spcBef>
              <a:buClr>
                <a:srgbClr val="5F9127"/>
              </a:buClr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Konšel</a:t>
            </a:r>
            <a:endParaRPr lang="cs-CZ" sz="2400" dirty="0">
              <a:solidFill>
                <a:schemeClr val="bg1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51300146"/>
              </p:ext>
            </p:extLst>
          </p:nvPr>
        </p:nvGraphicFramePr>
        <p:xfrm>
          <a:off x="4211960" y="346657"/>
          <a:ext cx="4680522" cy="600169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20058"/>
                <a:gridCol w="520058"/>
                <a:gridCol w="520058"/>
                <a:gridCol w="520058"/>
                <a:gridCol w="520058"/>
                <a:gridCol w="520058"/>
                <a:gridCol w="520058"/>
                <a:gridCol w="520058"/>
                <a:gridCol w="520058"/>
              </a:tblGrid>
              <a:tr h="46166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P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O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D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H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BA42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R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D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Í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1669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K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R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BA42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Č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M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1669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O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P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BA42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T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1669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D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BA42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S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T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1669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Ž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Á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K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BA42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166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C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Í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S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BA42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Ř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1669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R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BA42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É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V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166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P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K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L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BA42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O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166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E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L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I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Š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BA42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K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166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M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A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S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T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BA42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I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Č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K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Á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Ř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</a:tr>
              <a:tr h="461669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BA42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Z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O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P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1669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J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BA42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N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166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R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D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N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BA42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Í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4DE8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797813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430</TotalTime>
  <Words>395</Words>
  <Application>Microsoft Office PowerPoint</Application>
  <PresentationFormat>Předvádění na obrazovce (4:3)</PresentationFormat>
  <Paragraphs>122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Papír</vt:lpstr>
      <vt:lpstr>Počátky česky psané literatury (2)</vt:lpstr>
      <vt:lpstr>Snímek 2</vt:lpstr>
      <vt:lpstr>Legendy</vt:lpstr>
      <vt:lpstr>Satira</vt:lpstr>
      <vt:lpstr>Divadelní hry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VY_32_INOVACE_44 ČJ  Počátky česky psané literatury 2</dc:title>
  <dc:creator>Božena Fajtová</dc:creator>
  <cp:lastModifiedBy>Dum</cp:lastModifiedBy>
  <cp:revision>56</cp:revision>
  <dcterms:created xsi:type="dcterms:W3CDTF">2011-06-29T14:08:27Z</dcterms:created>
  <dcterms:modified xsi:type="dcterms:W3CDTF">2012-03-22T14:39:47Z</dcterms:modified>
</cp:coreProperties>
</file>