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66" r:id="rId4"/>
    <p:sldId id="265" r:id="rId5"/>
    <p:sldId id="267" r:id="rId6"/>
    <p:sldId id="268" r:id="rId7"/>
    <p:sldId id="269" r:id="rId8"/>
    <p:sldId id="27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7FDCA"/>
    <a:srgbClr val="77FDA4"/>
    <a:srgbClr val="A1D69E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 showGuides="1">
      <p:cViewPr varScale="1">
        <p:scale>
          <a:sx n="68" d="100"/>
          <a:sy n="68" d="100"/>
        </p:scale>
        <p:origin x="-1446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717F481-C5E8-41D6-8039-32A8A902CB91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08D34EA-DBB0-45C5-A2C9-99FDE3F215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takabinet.cz/cs/Vyukove-materialy-a-data/Matematika-a-jeji-aplikace/Vyukove-tabulky/Trojuhelniky-ll-.html" TargetMode="External"/><Relationship Id="rId2" Type="http://schemas.openxmlformats.org/officeDocument/2006/relationships/hyperlink" Target="http://www.datakabinet.cz/cs/Vyukove-materialy-a-data/Matematika-a-jeji-aplikace/Vyukove-tabulky/Kruznice-a-kruh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70014" y="-214338"/>
            <a:ext cx="5758826" cy="82105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="" xmlns:p14="http://schemas.microsoft.com/office/powerpoint/2010/main" val="1360280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Thaletova kružnice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34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1. příklad</a:t>
            </a:r>
            <a:endParaRPr lang="cs-CZ" dirty="0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Sestroj kružnici k o průměru AB se středem S. Zvol body: X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 smtClean="0"/>
                  <a:t> k, Y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/>
                </a:r>
                <a:r>
                  <a:rPr lang="cs-CZ" dirty="0" smtClean="0"/>
                  <a:t>k, Z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/>
                </a:r>
                <a:r>
                  <a:rPr lang="cs-CZ" dirty="0" smtClean="0"/>
                  <a:t>k, U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dirty="0"/>
                  <a:t/>
                </a:r>
                <a:r>
                  <a:rPr lang="cs-CZ" dirty="0" smtClean="0"/>
                  <a:t>k. Změř velikosti úhlů AXB, AYB, AZB, AUB.</a:t>
                </a: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l="-1224" t="-1001" r="-22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V="1">
            <a:off x="3563888" y="2132856"/>
            <a:ext cx="144016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4499992" y="2132856"/>
            <a:ext cx="144016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036301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1. příklad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1750" y="1988840"/>
            <a:ext cx="4000500" cy="370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78364" y="2699628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93451" y="464384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69246" y="4527083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X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9852" y="1980982"/>
            <a:ext cx="3465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Y</a:t>
            </a:r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5724128" y="5445224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5724128" y="5445224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891653" y="533256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cxnSp>
        <p:nvCxnSpPr>
          <p:cNvPr id="21" name="Přímá spojnice 20"/>
          <p:cNvCxnSpPr/>
          <p:nvPr/>
        </p:nvCxnSpPr>
        <p:spPr>
          <a:xfrm flipV="1">
            <a:off x="5258366" y="2837987"/>
            <a:ext cx="144016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5347927" y="2780391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cxnSp>
        <p:nvCxnSpPr>
          <p:cNvPr id="36" name="Přímá spojnice 35"/>
          <p:cNvCxnSpPr/>
          <p:nvPr/>
        </p:nvCxnSpPr>
        <p:spPr>
          <a:xfrm>
            <a:off x="2915816" y="2884294"/>
            <a:ext cx="0" cy="175955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V="1">
            <a:off x="2915816" y="2348880"/>
            <a:ext cx="648072" cy="56111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258366" y="2884294"/>
            <a:ext cx="144016" cy="9770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2915816" y="2933148"/>
            <a:ext cx="241455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5324191" y="2933148"/>
            <a:ext cx="669260" cy="1846507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3563888" y="2348880"/>
            <a:ext cx="2429563" cy="243077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2915816" y="4643844"/>
            <a:ext cx="3077635" cy="13581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2915816" y="2933148"/>
            <a:ext cx="2880320" cy="2584084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H="1">
            <a:off x="5796136" y="4711749"/>
            <a:ext cx="197315" cy="80548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340802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Závěr: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Úhly, jejichž vrcholy leží na kružnici, mají velikost 90°.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 smtClean="0"/>
              <a:t>Této vlastnosti využil Thales z </a:t>
            </a:r>
            <a:r>
              <a:rPr lang="cs-CZ" dirty="0" err="1" smtClean="0"/>
              <a:t>Milétu</a:t>
            </a:r>
            <a:r>
              <a:rPr lang="cs-CZ" dirty="0" smtClean="0"/>
              <a:t> (řecký matematik, žil v 7.-6. století př.n.l.) k vyslovení </a:t>
            </a:r>
            <a:r>
              <a:rPr lang="cs-CZ" dirty="0" smtClean="0">
                <a:solidFill>
                  <a:srgbClr val="FF0000"/>
                </a:solidFill>
              </a:rPr>
              <a:t>Thaletovy věty:</a:t>
            </a:r>
          </a:p>
          <a:p>
            <a:pPr marL="0" indent="0" algn="just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dirty="0" smtClean="0">
                <a:solidFill>
                  <a:srgbClr val="FF0000"/>
                </a:solidFill>
              </a:rPr>
              <a:t>Vrcholy pravých úhlů jsou body kružnice k s průměrem AB bez bodů AB a žádné jiné.</a:t>
            </a:r>
          </a:p>
        </p:txBody>
      </p:sp>
    </p:spTree>
    <p:extLst>
      <p:ext uri="{BB962C8B-B14F-4D97-AF65-F5344CB8AC3E}">
        <p14:creationId xmlns="" xmlns:p14="http://schemas.microsoft.com/office/powerpoint/2010/main" val="444670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Definice Thaletovy kružnice: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/>
              <a:t>Z </a:t>
            </a:r>
            <a:r>
              <a:rPr lang="cs-CZ" dirty="0" smtClean="0"/>
              <a:t>Thaletovy </a:t>
            </a:r>
            <a:r>
              <a:rPr lang="cs-CZ" dirty="0"/>
              <a:t>věty odvozujeme definici </a:t>
            </a:r>
            <a:r>
              <a:rPr lang="cs-CZ" dirty="0">
                <a:solidFill>
                  <a:srgbClr val="FF0000"/>
                </a:solidFill>
              </a:rPr>
              <a:t>Thaletovy kružnice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>
                <a:solidFill>
                  <a:srgbClr val="FF0000"/>
                </a:solidFill>
              </a:rPr>
              <a:t>Množinou vrcholů pravých úhlů všech pravoúhlých trojúhelníků s přeponou AB je kružnice k s průměrem AB s výjimkou bodů AB.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r>
              <a:rPr lang="cs-CZ" dirty="0" smtClean="0"/>
              <a:t>Této věty se užívá v konstrukčních úlohách. Nejznámější je konstrukce tečny z bodu ke kružnici.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14740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2. </a:t>
            </a:r>
            <a:r>
              <a:rPr lang="cs-CZ" dirty="0">
                <a:solidFill>
                  <a:schemeClr val="tx1"/>
                </a:solidFill>
              </a:rPr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276872"/>
            <a:ext cx="6329284" cy="2912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095291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2. </a:t>
            </a:r>
            <a:r>
              <a:rPr lang="cs-CZ" dirty="0">
                <a:solidFill>
                  <a:schemeClr val="tx1"/>
                </a:solidFill>
              </a:rPr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9982" y="1340768"/>
            <a:ext cx="6264696" cy="4507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36" y="6073813"/>
            <a:ext cx="8458941" cy="647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718284"/>
            <a:ext cx="2298622" cy="130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005189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Zdroje materiálů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www.datakabinet.cz/cs/Vyukove-materialy-a-data/Matematika-a-jeji-aplikace/Vyukove-tabulky/Kruznice-a-kruh.html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http://www.datakabinet.cz/cs/Vyukove-materialy-a-data/Matematika-a-jeji-aplikace/Vyukove-tabulky/Trojuhelniky-ll-.</a:t>
            </a:r>
            <a:r>
              <a:rPr lang="cs-CZ" dirty="0" smtClean="0">
                <a:hlinkClick r:id="rId3"/>
              </a:rPr>
              <a:t>html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80321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123</TotalTime>
  <Words>137</Words>
  <Application>Microsoft Office PowerPoint</Application>
  <PresentationFormat>Předvádění na obrazovce (4:3)</PresentationFormat>
  <Paragraphs>30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Snímek 1</vt:lpstr>
      <vt:lpstr>Thaletova kružnice</vt:lpstr>
      <vt:lpstr>1. příklad</vt:lpstr>
      <vt:lpstr>1. příklad</vt:lpstr>
      <vt:lpstr>Závěr:</vt:lpstr>
      <vt:lpstr>Definice Thaletovy kružnice:</vt:lpstr>
      <vt:lpstr>2. příklad</vt:lpstr>
      <vt:lpstr>2. příklad</vt:lpstr>
      <vt:lpstr>Zdroje materiálů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</dc:creator>
  <cp:lastModifiedBy>Jana</cp:lastModifiedBy>
  <cp:revision>26</cp:revision>
  <dcterms:created xsi:type="dcterms:W3CDTF">2013-01-16T13:25:16Z</dcterms:created>
  <dcterms:modified xsi:type="dcterms:W3CDTF">2013-05-24T12:50:53Z</dcterms:modified>
</cp:coreProperties>
</file>