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65" r:id="rId4"/>
    <p:sldId id="270" r:id="rId5"/>
    <p:sldId id="266" r:id="rId6"/>
    <p:sldId id="267" r:id="rId7"/>
    <p:sldId id="268" r:id="rId8"/>
    <p:sldId id="269" r:id="rId9"/>
    <p:sldId id="271" r:id="rId10"/>
    <p:sldId id="272" r:id="rId11"/>
    <p:sldId id="273" r:id="rId12"/>
    <p:sldId id="264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Přímá spojnice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ál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ál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ál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8D28A-D99A-45FD-A928-103DF33F53B5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6C63D-C0D6-4C04-9073-B1F99360C3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5765E67-9F24-44BD-BAAA-81E70E66E7BF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3AE884F-03F5-4D70-A7C5-613B714C71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nice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nice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nice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ál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ál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ál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ál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nice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451AA-DE5B-4560-B31C-26BC53480022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CD14A7-82A1-46B6-8238-5047012041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D73C4-4E8E-422D-B780-83C474D10F8B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74E33-1D9A-4132-971A-32CF1E622F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8ED5B-7F7D-451D-955D-ACF594FA2920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F9F6A-1CC1-4EB1-AE3A-772C3C3DD0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839E386-1F7E-4251-8055-E8453DC1AA22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BB2CA16-31E9-4941-92A8-ADBF431D2F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1B0C0E-146F-4BC3-8D6D-E8695EC8771C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EDBE-278D-41A9-9070-B9AE6662DC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nice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Ovál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37B5A9F-1294-4F71-AAF5-EA8191D8B0F9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6B804A2-2A0E-4B42-84FD-D90FE2DA99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ál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nice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411CB97-C3F7-4BE4-AF42-CE48DF517D7F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2FB9B3F-DD00-46C3-BE22-716CA602B8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3F568-C166-41CB-AE4B-354F06B5C60A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4749E-13B7-40B7-B742-C52C9198FD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007DB-47A0-4464-A0EE-1D514C69A842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317CA-A159-4906-BBF0-5FB4831E68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149FC1-BE17-4BDB-9C12-517F07EBE752}" type="datetimeFigureOut">
              <a:rPr lang="cs-CZ"/>
              <a:pPr>
                <a:defRPr/>
              </a:pPr>
              <a:t>9.7.2013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3105D0-C1B1-481D-B43D-95D2B453BC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3" r:id="rId4"/>
    <p:sldLayoutId id="2147483682" r:id="rId5"/>
    <p:sldLayoutId id="2147483687" r:id="rId6"/>
    <p:sldLayoutId id="2147483681" r:id="rId7"/>
    <p:sldLayoutId id="2147483688" r:id="rId8"/>
    <p:sldLayoutId id="2147483689" r:id="rId9"/>
    <p:sldLayoutId id="2147483680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atakabinet.cz/cs/Vyukove-materialy-a-data/Matematika-a-jeji-aplikace/Vyukove-tabulky/Kruznice-a-kruh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8950" y="274638"/>
            <a:ext cx="7467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314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0013" y="0"/>
            <a:ext cx="5608637" cy="799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Kružnice, kruh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Slovní úlohy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Vzorec pro výpočet délky kružnice, obvodu kruhu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36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endParaRPr lang="cs-CZ" smtClean="0">
              <a:solidFill>
                <a:srgbClr val="FF0000"/>
              </a:solidFill>
            </a:endParaRPr>
          </a:p>
          <a:p>
            <a:pPr marL="0" indent="0">
              <a:buFont typeface="Wingdings" pitchFamily="2" charset="2"/>
              <a:buNone/>
            </a:pPr>
            <a:r>
              <a:rPr lang="cs-CZ" smtClean="0">
                <a:solidFill>
                  <a:srgbClr val="FF0000"/>
                </a:solidFill>
              </a:rPr>
              <a:t>o = 2  r</a:t>
            </a:r>
          </a:p>
          <a:p>
            <a:pPr marL="0" indent="0">
              <a:buFont typeface="Wingdings" pitchFamily="2" charset="2"/>
              <a:buNone/>
            </a:pPr>
            <a:r>
              <a:rPr lang="cs-CZ" smtClean="0">
                <a:solidFill>
                  <a:srgbClr val="FF0000"/>
                </a:solidFill>
              </a:rPr>
              <a:t>o =  d</a:t>
            </a:r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…Ludolfovo číslo, konstanta</a:t>
            </a:r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 = 3,14</a:t>
            </a:r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r…poloměr</a:t>
            </a:r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d…průměr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2924175"/>
            <a:ext cx="4044950" cy="377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Vzorec pro výpočet obsahu kruhu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endParaRPr lang="cs-CZ" smtClean="0">
              <a:solidFill>
                <a:srgbClr val="FF0000"/>
              </a:solidFill>
            </a:endParaRPr>
          </a:p>
          <a:p>
            <a:pPr marL="0" indent="0">
              <a:buFont typeface="Wingdings" pitchFamily="2" charset="2"/>
              <a:buNone/>
            </a:pPr>
            <a:r>
              <a:rPr lang="cs-CZ" smtClean="0">
                <a:solidFill>
                  <a:srgbClr val="FF0000"/>
                </a:solidFill>
              </a:rPr>
              <a:t>S =  r</a:t>
            </a:r>
            <a:r>
              <a:rPr lang="cs-CZ" baseline="30000" smtClean="0">
                <a:solidFill>
                  <a:srgbClr val="FF0000"/>
                </a:solidFill>
              </a:rPr>
              <a:t>2</a:t>
            </a:r>
            <a:endParaRPr lang="cs-CZ" smtClean="0">
              <a:solidFill>
                <a:srgbClr val="FF0000"/>
              </a:solidFill>
            </a:endParaRPr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…Ludolfovo číslo, konstanta</a:t>
            </a:r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 = 3,14</a:t>
            </a:r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r…poloměr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2662238"/>
            <a:ext cx="4040188" cy="381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1. příklad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41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cs-CZ" smtClean="0"/>
              <a:t>Kruhový záhon o průměru 8 m má být osázen květinami. Na 1 m čtverečný se počítá s 25 sazenicemi. Jedna sazenice stojí 12 Kč. Jaká bude cena, kterou zaplatíme za květiny, chceme-li osadit celý záhon</a:t>
            </a:r>
            <a:r>
              <a:rPr lang="cs-CZ" smtClean="0">
                <a:latin typeface="Arial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Řešení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d = 8 m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r = 4m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a) Výpočet plochy záhonu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S = </a:t>
            </a:r>
            <a:r>
              <a:rPr lang="cs-CZ" dirty="0"/>
              <a:t> r</a:t>
            </a:r>
            <a:r>
              <a:rPr lang="cs-CZ" baseline="30000" dirty="0"/>
              <a:t>2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S = 3,14 . 16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S = 50,24 m</a:t>
            </a:r>
            <a:r>
              <a:rPr lang="cs-CZ" baseline="30000" dirty="0" smtClean="0"/>
              <a:t>2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b) Výpočet počtu sazenic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50,24 . 25 = 1256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c) Výpočet ceny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1256 . 12 = 31400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Osázení záhonu bude stát 15 072 Kč.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2. </a:t>
            </a:r>
            <a:r>
              <a:rPr lang="cs-CZ" dirty="0">
                <a:solidFill>
                  <a:schemeClr val="tx1"/>
                </a:solidFill>
              </a:rPr>
              <a:t>příklad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cs-CZ" smtClean="0"/>
              <a:t>Obvod kruhu měří 17,24 cm. Vypočítej jeho obsah. Kolikrát je větší číselná hodnota obsahu než číselná hodnota obvodu?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a) Výpočet poloměru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       o </a:t>
            </a:r>
            <a:r>
              <a:rPr lang="cs-CZ" dirty="0"/>
              <a:t>= 2  </a:t>
            </a:r>
            <a:r>
              <a:rPr lang="cs-CZ" dirty="0" smtClean="0"/>
              <a:t>r…..dosadíme 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17,24 = 2 . 3,14 . r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  2,75 = r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Poloměr je 2,75 cm.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b) Výpočet obsahu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/>
              <a:t>S =  r</a:t>
            </a:r>
            <a:r>
              <a:rPr lang="cs-CZ" baseline="30000" dirty="0"/>
              <a:t>2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/>
              <a:t>S = 3,14 . </a:t>
            </a:r>
            <a:r>
              <a:rPr lang="cs-CZ" dirty="0" smtClean="0"/>
              <a:t>2,75</a:t>
            </a:r>
            <a:r>
              <a:rPr lang="cs-CZ" baseline="30000" dirty="0" smtClean="0"/>
              <a:t>2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/>
              <a:t>S = </a:t>
            </a:r>
            <a:r>
              <a:rPr lang="cs-CZ" dirty="0" smtClean="0"/>
              <a:t>23,75 cm</a:t>
            </a:r>
            <a:r>
              <a:rPr lang="cs-CZ" baseline="30000" dirty="0" smtClean="0"/>
              <a:t>2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Obsah kruhu </a:t>
            </a:r>
            <a:r>
              <a:rPr lang="cs-CZ" dirty="0"/>
              <a:t>je 23,75 </a:t>
            </a:r>
            <a:r>
              <a:rPr lang="cs-CZ" dirty="0" smtClean="0"/>
              <a:t>cm</a:t>
            </a:r>
            <a:r>
              <a:rPr lang="cs-CZ" baseline="30000" dirty="0" smtClean="0"/>
              <a:t>2.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Řešení</a:t>
            </a: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cs-CZ" smtClean="0"/>
              <a:t>c) Porovnání číselných hodnot</a:t>
            </a:r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23,75 : 17,24 = 1,38</a:t>
            </a:r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Číselná hodnota obsahu je 1,38krát větší než číselná hodnota obvodu.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3. </a:t>
            </a:r>
            <a:r>
              <a:rPr lang="cs-CZ" dirty="0">
                <a:solidFill>
                  <a:schemeClr val="tx1"/>
                </a:solidFill>
              </a:rPr>
              <a:t>příklad</a:t>
            </a:r>
            <a:endParaRPr lang="cs-CZ" dirty="0"/>
          </a:p>
        </p:txBody>
      </p:sp>
      <p:sp>
        <p:nvSpPr>
          <p:cNvPr id="22530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 algn="just">
              <a:buFont typeface="Wingdings" pitchFamily="2" charset="2"/>
              <a:buNone/>
            </a:pPr>
            <a:r>
              <a:rPr lang="cs-CZ" smtClean="0"/>
              <a:t>Proleze morče kruhovým otvorem do domečku? Průměr otvoru je 7 cm a obvod těla morčete 18 cm.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výpočet obvodu kruhového otvoru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o </a:t>
            </a:r>
            <a:r>
              <a:rPr lang="cs-CZ" dirty="0"/>
              <a:t>= </a:t>
            </a:r>
            <a:r>
              <a:rPr lang="cs-CZ" dirty="0" smtClean="0"/>
              <a:t> </a:t>
            </a:r>
            <a:r>
              <a:rPr lang="cs-CZ" dirty="0"/>
              <a:t> </a:t>
            </a:r>
            <a:r>
              <a:rPr lang="cs-CZ" dirty="0" smtClean="0"/>
              <a:t>d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/>
              <a:t>o</a:t>
            </a:r>
            <a:r>
              <a:rPr lang="cs-CZ" dirty="0" smtClean="0"/>
              <a:t> = 3,14 . 7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o = 21,98 cm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Morče otvorem proleze.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 smtClean="0"/>
              <a:t>2. způsob výpočtu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/>
              <a:t>v</a:t>
            </a:r>
            <a:r>
              <a:rPr lang="cs-CZ" dirty="0" smtClean="0"/>
              <a:t>ýpočet průměru morčete  o </a:t>
            </a:r>
            <a:r>
              <a:rPr lang="cs-CZ" dirty="0"/>
              <a:t>=   </a:t>
            </a:r>
            <a:r>
              <a:rPr lang="cs-CZ" dirty="0" smtClean="0"/>
              <a:t>d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/>
              <a:t> </a:t>
            </a:r>
            <a:r>
              <a:rPr lang="cs-CZ" smtClean="0"/>
              <a:t>                                          18 </a:t>
            </a:r>
            <a:r>
              <a:rPr lang="cs-CZ" dirty="0" smtClean="0"/>
              <a:t>= 3,14. d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                                    5,73 = d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r>
              <a:rPr lang="cs-CZ" dirty="0"/>
              <a:t>Morče otvorem proleze.</a:t>
            </a:r>
          </a:p>
          <a:p>
            <a:pPr marL="0" indent="0" fontAlgn="auto">
              <a:spcAft>
                <a:spcPts val="0"/>
              </a:spcAft>
              <a:buFont typeface="Wingdings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Zdroje materiálů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57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cs-CZ" smtClean="0">
                <a:hlinkClick r:id="rId2"/>
              </a:rPr>
              <a:t>http://www.datakabinet.cz/cs/Vyukove-materialy-a-data/Matematika-a-jeji-aplikace/Vyukove-tabulky/Kruznice-a-kruh.html</a:t>
            </a:r>
            <a:endParaRPr lang="cs-CZ" smtClean="0"/>
          </a:p>
          <a:p>
            <a:pPr marL="0" indent="0">
              <a:buFont typeface="Wingdings" pitchFamily="2" charset="2"/>
              <a:buNone/>
            </a:pPr>
            <a:endParaRPr lang="cs-CZ" smtClean="0"/>
          </a:p>
          <a:p>
            <a:pPr marL="0" indent="0">
              <a:buFont typeface="Wingdings" pitchFamily="2" charset="2"/>
              <a:buNone/>
            </a:pPr>
            <a:r>
              <a:rPr lang="cs-CZ" smtClean="0"/>
              <a:t>archiv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107</TotalTime>
  <Words>238</Words>
  <Application>Microsoft Office PowerPoint</Application>
  <PresentationFormat>On-screen Show (4:3)</PresentationFormat>
  <Paragraphs>69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12</vt:i4>
      </vt:variant>
    </vt:vector>
  </HeadingPairs>
  <TitlesOfParts>
    <vt:vector size="24" baseType="lpstr">
      <vt:lpstr>Century Schoolbook</vt:lpstr>
      <vt:lpstr>Arial</vt:lpstr>
      <vt:lpstr>Wingdings</vt:lpstr>
      <vt:lpstr>Wingdings 2</vt:lpstr>
      <vt:lpstr>Calibri</vt:lpstr>
      <vt:lpstr>Arkýř</vt:lpstr>
      <vt:lpstr>Arkýř</vt:lpstr>
      <vt:lpstr>Arkýř</vt:lpstr>
      <vt:lpstr>Arkýř</vt:lpstr>
      <vt:lpstr>Arkýř</vt:lpstr>
      <vt:lpstr>Arkýř</vt:lpstr>
      <vt:lpstr>Arkýř</vt:lpstr>
      <vt:lpstr>Snímek 1</vt:lpstr>
      <vt:lpstr>KRUŽNICE, KRUH</vt:lpstr>
      <vt:lpstr>VZOREC PRO VÝPOČET DÉLKY KRUŽNICE, OBVODU KRUHU</vt:lpstr>
      <vt:lpstr>VZOREC PRO VÝPOČET OBSAHU KRUHU</vt:lpstr>
      <vt:lpstr>1. PŘÍKLAD</vt:lpstr>
      <vt:lpstr>ŘEŠENÍ</vt:lpstr>
      <vt:lpstr>2. PŘÍKLAD</vt:lpstr>
      <vt:lpstr>ŘEŠENÍ</vt:lpstr>
      <vt:lpstr>ŘEŠENÍ</vt:lpstr>
      <vt:lpstr>3. PŘÍKLAD</vt:lpstr>
      <vt:lpstr>ŘEŠENÍ</vt:lpstr>
      <vt:lpstr>ZDROJE MATERIÁLŮ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Eva</dc:creator>
  <cp:lastModifiedBy>DUM</cp:lastModifiedBy>
  <cp:revision>31</cp:revision>
  <dcterms:created xsi:type="dcterms:W3CDTF">2013-01-16T13:25:16Z</dcterms:created>
  <dcterms:modified xsi:type="dcterms:W3CDTF">2013-07-09T11:59:45Z</dcterms:modified>
</cp:coreProperties>
</file>