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282" y="15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87D724-F1AC-4C63-AD71-F4835D82FB8E}" type="datetimeFigureOut">
              <a:rPr lang="cs-CZ" smtClean="0"/>
              <a:pPr/>
              <a:t>7.7.2013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91AB67-8B8F-40CF-90FD-6EAFD08CA94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87D724-F1AC-4C63-AD71-F4835D82FB8E}" type="datetimeFigureOut">
              <a:rPr lang="cs-CZ" smtClean="0"/>
              <a:pPr/>
              <a:t>7.7.2013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91AB67-8B8F-40CF-90FD-6EAFD08CA94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87D724-F1AC-4C63-AD71-F4835D82FB8E}" type="datetimeFigureOut">
              <a:rPr lang="cs-CZ" smtClean="0"/>
              <a:pPr/>
              <a:t>7.7.2013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91AB67-8B8F-40CF-90FD-6EAFD08CA94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87D724-F1AC-4C63-AD71-F4835D82FB8E}" type="datetimeFigureOut">
              <a:rPr lang="cs-CZ" smtClean="0"/>
              <a:pPr/>
              <a:t>7.7.2013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91AB67-8B8F-40CF-90FD-6EAFD08CA94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87D724-F1AC-4C63-AD71-F4835D82FB8E}" type="datetimeFigureOut">
              <a:rPr lang="cs-CZ" smtClean="0"/>
              <a:pPr/>
              <a:t>7.7.2013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91AB67-8B8F-40CF-90FD-6EAFD08CA94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87D724-F1AC-4C63-AD71-F4835D82FB8E}" type="datetimeFigureOut">
              <a:rPr lang="cs-CZ" smtClean="0"/>
              <a:pPr/>
              <a:t>7.7.2013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91AB67-8B8F-40CF-90FD-6EAFD08CA94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87D724-F1AC-4C63-AD71-F4835D82FB8E}" type="datetimeFigureOut">
              <a:rPr lang="cs-CZ" smtClean="0"/>
              <a:pPr/>
              <a:t>7.7.2013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91AB67-8B8F-40CF-90FD-6EAFD08CA94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87D724-F1AC-4C63-AD71-F4835D82FB8E}" type="datetimeFigureOut">
              <a:rPr lang="cs-CZ" smtClean="0"/>
              <a:pPr/>
              <a:t>7.7.2013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91AB67-8B8F-40CF-90FD-6EAFD08CA94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87D724-F1AC-4C63-AD71-F4835D82FB8E}" type="datetimeFigureOut">
              <a:rPr lang="cs-CZ" smtClean="0"/>
              <a:pPr/>
              <a:t>7.7.2013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91AB67-8B8F-40CF-90FD-6EAFD08CA94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87D724-F1AC-4C63-AD71-F4835D82FB8E}" type="datetimeFigureOut">
              <a:rPr lang="cs-CZ" smtClean="0"/>
              <a:pPr/>
              <a:t>7.7.2013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91AB67-8B8F-40CF-90FD-6EAFD08CA94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87D724-F1AC-4C63-AD71-F4835D82FB8E}" type="datetimeFigureOut">
              <a:rPr lang="cs-CZ" smtClean="0"/>
              <a:pPr/>
              <a:t>7.7.2013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91AB67-8B8F-40CF-90FD-6EAFD08CA94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087D724-F1AC-4C63-AD71-F4835D82FB8E}" type="datetimeFigureOut">
              <a:rPr lang="cs-CZ" smtClean="0"/>
              <a:pPr/>
              <a:t>7.7.2013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91AB67-8B8F-40CF-90FD-6EAFD08CA946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5.wmf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w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w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w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w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 descr="OPVK_hor_zakladni_logolink_RGB_cz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95736" y="332656"/>
            <a:ext cx="4968552" cy="12241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494399239"/>
              </p:ext>
            </p:extLst>
          </p:nvPr>
        </p:nvGraphicFramePr>
        <p:xfrm>
          <a:off x="971600" y="1844824"/>
          <a:ext cx="7272808" cy="3975037"/>
        </p:xfrm>
        <a:graphic>
          <a:graphicData uri="http://schemas.openxmlformats.org/drawingml/2006/table">
            <a:tbl>
              <a:tblPr/>
              <a:tblGrid>
                <a:gridCol w="3218763"/>
                <a:gridCol w="4054045"/>
              </a:tblGrid>
              <a:tr h="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latin typeface="Arial"/>
                          <a:ea typeface="Times New Roman"/>
                        </a:rPr>
                        <a:t>číslo a název klíčové aktivity</a:t>
                      </a:r>
                      <a:endParaRPr lang="cs-CZ" sz="1200" dirty="0">
                        <a:latin typeface="Arial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latin typeface="Arial"/>
                          <a:ea typeface="Times New Roman"/>
                        </a:rPr>
                        <a:t>III/2</a:t>
                      </a:r>
                      <a:endParaRPr lang="cs-CZ" sz="1200" dirty="0">
                        <a:latin typeface="Arial"/>
                        <a:ea typeface="Times New Roman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latin typeface="Arial"/>
                          <a:ea typeface="Times New Roman"/>
                        </a:rPr>
                        <a:t>Inovace a zkvalitnění výuky prostřednictvím ICT</a:t>
                      </a:r>
                      <a:endParaRPr lang="cs-CZ" sz="1200" dirty="0">
                        <a:latin typeface="Arial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latin typeface="Arial"/>
                          <a:ea typeface="Times New Roman"/>
                        </a:rPr>
                        <a:t>Číslo  projektu</a:t>
                      </a:r>
                      <a:endParaRPr lang="cs-CZ" sz="1400" dirty="0">
                        <a:latin typeface="Arial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CZ.1.07/1.4.00/21.1192</a:t>
                      </a:r>
                      <a:endParaRPr lang="cs-CZ" sz="1200" dirty="0">
                        <a:latin typeface="Arial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latin typeface="Arial"/>
                          <a:ea typeface="Times New Roman"/>
                        </a:rPr>
                        <a:t>Název materiálu</a:t>
                      </a:r>
                      <a:endParaRPr lang="cs-CZ" sz="1200" dirty="0">
                        <a:latin typeface="Arial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chemeClr val="tx1"/>
                          </a:solidFill>
                          <a:latin typeface="Arial"/>
                          <a:ea typeface="Times New Roman"/>
                        </a:rPr>
                        <a:t>VY_32_INOVACE_05_ICT_ME89PW_Vzorce a funkce</a:t>
                      </a:r>
                      <a:endParaRPr lang="cs-CZ" sz="1200" dirty="0">
                        <a:solidFill>
                          <a:schemeClr val="tx1"/>
                        </a:solidFill>
                        <a:latin typeface="Arial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latin typeface="Arial"/>
                          <a:ea typeface="Times New Roman"/>
                        </a:rPr>
                        <a:t>Téma</a:t>
                      </a:r>
                      <a:endParaRPr lang="cs-CZ" sz="1200" dirty="0">
                        <a:latin typeface="Arial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chemeClr val="tx1"/>
                          </a:solidFill>
                          <a:latin typeface="Arial"/>
                          <a:ea typeface="Times New Roman"/>
                        </a:rPr>
                        <a:t>ME –</a:t>
                      </a:r>
                      <a:r>
                        <a:rPr lang="cs-CZ" sz="1400" baseline="0" dirty="0" smtClean="0">
                          <a:solidFill>
                            <a:schemeClr val="tx1"/>
                          </a:solidFill>
                          <a:latin typeface="Arial"/>
                          <a:ea typeface="Times New Roman"/>
                        </a:rPr>
                        <a:t> Vzorce a funkce</a:t>
                      </a:r>
                      <a:endParaRPr lang="cs-CZ" sz="1200" dirty="0">
                        <a:solidFill>
                          <a:schemeClr val="tx1"/>
                        </a:solidFill>
                        <a:latin typeface="Arial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latin typeface="Arial"/>
                          <a:ea typeface="Times New Roman"/>
                        </a:rPr>
                        <a:t>Anotace</a:t>
                      </a:r>
                      <a:endParaRPr lang="cs-CZ" sz="1200" dirty="0">
                        <a:latin typeface="Arial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chemeClr val="tx1"/>
                          </a:solidFill>
                          <a:latin typeface="Arial"/>
                          <a:ea typeface="Times New Roman"/>
                        </a:rPr>
                        <a:t>Seznámení </a:t>
                      </a:r>
                      <a:r>
                        <a:rPr lang="cs-CZ" sz="1400" dirty="0" smtClean="0">
                          <a:solidFill>
                            <a:schemeClr val="tx1"/>
                          </a:solidFill>
                          <a:latin typeface="Arial"/>
                          <a:ea typeface="Times New Roman"/>
                        </a:rPr>
                        <a:t>se s</a:t>
                      </a:r>
                      <a:r>
                        <a:rPr lang="cs-CZ" sz="1400" baseline="0" dirty="0" smtClean="0">
                          <a:solidFill>
                            <a:schemeClr val="tx1"/>
                          </a:solidFill>
                          <a:latin typeface="Arial"/>
                          <a:ea typeface="Times New Roman"/>
                        </a:rPr>
                        <a:t> vkládáním vzorců a funkcí                        v programu Microsoft Excel. </a:t>
                      </a:r>
                      <a:r>
                        <a:rPr lang="cs-CZ" sz="1400" dirty="0" smtClean="0">
                          <a:solidFill>
                            <a:schemeClr val="tx1"/>
                          </a:solidFill>
                          <a:latin typeface="Arial"/>
                          <a:ea typeface="Times New Roman"/>
                        </a:rPr>
                        <a:t>Prezentaci je možné využít na interaktivní </a:t>
                      </a:r>
                      <a:r>
                        <a:rPr lang="cs-CZ" sz="1400" smtClean="0">
                          <a:solidFill>
                            <a:schemeClr val="tx1"/>
                          </a:solidFill>
                          <a:latin typeface="Arial"/>
                          <a:ea typeface="Times New Roman"/>
                        </a:rPr>
                        <a:t>tabuli </a:t>
                      </a:r>
                      <a:r>
                        <a:rPr lang="cs-CZ" sz="1400" smtClean="0">
                          <a:solidFill>
                            <a:schemeClr val="tx1"/>
                          </a:solidFill>
                          <a:latin typeface="Arial"/>
                          <a:ea typeface="Times New Roman"/>
                        </a:rPr>
                        <a:t>a </a:t>
                      </a:r>
                      <a:r>
                        <a:rPr lang="cs-CZ" sz="1400" dirty="0" smtClean="0">
                          <a:solidFill>
                            <a:schemeClr val="tx1"/>
                          </a:solidFill>
                          <a:latin typeface="Arial"/>
                          <a:ea typeface="Times New Roman"/>
                        </a:rPr>
                        <a:t>žáci ji mohou dostat také jako zápis na </a:t>
                      </a:r>
                      <a:r>
                        <a:rPr lang="cs-CZ" sz="1400" dirty="0" err="1" smtClean="0">
                          <a:solidFill>
                            <a:schemeClr val="tx1"/>
                          </a:solidFill>
                          <a:latin typeface="Arial"/>
                          <a:ea typeface="Times New Roman"/>
                        </a:rPr>
                        <a:t>flash</a:t>
                      </a:r>
                      <a:r>
                        <a:rPr lang="cs-CZ" sz="1400" dirty="0" smtClean="0">
                          <a:solidFill>
                            <a:schemeClr val="tx1"/>
                          </a:solidFill>
                          <a:latin typeface="Arial"/>
                          <a:ea typeface="Times New Roman"/>
                        </a:rPr>
                        <a:t> disk, případně lze vytisknout jako PL.</a:t>
                      </a:r>
                      <a:endParaRPr lang="cs-CZ" sz="1200" dirty="0">
                        <a:solidFill>
                          <a:schemeClr val="tx1"/>
                        </a:solidFill>
                        <a:latin typeface="Arial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latin typeface="Arial"/>
                          <a:ea typeface="Times New Roman"/>
                        </a:rPr>
                        <a:t>Očekávaný </a:t>
                      </a:r>
                      <a:r>
                        <a:rPr lang="cs-CZ" sz="1400" dirty="0">
                          <a:latin typeface="Arial"/>
                          <a:ea typeface="Times New Roman"/>
                        </a:rPr>
                        <a:t>výstup</a:t>
                      </a:r>
                      <a:endParaRPr lang="cs-CZ" sz="1200" dirty="0">
                        <a:latin typeface="Arial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chemeClr val="tx1"/>
                          </a:solidFill>
                          <a:latin typeface="Arial"/>
                          <a:ea typeface="Times New Roman"/>
                        </a:rPr>
                        <a:t>Žáci </a:t>
                      </a:r>
                      <a:r>
                        <a:rPr lang="cs-CZ" sz="1400" dirty="0" smtClean="0">
                          <a:solidFill>
                            <a:schemeClr val="tx1"/>
                          </a:solidFill>
                          <a:latin typeface="Arial"/>
                          <a:ea typeface="Times New Roman"/>
                        </a:rPr>
                        <a:t>umí vkládat</a:t>
                      </a:r>
                      <a:r>
                        <a:rPr lang="cs-CZ" sz="1400" baseline="0" dirty="0" smtClean="0">
                          <a:solidFill>
                            <a:schemeClr val="tx1"/>
                          </a:solidFill>
                          <a:latin typeface="Arial"/>
                          <a:ea typeface="Times New Roman"/>
                        </a:rPr>
                        <a:t> funkce a vzorce</a:t>
                      </a:r>
                      <a:endParaRPr lang="cs-CZ" sz="1200" dirty="0">
                        <a:solidFill>
                          <a:schemeClr val="tx1"/>
                        </a:solidFill>
                        <a:latin typeface="Arial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latin typeface="Arial"/>
                          <a:ea typeface="Times New Roman"/>
                        </a:rPr>
                        <a:t>Druh </a:t>
                      </a:r>
                      <a:r>
                        <a:rPr lang="cs-CZ" sz="1400" dirty="0">
                          <a:latin typeface="Arial"/>
                          <a:ea typeface="Times New Roman"/>
                        </a:rPr>
                        <a:t>učebního materiálu</a:t>
                      </a:r>
                      <a:endParaRPr lang="cs-CZ" sz="1200" dirty="0">
                        <a:latin typeface="Arial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chemeClr val="tx1"/>
                          </a:solidFill>
                          <a:latin typeface="Arial"/>
                          <a:ea typeface="Times New Roman"/>
                        </a:rPr>
                        <a:t>Prezentace</a:t>
                      </a:r>
                      <a:endParaRPr lang="cs-CZ" sz="1200" dirty="0">
                        <a:solidFill>
                          <a:schemeClr val="tx1"/>
                        </a:solidFill>
                        <a:latin typeface="Arial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latin typeface="Arial"/>
                          <a:ea typeface="Times New Roman"/>
                        </a:rPr>
                        <a:t>Ročník</a:t>
                      </a:r>
                      <a:endParaRPr lang="cs-CZ" sz="1200" dirty="0">
                        <a:latin typeface="Arial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chemeClr val="tx1"/>
                          </a:solidFill>
                          <a:latin typeface="Arial"/>
                          <a:ea typeface="Times New Roman"/>
                        </a:rPr>
                        <a:t>8</a:t>
                      </a:r>
                      <a:r>
                        <a:rPr lang="cs-CZ" sz="1400" dirty="0" smtClean="0">
                          <a:solidFill>
                            <a:schemeClr val="tx1"/>
                          </a:solidFill>
                          <a:latin typeface="Arial"/>
                          <a:ea typeface="Times New Roman"/>
                        </a:rPr>
                        <a:t>. - 9.</a:t>
                      </a:r>
                      <a:endParaRPr lang="cs-CZ" sz="1200" dirty="0">
                        <a:solidFill>
                          <a:schemeClr val="tx1"/>
                        </a:solidFill>
                        <a:latin typeface="Arial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latin typeface="Arial"/>
                          <a:ea typeface="Times New Roman"/>
                        </a:rPr>
                        <a:t>Autor</a:t>
                      </a:r>
                      <a:endParaRPr lang="cs-CZ" sz="1400" dirty="0">
                        <a:latin typeface="Arial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chemeClr val="tx1"/>
                          </a:solidFill>
                          <a:latin typeface="Arial"/>
                          <a:ea typeface="Times New Roman"/>
                        </a:rPr>
                        <a:t>Petr</a:t>
                      </a:r>
                      <a:r>
                        <a:rPr lang="cs-CZ" sz="1400" baseline="0" dirty="0" smtClean="0">
                          <a:solidFill>
                            <a:schemeClr val="tx1"/>
                          </a:solidFill>
                          <a:latin typeface="Arial"/>
                          <a:ea typeface="Times New Roman"/>
                        </a:rPr>
                        <a:t> </a:t>
                      </a:r>
                      <a:r>
                        <a:rPr lang="cs-CZ" sz="1400" baseline="0" dirty="0" err="1" smtClean="0">
                          <a:solidFill>
                            <a:schemeClr val="tx1"/>
                          </a:solidFill>
                          <a:latin typeface="Arial"/>
                          <a:ea typeface="Times New Roman"/>
                        </a:rPr>
                        <a:t>Hepner</a:t>
                      </a:r>
                      <a:endParaRPr lang="cs-CZ" sz="1400" dirty="0">
                        <a:solidFill>
                          <a:schemeClr val="tx1"/>
                        </a:solidFill>
                        <a:latin typeface="Arial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latin typeface="Arial"/>
                          <a:ea typeface="Times New Roman"/>
                        </a:rPr>
                        <a:t>Zdroje</a:t>
                      </a:r>
                      <a:endParaRPr lang="cs-CZ" sz="1400" dirty="0">
                        <a:latin typeface="Arial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chemeClr val="tx1"/>
                          </a:solidFill>
                          <a:latin typeface="Arial"/>
                          <a:ea typeface="Times New Roman"/>
                        </a:rPr>
                        <a:t>www.office.microsoft.com</a:t>
                      </a:r>
                      <a:endParaRPr lang="cs-CZ" sz="1400" dirty="0">
                        <a:solidFill>
                          <a:schemeClr val="tx1"/>
                        </a:solidFill>
                        <a:latin typeface="Arial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1265" name="Rectangle 1"/>
          <p:cNvSpPr>
            <a:spLocks noChangeArrowheads="1"/>
          </p:cNvSpPr>
          <p:nvPr/>
        </p:nvSpPr>
        <p:spPr bwMode="auto">
          <a:xfrm>
            <a:off x="971600" y="6237312"/>
            <a:ext cx="7025065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Tento projekt je spolufinancován Evropským sociálním fondem a státním rozpočtem České republiky.</a:t>
            </a: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156176" y="2608350"/>
            <a:ext cx="799902" cy="6467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267744" y="2623460"/>
            <a:ext cx="933822" cy="6069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173537" y="2632985"/>
            <a:ext cx="823526" cy="5974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Která z těchto značek slouží k vložení funkce?</a:t>
            </a:r>
            <a:endParaRPr lang="cs-CZ" dirty="0"/>
          </a:p>
        </p:txBody>
      </p:sp>
      <p:pic>
        <p:nvPicPr>
          <p:cNvPr id="6" name="Picture 2" descr="C:\Users\Uzivatel\AppData\Local\Microsoft\Windows\Temporary Internet Files\Content.IE5\QBDFYWPV\MC900440452[2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173537" y="4581128"/>
            <a:ext cx="1368425" cy="182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9166817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Správná odpověď</a:t>
            </a:r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139952" y="1700808"/>
            <a:ext cx="939155" cy="16128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" descr="C:\Users\Uzivatel\AppData\Local\Microsoft\Windows\Temporary Internet Files\Content.IE5\OCW90CEC\MC900432461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582986" y="4163888"/>
            <a:ext cx="1978025" cy="1901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607938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Jaká značka se používá pro vložení funkce?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835696" y="1772816"/>
            <a:ext cx="2098576" cy="4525963"/>
          </a:xfrm>
        </p:spPr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cs-CZ" dirty="0" smtClean="0"/>
              <a:t>%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/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+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=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@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&amp;</a:t>
            </a:r>
          </a:p>
          <a:p>
            <a:pPr marL="514350" indent="-514350">
              <a:buFont typeface="+mj-lt"/>
              <a:buAutoNum type="arabicPeriod"/>
            </a:pPr>
            <a:endParaRPr lang="cs-CZ" dirty="0" smtClean="0"/>
          </a:p>
          <a:p>
            <a:pPr marL="514350" indent="-514350">
              <a:buFont typeface="+mj-lt"/>
              <a:buAutoNum type="arabicPeriod"/>
            </a:pPr>
            <a:endParaRPr lang="cs-CZ" dirty="0"/>
          </a:p>
        </p:txBody>
      </p:sp>
      <p:pic>
        <p:nvPicPr>
          <p:cNvPr id="4" name="Picture 2" descr="C:\Users\Uzivatel\AppData\Local\Microsoft\Windows\Temporary Internet Files\Content.IE5\DCU2ZWVD\MC900438000[2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868144" y="3645024"/>
            <a:ext cx="1863725" cy="127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3586434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Správná odpověď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211960" y="1484784"/>
            <a:ext cx="2242592" cy="2116832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sz="13800" dirty="0" smtClean="0"/>
              <a:t>=</a:t>
            </a:r>
            <a:endParaRPr lang="cs-CZ" sz="13800" dirty="0"/>
          </a:p>
        </p:txBody>
      </p:sp>
      <p:pic>
        <p:nvPicPr>
          <p:cNvPr id="4" name="Picture 2" descr="C:\Users\Uzivatel\AppData\Local\Microsoft\Windows\Temporary Internet Files\Content.IE5\9ACDNA3I\MC900439851[3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779912" y="3645024"/>
            <a:ext cx="2276627" cy="1818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1220457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435280" cy="1786210"/>
          </a:xfrm>
        </p:spPr>
        <p:txBody>
          <a:bodyPr>
            <a:normAutofit/>
          </a:bodyPr>
          <a:lstStyle/>
          <a:p>
            <a:r>
              <a:rPr lang="cs-CZ" sz="3200" dirty="0" smtClean="0"/>
              <a:t>Zkopírujte si tuto tabulku a pomocí správné funkce sečtěte všechna čísla</a:t>
            </a:r>
            <a:endParaRPr lang="cs-CZ" sz="3200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1501291174"/>
              </p:ext>
            </p:extLst>
          </p:nvPr>
        </p:nvGraphicFramePr>
        <p:xfrm>
          <a:off x="1043608" y="2060848"/>
          <a:ext cx="6705600" cy="260032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609600"/>
                <a:gridCol w="609600"/>
                <a:gridCol w="609600"/>
                <a:gridCol w="609600"/>
                <a:gridCol w="609600"/>
                <a:gridCol w="609600"/>
                <a:gridCol w="609600"/>
                <a:gridCol w="609600"/>
                <a:gridCol w="609600"/>
                <a:gridCol w="609600"/>
                <a:gridCol w="609600"/>
              </a:tblGrid>
              <a:tr h="200025"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u="none" strike="noStrike">
                          <a:effectLst/>
                        </a:rPr>
                        <a:t>1</a:t>
                      </a:r>
                      <a:endParaRPr lang="cs-CZ" sz="12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u="none" strike="noStrike">
                          <a:effectLst/>
                        </a:rPr>
                        <a:t>3</a:t>
                      </a:r>
                      <a:endParaRPr lang="cs-CZ" sz="12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u="none" strike="noStrike">
                          <a:effectLst/>
                        </a:rPr>
                        <a:t>5</a:t>
                      </a:r>
                      <a:endParaRPr lang="cs-CZ" sz="12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u="none" strike="noStrike">
                          <a:effectLst/>
                        </a:rPr>
                        <a:t>9</a:t>
                      </a:r>
                      <a:endParaRPr lang="cs-CZ" sz="12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u="none" strike="noStrike">
                          <a:effectLst/>
                        </a:rPr>
                        <a:t>7</a:t>
                      </a:r>
                      <a:endParaRPr lang="cs-CZ" sz="12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u="none" strike="noStrike">
                          <a:effectLst/>
                        </a:rPr>
                        <a:t>8</a:t>
                      </a:r>
                      <a:endParaRPr lang="cs-CZ" sz="12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u="none" strike="noStrike">
                          <a:effectLst/>
                        </a:rPr>
                        <a:t>5</a:t>
                      </a:r>
                      <a:endParaRPr lang="cs-CZ" sz="12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u="none" strike="noStrike">
                          <a:effectLst/>
                        </a:rPr>
                        <a:t>5</a:t>
                      </a:r>
                      <a:endParaRPr lang="cs-CZ" sz="12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u="none" strike="noStrike">
                          <a:effectLst/>
                        </a:rPr>
                        <a:t>6</a:t>
                      </a:r>
                      <a:endParaRPr lang="cs-CZ" sz="12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u="none" strike="noStrike">
                          <a:effectLst/>
                        </a:rPr>
                        <a:t>2</a:t>
                      </a:r>
                      <a:endParaRPr lang="cs-CZ" sz="12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u="none" strike="noStrike">
                          <a:effectLst/>
                        </a:rPr>
                        <a:t>4</a:t>
                      </a:r>
                      <a:endParaRPr lang="cs-CZ" sz="12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200025"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u="none" strike="noStrike">
                          <a:effectLst/>
                        </a:rPr>
                        <a:t>1</a:t>
                      </a:r>
                      <a:endParaRPr lang="cs-CZ" sz="12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u="none" strike="noStrike">
                          <a:effectLst/>
                        </a:rPr>
                        <a:t>3</a:t>
                      </a:r>
                      <a:endParaRPr lang="cs-CZ" sz="12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u="none" strike="noStrike">
                          <a:effectLst/>
                        </a:rPr>
                        <a:t>5</a:t>
                      </a:r>
                      <a:endParaRPr lang="cs-CZ" sz="12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u="none" strike="noStrike">
                          <a:effectLst/>
                        </a:rPr>
                        <a:t>9</a:t>
                      </a:r>
                      <a:endParaRPr lang="cs-CZ" sz="12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u="none" strike="noStrike">
                          <a:effectLst/>
                        </a:rPr>
                        <a:t>7</a:t>
                      </a:r>
                      <a:endParaRPr lang="cs-CZ" sz="12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u="none" strike="noStrike">
                          <a:effectLst/>
                        </a:rPr>
                        <a:t>8</a:t>
                      </a:r>
                      <a:endParaRPr lang="cs-CZ" sz="12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u="none" strike="noStrike">
                          <a:effectLst/>
                        </a:rPr>
                        <a:t>5</a:t>
                      </a:r>
                      <a:endParaRPr lang="cs-CZ" sz="12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u="none" strike="noStrike">
                          <a:effectLst/>
                        </a:rPr>
                        <a:t>5</a:t>
                      </a:r>
                      <a:endParaRPr lang="cs-CZ" sz="12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u="none" strike="noStrike">
                          <a:effectLst/>
                        </a:rPr>
                        <a:t>6</a:t>
                      </a:r>
                      <a:endParaRPr lang="cs-CZ" sz="12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u="none" strike="noStrike">
                          <a:effectLst/>
                        </a:rPr>
                        <a:t>2</a:t>
                      </a:r>
                      <a:endParaRPr lang="cs-CZ" sz="12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u="none" strike="noStrike">
                          <a:effectLst/>
                        </a:rPr>
                        <a:t>4</a:t>
                      </a:r>
                      <a:endParaRPr lang="cs-CZ" sz="12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200025"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u="none" strike="noStrike">
                          <a:effectLst/>
                        </a:rPr>
                        <a:t>1</a:t>
                      </a:r>
                      <a:endParaRPr lang="cs-CZ" sz="12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u="none" strike="noStrike">
                          <a:effectLst/>
                        </a:rPr>
                        <a:t>3</a:t>
                      </a:r>
                      <a:endParaRPr lang="cs-CZ" sz="12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u="none" strike="noStrike">
                          <a:effectLst/>
                        </a:rPr>
                        <a:t>5</a:t>
                      </a:r>
                      <a:endParaRPr lang="cs-CZ" sz="12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u="none" strike="noStrike">
                          <a:effectLst/>
                        </a:rPr>
                        <a:t>9</a:t>
                      </a:r>
                      <a:endParaRPr lang="cs-CZ" sz="12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u="none" strike="noStrike">
                          <a:effectLst/>
                        </a:rPr>
                        <a:t>7</a:t>
                      </a:r>
                      <a:endParaRPr lang="cs-CZ" sz="12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u="none" strike="noStrike">
                          <a:effectLst/>
                        </a:rPr>
                        <a:t>8</a:t>
                      </a:r>
                      <a:endParaRPr lang="cs-CZ" sz="12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u="none" strike="noStrike">
                          <a:effectLst/>
                        </a:rPr>
                        <a:t>5</a:t>
                      </a:r>
                      <a:endParaRPr lang="cs-CZ" sz="12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u="none" strike="noStrike">
                          <a:effectLst/>
                        </a:rPr>
                        <a:t>5</a:t>
                      </a:r>
                      <a:endParaRPr lang="cs-CZ" sz="12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u="none" strike="noStrike">
                          <a:effectLst/>
                        </a:rPr>
                        <a:t>6</a:t>
                      </a:r>
                      <a:endParaRPr lang="cs-CZ" sz="12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u="none" strike="noStrike">
                          <a:effectLst/>
                        </a:rPr>
                        <a:t>2</a:t>
                      </a:r>
                      <a:endParaRPr lang="cs-CZ" sz="12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u="none" strike="noStrike">
                          <a:effectLst/>
                        </a:rPr>
                        <a:t>4</a:t>
                      </a:r>
                      <a:endParaRPr lang="cs-CZ" sz="12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200025"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u="none" strike="noStrike">
                          <a:effectLst/>
                        </a:rPr>
                        <a:t>1</a:t>
                      </a:r>
                      <a:endParaRPr lang="cs-CZ" sz="12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u="none" strike="noStrike">
                          <a:effectLst/>
                        </a:rPr>
                        <a:t>3</a:t>
                      </a:r>
                      <a:endParaRPr lang="cs-CZ" sz="12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u="none" strike="noStrike">
                          <a:effectLst/>
                        </a:rPr>
                        <a:t>5</a:t>
                      </a:r>
                      <a:endParaRPr lang="cs-CZ" sz="12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u="none" strike="noStrike">
                          <a:effectLst/>
                        </a:rPr>
                        <a:t>9</a:t>
                      </a:r>
                      <a:endParaRPr lang="cs-CZ" sz="12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u="none" strike="noStrike">
                          <a:effectLst/>
                        </a:rPr>
                        <a:t>7</a:t>
                      </a:r>
                      <a:endParaRPr lang="cs-CZ" sz="12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u="none" strike="noStrike">
                          <a:effectLst/>
                        </a:rPr>
                        <a:t>8</a:t>
                      </a:r>
                      <a:endParaRPr lang="cs-CZ" sz="12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u="none" strike="noStrike">
                          <a:effectLst/>
                        </a:rPr>
                        <a:t>5</a:t>
                      </a:r>
                      <a:endParaRPr lang="cs-CZ" sz="12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u="none" strike="noStrike">
                          <a:effectLst/>
                        </a:rPr>
                        <a:t>5</a:t>
                      </a:r>
                      <a:endParaRPr lang="cs-CZ" sz="12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u="none" strike="noStrike">
                          <a:effectLst/>
                        </a:rPr>
                        <a:t>6</a:t>
                      </a:r>
                      <a:endParaRPr lang="cs-CZ" sz="12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u="none" strike="noStrike">
                          <a:effectLst/>
                        </a:rPr>
                        <a:t>2</a:t>
                      </a:r>
                      <a:endParaRPr lang="cs-CZ" sz="12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u="none" strike="noStrike">
                          <a:effectLst/>
                        </a:rPr>
                        <a:t>4</a:t>
                      </a:r>
                      <a:endParaRPr lang="cs-CZ" sz="12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200025"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u="none" strike="noStrike">
                          <a:effectLst/>
                        </a:rPr>
                        <a:t>1</a:t>
                      </a:r>
                      <a:endParaRPr lang="cs-CZ" sz="12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u="none" strike="noStrike">
                          <a:effectLst/>
                        </a:rPr>
                        <a:t>3</a:t>
                      </a:r>
                      <a:endParaRPr lang="cs-CZ" sz="12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u="none" strike="noStrike">
                          <a:effectLst/>
                        </a:rPr>
                        <a:t>5</a:t>
                      </a:r>
                      <a:endParaRPr lang="cs-CZ" sz="12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u="none" strike="noStrike">
                          <a:effectLst/>
                        </a:rPr>
                        <a:t>9</a:t>
                      </a:r>
                      <a:endParaRPr lang="cs-CZ" sz="12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u="none" strike="noStrike">
                          <a:effectLst/>
                        </a:rPr>
                        <a:t>7</a:t>
                      </a:r>
                      <a:endParaRPr lang="cs-CZ" sz="12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u="none" strike="noStrike">
                          <a:effectLst/>
                        </a:rPr>
                        <a:t>8</a:t>
                      </a:r>
                      <a:endParaRPr lang="cs-CZ" sz="12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u="none" strike="noStrike">
                          <a:effectLst/>
                        </a:rPr>
                        <a:t>5</a:t>
                      </a:r>
                      <a:endParaRPr lang="cs-CZ" sz="12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u="none" strike="noStrike">
                          <a:effectLst/>
                        </a:rPr>
                        <a:t>5</a:t>
                      </a:r>
                      <a:endParaRPr lang="cs-CZ" sz="12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u="none" strike="noStrike">
                          <a:effectLst/>
                        </a:rPr>
                        <a:t>6</a:t>
                      </a:r>
                      <a:endParaRPr lang="cs-CZ" sz="12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u="none" strike="noStrike">
                          <a:effectLst/>
                        </a:rPr>
                        <a:t>2</a:t>
                      </a:r>
                      <a:endParaRPr lang="cs-CZ" sz="12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u="none" strike="noStrike">
                          <a:effectLst/>
                        </a:rPr>
                        <a:t>4</a:t>
                      </a:r>
                      <a:endParaRPr lang="cs-CZ" sz="12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200025"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u="none" strike="noStrike">
                          <a:effectLst/>
                        </a:rPr>
                        <a:t>1</a:t>
                      </a:r>
                      <a:endParaRPr lang="cs-CZ" sz="12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u="none" strike="noStrike">
                          <a:effectLst/>
                        </a:rPr>
                        <a:t>3</a:t>
                      </a:r>
                      <a:endParaRPr lang="cs-CZ" sz="12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u="none" strike="noStrike">
                          <a:effectLst/>
                        </a:rPr>
                        <a:t>5</a:t>
                      </a:r>
                      <a:endParaRPr lang="cs-CZ" sz="12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u="none" strike="noStrike">
                          <a:effectLst/>
                        </a:rPr>
                        <a:t>9</a:t>
                      </a:r>
                      <a:endParaRPr lang="cs-CZ" sz="12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u="none" strike="noStrike">
                          <a:effectLst/>
                        </a:rPr>
                        <a:t>7</a:t>
                      </a:r>
                      <a:endParaRPr lang="cs-CZ" sz="12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u="none" strike="noStrike">
                          <a:effectLst/>
                        </a:rPr>
                        <a:t>8</a:t>
                      </a:r>
                      <a:endParaRPr lang="cs-CZ" sz="12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u="none" strike="noStrike">
                          <a:effectLst/>
                        </a:rPr>
                        <a:t>5</a:t>
                      </a:r>
                      <a:endParaRPr lang="cs-CZ" sz="12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u="none" strike="noStrike">
                          <a:effectLst/>
                        </a:rPr>
                        <a:t>5</a:t>
                      </a:r>
                      <a:endParaRPr lang="cs-CZ" sz="12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u="none" strike="noStrike">
                          <a:effectLst/>
                        </a:rPr>
                        <a:t>6</a:t>
                      </a:r>
                      <a:endParaRPr lang="cs-CZ" sz="12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u="none" strike="noStrike">
                          <a:effectLst/>
                        </a:rPr>
                        <a:t>2</a:t>
                      </a:r>
                      <a:endParaRPr lang="cs-CZ" sz="12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u="none" strike="noStrike">
                          <a:effectLst/>
                        </a:rPr>
                        <a:t>4</a:t>
                      </a:r>
                      <a:endParaRPr lang="cs-CZ" sz="12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200025"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u="none" strike="noStrike">
                          <a:effectLst/>
                        </a:rPr>
                        <a:t>1</a:t>
                      </a:r>
                      <a:endParaRPr lang="cs-CZ" sz="12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u="none" strike="noStrike">
                          <a:effectLst/>
                        </a:rPr>
                        <a:t>3</a:t>
                      </a:r>
                      <a:endParaRPr lang="cs-CZ" sz="12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u="none" strike="noStrike">
                          <a:effectLst/>
                        </a:rPr>
                        <a:t>5</a:t>
                      </a:r>
                      <a:endParaRPr lang="cs-CZ" sz="12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u="none" strike="noStrike">
                          <a:effectLst/>
                        </a:rPr>
                        <a:t>9</a:t>
                      </a:r>
                      <a:endParaRPr lang="cs-CZ" sz="12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u="none" strike="noStrike">
                          <a:effectLst/>
                        </a:rPr>
                        <a:t>7</a:t>
                      </a:r>
                      <a:endParaRPr lang="cs-CZ" sz="12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u="none" strike="noStrike">
                          <a:effectLst/>
                        </a:rPr>
                        <a:t>8</a:t>
                      </a:r>
                      <a:endParaRPr lang="cs-CZ" sz="12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u="none" strike="noStrike">
                          <a:effectLst/>
                        </a:rPr>
                        <a:t>5</a:t>
                      </a:r>
                      <a:endParaRPr lang="cs-CZ" sz="12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u="none" strike="noStrike">
                          <a:effectLst/>
                        </a:rPr>
                        <a:t>5</a:t>
                      </a:r>
                      <a:endParaRPr lang="cs-CZ" sz="12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u="none" strike="noStrike">
                          <a:effectLst/>
                        </a:rPr>
                        <a:t>6</a:t>
                      </a:r>
                      <a:endParaRPr lang="cs-CZ" sz="12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u="none" strike="noStrike">
                          <a:effectLst/>
                        </a:rPr>
                        <a:t>2</a:t>
                      </a:r>
                      <a:endParaRPr lang="cs-CZ" sz="12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u="none" strike="noStrike">
                          <a:effectLst/>
                        </a:rPr>
                        <a:t>4</a:t>
                      </a:r>
                      <a:endParaRPr lang="cs-CZ" sz="12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200025"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u="none" strike="noStrike">
                          <a:effectLst/>
                        </a:rPr>
                        <a:t>1</a:t>
                      </a:r>
                      <a:endParaRPr lang="cs-CZ" sz="12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u="none" strike="noStrike">
                          <a:effectLst/>
                        </a:rPr>
                        <a:t>3</a:t>
                      </a:r>
                      <a:endParaRPr lang="cs-CZ" sz="12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u="none" strike="noStrike">
                          <a:effectLst/>
                        </a:rPr>
                        <a:t>5</a:t>
                      </a:r>
                      <a:endParaRPr lang="cs-CZ" sz="12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u="none" strike="noStrike">
                          <a:effectLst/>
                        </a:rPr>
                        <a:t>9</a:t>
                      </a:r>
                      <a:endParaRPr lang="cs-CZ" sz="12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u="none" strike="noStrike" dirty="0">
                          <a:effectLst/>
                        </a:rPr>
                        <a:t>7</a:t>
                      </a:r>
                      <a:endParaRPr lang="cs-CZ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u="none" strike="noStrike">
                          <a:effectLst/>
                        </a:rPr>
                        <a:t>8</a:t>
                      </a:r>
                      <a:endParaRPr lang="cs-CZ" sz="12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u="none" strike="noStrike">
                          <a:effectLst/>
                        </a:rPr>
                        <a:t>5</a:t>
                      </a:r>
                      <a:endParaRPr lang="cs-CZ" sz="12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u="none" strike="noStrike">
                          <a:effectLst/>
                        </a:rPr>
                        <a:t>5</a:t>
                      </a:r>
                      <a:endParaRPr lang="cs-CZ" sz="12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u="none" strike="noStrike">
                          <a:effectLst/>
                        </a:rPr>
                        <a:t>6</a:t>
                      </a:r>
                      <a:endParaRPr lang="cs-CZ" sz="12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u="none" strike="noStrike">
                          <a:effectLst/>
                        </a:rPr>
                        <a:t>2</a:t>
                      </a:r>
                      <a:endParaRPr lang="cs-CZ" sz="12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u="none" strike="noStrike">
                          <a:effectLst/>
                        </a:rPr>
                        <a:t>4</a:t>
                      </a:r>
                      <a:endParaRPr lang="cs-CZ" sz="12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200025"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u="none" strike="noStrike">
                          <a:effectLst/>
                        </a:rPr>
                        <a:t>1</a:t>
                      </a:r>
                      <a:endParaRPr lang="cs-CZ" sz="12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u="none" strike="noStrike">
                          <a:effectLst/>
                        </a:rPr>
                        <a:t>3</a:t>
                      </a:r>
                      <a:endParaRPr lang="cs-CZ" sz="12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u="none" strike="noStrike">
                          <a:effectLst/>
                        </a:rPr>
                        <a:t>5</a:t>
                      </a:r>
                      <a:endParaRPr lang="cs-CZ" sz="12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u="none" strike="noStrike">
                          <a:effectLst/>
                        </a:rPr>
                        <a:t>9</a:t>
                      </a:r>
                      <a:endParaRPr lang="cs-CZ" sz="12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u="none" strike="noStrike">
                          <a:effectLst/>
                        </a:rPr>
                        <a:t>7</a:t>
                      </a:r>
                      <a:endParaRPr lang="cs-CZ" sz="12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u="none" strike="noStrike">
                          <a:effectLst/>
                        </a:rPr>
                        <a:t>8</a:t>
                      </a:r>
                      <a:endParaRPr lang="cs-CZ" sz="12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u="none" strike="noStrike">
                          <a:effectLst/>
                        </a:rPr>
                        <a:t>5</a:t>
                      </a:r>
                      <a:endParaRPr lang="cs-CZ" sz="12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u="none" strike="noStrike">
                          <a:effectLst/>
                        </a:rPr>
                        <a:t>5</a:t>
                      </a:r>
                      <a:endParaRPr lang="cs-CZ" sz="12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u="none" strike="noStrike">
                          <a:effectLst/>
                        </a:rPr>
                        <a:t>6</a:t>
                      </a:r>
                      <a:endParaRPr lang="cs-CZ" sz="12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u="none" strike="noStrike">
                          <a:effectLst/>
                        </a:rPr>
                        <a:t>2</a:t>
                      </a:r>
                      <a:endParaRPr lang="cs-CZ" sz="12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u="none" strike="noStrike">
                          <a:effectLst/>
                        </a:rPr>
                        <a:t>4</a:t>
                      </a:r>
                      <a:endParaRPr lang="cs-CZ" sz="12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200025"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u="none" strike="noStrike">
                          <a:effectLst/>
                        </a:rPr>
                        <a:t>1</a:t>
                      </a:r>
                      <a:endParaRPr lang="cs-CZ" sz="12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u="none" strike="noStrike">
                          <a:effectLst/>
                        </a:rPr>
                        <a:t>3</a:t>
                      </a:r>
                      <a:endParaRPr lang="cs-CZ" sz="12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u="none" strike="noStrike">
                          <a:effectLst/>
                        </a:rPr>
                        <a:t>5</a:t>
                      </a:r>
                      <a:endParaRPr lang="cs-CZ" sz="12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u="none" strike="noStrike">
                          <a:effectLst/>
                        </a:rPr>
                        <a:t>9</a:t>
                      </a:r>
                      <a:endParaRPr lang="cs-CZ" sz="12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u="none" strike="noStrike">
                          <a:effectLst/>
                        </a:rPr>
                        <a:t>7</a:t>
                      </a:r>
                      <a:endParaRPr lang="cs-CZ" sz="12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u="none" strike="noStrike">
                          <a:effectLst/>
                        </a:rPr>
                        <a:t>8</a:t>
                      </a:r>
                      <a:endParaRPr lang="cs-CZ" sz="12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u="none" strike="noStrike">
                          <a:effectLst/>
                        </a:rPr>
                        <a:t>5</a:t>
                      </a:r>
                      <a:endParaRPr lang="cs-CZ" sz="12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u="none" strike="noStrike">
                          <a:effectLst/>
                        </a:rPr>
                        <a:t>5</a:t>
                      </a:r>
                      <a:endParaRPr lang="cs-CZ" sz="12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u="none" strike="noStrike">
                          <a:effectLst/>
                        </a:rPr>
                        <a:t>6</a:t>
                      </a:r>
                      <a:endParaRPr lang="cs-CZ" sz="12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u="none" strike="noStrike">
                          <a:effectLst/>
                        </a:rPr>
                        <a:t>2</a:t>
                      </a:r>
                      <a:endParaRPr lang="cs-CZ" sz="12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u="none" strike="noStrike">
                          <a:effectLst/>
                        </a:rPr>
                        <a:t>4</a:t>
                      </a:r>
                      <a:endParaRPr lang="cs-CZ" sz="12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200025"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u="none" strike="noStrike">
                          <a:effectLst/>
                        </a:rPr>
                        <a:t>1</a:t>
                      </a:r>
                      <a:endParaRPr lang="cs-CZ" sz="12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u="none" strike="noStrike">
                          <a:effectLst/>
                        </a:rPr>
                        <a:t>3</a:t>
                      </a:r>
                      <a:endParaRPr lang="cs-CZ" sz="12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u="none" strike="noStrike">
                          <a:effectLst/>
                        </a:rPr>
                        <a:t>5</a:t>
                      </a:r>
                      <a:endParaRPr lang="cs-CZ" sz="12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u="none" strike="noStrike">
                          <a:effectLst/>
                        </a:rPr>
                        <a:t>9</a:t>
                      </a:r>
                      <a:endParaRPr lang="cs-CZ" sz="12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u="none" strike="noStrike">
                          <a:effectLst/>
                        </a:rPr>
                        <a:t>7</a:t>
                      </a:r>
                      <a:endParaRPr lang="cs-CZ" sz="12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u="none" strike="noStrike">
                          <a:effectLst/>
                        </a:rPr>
                        <a:t>8</a:t>
                      </a:r>
                      <a:endParaRPr lang="cs-CZ" sz="12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u="none" strike="noStrike">
                          <a:effectLst/>
                        </a:rPr>
                        <a:t>5</a:t>
                      </a:r>
                      <a:endParaRPr lang="cs-CZ" sz="12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u="none" strike="noStrike">
                          <a:effectLst/>
                        </a:rPr>
                        <a:t>5</a:t>
                      </a:r>
                      <a:endParaRPr lang="cs-CZ" sz="12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u="none" strike="noStrike">
                          <a:effectLst/>
                        </a:rPr>
                        <a:t>6</a:t>
                      </a:r>
                      <a:endParaRPr lang="cs-CZ" sz="12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u="none" strike="noStrike">
                          <a:effectLst/>
                        </a:rPr>
                        <a:t>2</a:t>
                      </a:r>
                      <a:endParaRPr lang="cs-CZ" sz="12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u="none" strike="noStrike">
                          <a:effectLst/>
                        </a:rPr>
                        <a:t>4</a:t>
                      </a:r>
                      <a:endParaRPr lang="cs-CZ" sz="12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200025"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u="none" strike="noStrike">
                          <a:effectLst/>
                        </a:rPr>
                        <a:t>1</a:t>
                      </a:r>
                      <a:endParaRPr lang="cs-CZ" sz="12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u="none" strike="noStrike">
                          <a:effectLst/>
                        </a:rPr>
                        <a:t>3</a:t>
                      </a:r>
                      <a:endParaRPr lang="cs-CZ" sz="12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u="none" strike="noStrike">
                          <a:effectLst/>
                        </a:rPr>
                        <a:t>5</a:t>
                      </a:r>
                      <a:endParaRPr lang="cs-CZ" sz="12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u="none" strike="noStrike">
                          <a:effectLst/>
                        </a:rPr>
                        <a:t>9</a:t>
                      </a:r>
                      <a:endParaRPr lang="cs-CZ" sz="12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u="none" strike="noStrike">
                          <a:effectLst/>
                        </a:rPr>
                        <a:t>7</a:t>
                      </a:r>
                      <a:endParaRPr lang="cs-CZ" sz="12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u="none" strike="noStrike">
                          <a:effectLst/>
                        </a:rPr>
                        <a:t>8</a:t>
                      </a:r>
                      <a:endParaRPr lang="cs-CZ" sz="12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u="none" strike="noStrike">
                          <a:effectLst/>
                        </a:rPr>
                        <a:t>5</a:t>
                      </a:r>
                      <a:endParaRPr lang="cs-CZ" sz="12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u="none" strike="noStrike">
                          <a:effectLst/>
                        </a:rPr>
                        <a:t>5</a:t>
                      </a:r>
                      <a:endParaRPr lang="cs-CZ" sz="12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u="none" strike="noStrike">
                          <a:effectLst/>
                        </a:rPr>
                        <a:t>6</a:t>
                      </a:r>
                      <a:endParaRPr lang="cs-CZ" sz="12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u="none" strike="noStrike">
                          <a:effectLst/>
                        </a:rPr>
                        <a:t>2</a:t>
                      </a:r>
                      <a:endParaRPr lang="cs-CZ" sz="12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u="none" strike="noStrike">
                          <a:effectLst/>
                        </a:rPr>
                        <a:t>4</a:t>
                      </a:r>
                      <a:endParaRPr lang="cs-CZ" sz="12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200025"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u="none" strike="noStrike">
                          <a:effectLst/>
                        </a:rPr>
                        <a:t>1</a:t>
                      </a:r>
                      <a:endParaRPr lang="cs-CZ" sz="12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u="none" strike="noStrike">
                          <a:effectLst/>
                        </a:rPr>
                        <a:t>3</a:t>
                      </a:r>
                      <a:endParaRPr lang="cs-CZ" sz="12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u="none" strike="noStrike">
                          <a:effectLst/>
                        </a:rPr>
                        <a:t>5</a:t>
                      </a:r>
                      <a:endParaRPr lang="cs-CZ" sz="12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u="none" strike="noStrike">
                          <a:effectLst/>
                        </a:rPr>
                        <a:t>9</a:t>
                      </a:r>
                      <a:endParaRPr lang="cs-CZ" sz="12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u="none" strike="noStrike">
                          <a:effectLst/>
                        </a:rPr>
                        <a:t>7</a:t>
                      </a:r>
                      <a:endParaRPr lang="cs-CZ" sz="12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u="none" strike="noStrike">
                          <a:effectLst/>
                        </a:rPr>
                        <a:t>8</a:t>
                      </a:r>
                      <a:endParaRPr lang="cs-CZ" sz="12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u="none" strike="noStrike">
                          <a:effectLst/>
                        </a:rPr>
                        <a:t>5</a:t>
                      </a:r>
                      <a:endParaRPr lang="cs-CZ" sz="12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u="none" strike="noStrike">
                          <a:effectLst/>
                        </a:rPr>
                        <a:t>5</a:t>
                      </a:r>
                      <a:endParaRPr lang="cs-CZ" sz="12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u="none" strike="noStrike">
                          <a:effectLst/>
                        </a:rPr>
                        <a:t>6</a:t>
                      </a:r>
                      <a:endParaRPr lang="cs-CZ" sz="12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u="none" strike="noStrike">
                          <a:effectLst/>
                        </a:rPr>
                        <a:t>2</a:t>
                      </a:r>
                      <a:endParaRPr lang="cs-CZ" sz="12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u="none" strike="noStrike" dirty="0">
                          <a:effectLst/>
                        </a:rPr>
                        <a:t>4</a:t>
                      </a:r>
                      <a:endParaRPr lang="cs-CZ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</a:tbl>
          </a:graphicData>
        </a:graphic>
      </p:graphicFrame>
      <p:pic>
        <p:nvPicPr>
          <p:cNvPr id="5" name="Picture 3" descr="C:\Users\Uzivatel\AppData\Local\Microsoft\Windows\Temporary Internet Files\Content.IE5\OCW90CEC\MC90043438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211960" y="4941168"/>
            <a:ext cx="1224136" cy="12391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0125075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Správné řešení: SUMA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843808" y="1340768"/>
            <a:ext cx="3394720" cy="604664"/>
          </a:xfrm>
        </p:spPr>
        <p:txBody>
          <a:bodyPr/>
          <a:lstStyle/>
          <a:p>
            <a:r>
              <a:rPr lang="cs-CZ" dirty="0"/>
              <a:t>=SUMA(B3:L15)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28452" y="1904567"/>
            <a:ext cx="8820472" cy="49590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4119914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302</TotalTime>
  <Words>289</Words>
  <Application>Microsoft Office PowerPoint</Application>
  <PresentationFormat>Předvádění na obrazovce (4:3)</PresentationFormat>
  <Paragraphs>179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sady Office</vt:lpstr>
      <vt:lpstr>Snímek 1</vt:lpstr>
      <vt:lpstr>Která z těchto značek slouží k vložení funkce?</vt:lpstr>
      <vt:lpstr>Správná odpověď</vt:lpstr>
      <vt:lpstr>Jaká značka se používá pro vložení funkce?</vt:lpstr>
      <vt:lpstr>Správná odpověď</vt:lpstr>
      <vt:lpstr>Zkopírujte si tuto tabulku a pomocí správné funkce sečtěte všechna čísla</vt:lpstr>
      <vt:lpstr>Správné řešení: SUMA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Alena T.</dc:creator>
  <cp:lastModifiedBy>Alena T.</cp:lastModifiedBy>
  <cp:revision>74</cp:revision>
  <dcterms:created xsi:type="dcterms:W3CDTF">2013-06-11T11:30:59Z</dcterms:created>
  <dcterms:modified xsi:type="dcterms:W3CDTF">2013-07-07T08:32:59Z</dcterms:modified>
</cp:coreProperties>
</file>