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61" r:id="rId6"/>
    <p:sldId id="262" r:id="rId7"/>
    <p:sldId id="263" r:id="rId8"/>
    <p:sldId id="267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7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B8FFFA-F740-4FD6-9CA4-BBB3C1159C75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3A5028-70AB-489F-937D-9F7C235195C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2/Dvorak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f/Nelahozeves,_Dvo%C5%99%C3%A1k%C5%AFv_d%C5%AFm_-_celek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2/Dvorak.jpg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Název DUM</a:t>
            </a:r>
            <a:r>
              <a:rPr lang="cs-CZ" b="1" smtClean="0">
                <a:solidFill>
                  <a:schemeClr val="bg1"/>
                </a:solidFill>
              </a:rPr>
              <a:t>:  </a:t>
            </a:r>
            <a:r>
              <a:rPr lang="cs-CZ" smtClean="0">
                <a:solidFill>
                  <a:schemeClr val="bg1"/>
                </a:solidFill>
              </a:rPr>
              <a:t>VY_32_INOVACE_XVII_2_01_Antonín </a:t>
            </a:r>
            <a:r>
              <a:rPr lang="cs-CZ" dirty="0" smtClean="0">
                <a:solidFill>
                  <a:schemeClr val="bg1"/>
                </a:solidFill>
              </a:rPr>
              <a:t>Dvořák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Šablona číslo:   </a:t>
            </a:r>
            <a:r>
              <a:rPr lang="cs-CZ" dirty="0" smtClean="0">
                <a:solidFill>
                  <a:schemeClr val="bg1"/>
                </a:solidFill>
              </a:rPr>
              <a:t>XVII</a:t>
            </a:r>
            <a:r>
              <a:rPr lang="cs-CZ" b="1" dirty="0" smtClean="0">
                <a:solidFill>
                  <a:schemeClr val="bg1"/>
                </a:solidFill>
              </a:rPr>
              <a:t>        Sada číslo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r>
              <a:rPr lang="cs-CZ" b="1" dirty="0" smtClean="0">
                <a:solidFill>
                  <a:schemeClr val="bg1"/>
                </a:solidFill>
              </a:rPr>
              <a:t>   </a:t>
            </a:r>
            <a:r>
              <a:rPr lang="cs-CZ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       Pořadové číslo DUM:  0</a:t>
            </a:r>
            <a:r>
              <a:rPr lang="cs-CZ" dirty="0" smtClean="0">
                <a:solidFill>
                  <a:schemeClr val="bg1"/>
                </a:solidFill>
              </a:rPr>
              <a:t>1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Autor:   </a:t>
            </a:r>
            <a:r>
              <a:rPr lang="cs-CZ" dirty="0" smtClean="0">
                <a:solidFill>
                  <a:schemeClr val="bg1"/>
                </a:solidFill>
              </a:rPr>
              <a:t>Mgr. Zuzana </a:t>
            </a:r>
            <a:r>
              <a:rPr lang="cs-CZ" dirty="0" err="1" smtClean="0">
                <a:solidFill>
                  <a:schemeClr val="bg1"/>
                </a:solidFill>
              </a:rPr>
              <a:t>Pácaltová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69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404664"/>
            <a:ext cx="8424936" cy="6120680"/>
          </a:xfrm>
          <a:prstGeom prst="rect">
            <a:avLst/>
          </a:prstGeom>
          <a:solidFill>
            <a:schemeClr val="tx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Anotace: </a:t>
            </a:r>
            <a:r>
              <a:rPr lang="cs-CZ" sz="2000" dirty="0" smtClean="0">
                <a:solidFill>
                  <a:schemeClr val="bg1"/>
                </a:solidFill>
              </a:rPr>
              <a:t>Seznámení s životem a tvorbou hudebního skladatele Antonína Dvořáka.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Očekávaný výstup: </a:t>
            </a:r>
            <a:r>
              <a:rPr lang="cs-CZ" sz="2000" dirty="0" smtClean="0">
                <a:solidFill>
                  <a:schemeClr val="bg1"/>
                </a:solidFill>
              </a:rPr>
              <a:t>Žák zná základní údaje o životě a tvorbě Antonína Dvořáka a chápe </a:t>
            </a:r>
            <a:r>
              <a:rPr lang="cs-CZ" sz="2000" smtClean="0">
                <a:solidFill>
                  <a:schemeClr val="bg1"/>
                </a:solidFill>
              </a:rPr>
              <a:t>vztah mezi nimi.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Druh učebního materiálu: </a:t>
            </a:r>
            <a:r>
              <a:rPr lang="cs-CZ" sz="2000" dirty="0" smtClean="0">
                <a:solidFill>
                  <a:schemeClr val="bg1"/>
                </a:solidFill>
              </a:rPr>
              <a:t>prezentace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Typická věková skupina: </a:t>
            </a:r>
            <a:r>
              <a:rPr lang="cs-CZ" sz="2000" dirty="0" smtClean="0">
                <a:solidFill>
                  <a:schemeClr val="bg1"/>
                </a:solidFill>
              </a:rPr>
              <a:t>9 – 11 let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Klíčová slova: </a:t>
            </a:r>
            <a:r>
              <a:rPr lang="cs-CZ" sz="2000" dirty="0" smtClean="0">
                <a:solidFill>
                  <a:schemeClr val="bg1"/>
                </a:solidFill>
              </a:rPr>
              <a:t>Antonín Dvořák, hudební skladatel</a:t>
            </a: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Pomůcky a materiál: </a:t>
            </a:r>
            <a:r>
              <a:rPr lang="cs-CZ" sz="2000" dirty="0" smtClean="0">
                <a:solidFill>
                  <a:schemeClr val="bg1"/>
                </a:solidFill>
              </a:rPr>
              <a:t>interaktivní tabule</a:t>
            </a:r>
          </a:p>
          <a:p>
            <a:pPr algn="l"/>
            <a:endParaRPr lang="cs-CZ" sz="2000" b="1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Potřebný čas pro výuku DUM:</a:t>
            </a:r>
            <a:r>
              <a:rPr lang="cs-CZ" sz="2000" dirty="0" smtClean="0">
                <a:solidFill>
                  <a:schemeClr val="bg1"/>
                </a:solidFill>
              </a:rPr>
              <a:t> 20 minut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bg1"/>
                </a:solidFill>
              </a:rPr>
              <a:t>Metodické zhodnocení a popis práce s digitálním učebním materiálem:  </a:t>
            </a:r>
            <a:r>
              <a:rPr lang="cs-CZ" sz="2000" dirty="0" smtClean="0">
                <a:solidFill>
                  <a:schemeClr val="bg1"/>
                </a:solidFill>
              </a:rPr>
              <a:t>Žáci sledují prezentaci a podrobnější výklad učitele mohou doplnit vlastními poznatky o hudebním skladateli.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42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980728"/>
            <a:ext cx="8229600" cy="18288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ANTONÍN DVOŘÁK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File:Dvora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58302"/>
            <a:ext cx="2234351" cy="351280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8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ANTONÍN DVOŘÁK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File:Nelahozeves, Dvořákův dům - cel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87" y="3717032"/>
            <a:ext cx="5588932" cy="292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851920" y="1734870"/>
            <a:ext cx="502413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+mj-lt"/>
              </a:rPr>
              <a:t>* 8. září 1841 Nelahozeves </a:t>
            </a:r>
          </a:p>
          <a:p>
            <a:endParaRPr lang="cs-CZ" sz="2800" dirty="0">
              <a:latin typeface="+mj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04320" y="2420888"/>
            <a:ext cx="487173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+mj-lt"/>
              </a:rPr>
              <a:t>Narodil se v rodině řezníka a hostinského.</a:t>
            </a:r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57092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ANTONÍN DVOŘÁK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1628800"/>
            <a:ext cx="806489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Otec chtěl, aby se stal také řezníkem.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Brzy však odhalili jeho mimořádný talent (hrál na housle, violu, klavír,         varhany).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Studoval varhanickou školu.           Zároveň hrál na violu v orchestru </a:t>
            </a:r>
            <a:r>
              <a:rPr lang="cs-CZ" sz="2800" dirty="0" err="1" smtClean="0">
                <a:latin typeface="+mj-lt"/>
              </a:rPr>
              <a:t>Prozatimního</a:t>
            </a:r>
            <a:r>
              <a:rPr lang="cs-CZ" sz="2800" dirty="0" smtClean="0">
                <a:latin typeface="+mj-lt"/>
              </a:rPr>
              <a:t> divadla                            pod vedením Bedřicha Smetany.</a:t>
            </a:r>
            <a:endParaRPr lang="cs-CZ" sz="2800" dirty="0">
              <a:latin typeface="+mj-lt"/>
            </a:endParaRPr>
          </a:p>
        </p:txBody>
      </p:sp>
      <p:pic>
        <p:nvPicPr>
          <p:cNvPr id="4098" name="Picture 2" descr="C:\Users\pacaltovaz\AppData\Local\Microsoft\Windows\Temporary Internet Files\Content.IE5\2DV0BKOG\MP9004313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121" y="3212976"/>
            <a:ext cx="2148589" cy="338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432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ANTONÍN DVOŘÁK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1921772"/>
            <a:ext cx="806489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Zamiloval se do své žákyně Josefíny Čermákové. Jeho city však nebyly opětovány.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 smtClean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V roce 1873 se oženil s její sestrou Annou.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Měli spolu devět dětí. Tři z nich zemřeli během jednoho roku. Svůj zármutek Dvořák vyjádřil ve sborovém díle </a:t>
            </a:r>
            <a:r>
              <a:rPr lang="cs-CZ" sz="2800" dirty="0" err="1" smtClean="0">
                <a:latin typeface="+mj-lt"/>
              </a:rPr>
              <a:t>Stabat</a:t>
            </a:r>
            <a:r>
              <a:rPr lang="cs-CZ" sz="2800" dirty="0" smtClean="0">
                <a:latin typeface="+mj-lt"/>
              </a:rPr>
              <a:t> mater.</a:t>
            </a: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54044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ANTONÍN DVOŘÁK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1921772"/>
            <a:ext cx="882047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Proslavily ho Slovanské tance.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Díky hudbě cestoval po Evropě – Londýn, Birmingham, Moskva, Petrohrad.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V letech 1892-1895 působil jako ředitel    americké národní konzervatoře v New Yorku.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V roce 1901 se stal profesorem na pražské konzervatoři.</a:t>
            </a:r>
          </a:p>
        </p:txBody>
      </p:sp>
    </p:spTree>
    <p:extLst>
      <p:ext uri="{BB962C8B-B14F-4D97-AF65-F5344CB8AC3E}">
        <p14:creationId xmlns:p14="http://schemas.microsoft.com/office/powerpoint/2010/main" val="3542724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Dílo </a:t>
            </a:r>
            <a:r>
              <a:rPr lang="cs-CZ" sz="1800" dirty="0" err="1" smtClean="0">
                <a:solidFill>
                  <a:schemeClr val="tx1"/>
                </a:solidFill>
              </a:rPr>
              <a:t>ANTONÍNa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DVOŘÁKa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1921772"/>
            <a:ext cx="882047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Základem jeho hudby jsou české melodie.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Zajímá se také o hudbu dalších slovanských národů (Slováků, Poláků, Rusů).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Při svém pobytu v Americe se inspiroval hudbou amerických černochů a indiánů. </a:t>
            </a:r>
          </a:p>
        </p:txBody>
      </p:sp>
    </p:spTree>
    <p:extLst>
      <p:ext uri="{BB962C8B-B14F-4D97-AF65-F5344CB8AC3E}">
        <p14:creationId xmlns:p14="http://schemas.microsoft.com/office/powerpoint/2010/main" val="70939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 dílo </a:t>
            </a:r>
            <a:r>
              <a:rPr lang="cs-CZ" sz="1800" dirty="0" err="1" smtClean="0">
                <a:solidFill>
                  <a:schemeClr val="tx1"/>
                </a:solidFill>
              </a:rPr>
              <a:t>ANTONÍNa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DVOŘÁKa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7566" y="1888699"/>
            <a:ext cx="55040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+mj-lt"/>
              </a:rPr>
              <a:t>9. symfonie Z Nového světa</a:t>
            </a:r>
          </a:p>
        </p:txBody>
      </p:sp>
      <p:pic>
        <p:nvPicPr>
          <p:cNvPr id="5" name="Picture 3" descr="C:\Users\pacaltovaz\AppData\Local\Microsoft\Windows\Temporary Internet Files\Content.IE5\EIO665C3\MP9004313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89040"/>
            <a:ext cx="4050864" cy="2731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7566" y="3051001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Některé motivy jsou inspirovány hudbou amerických černochů   a jejich spirituály. 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800" dirty="0">
              <a:latin typeface="+mj-lt"/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>
                <a:latin typeface="+mj-lt"/>
              </a:rPr>
              <a:t>Tato skladba zazněla jako první po přistání na Měsíci v roce 1969.</a:t>
            </a:r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317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 dílo </a:t>
            </a:r>
            <a:r>
              <a:rPr lang="cs-CZ" sz="1800" dirty="0" err="1" smtClean="0">
                <a:solidFill>
                  <a:schemeClr val="tx1"/>
                </a:solidFill>
              </a:rPr>
              <a:t>ANTONÍNa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DVOŘÁKa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79086" y="1556792"/>
            <a:ext cx="716126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+mj-lt"/>
              </a:rPr>
              <a:t>Opery:</a:t>
            </a:r>
          </a:p>
          <a:p>
            <a:r>
              <a:rPr lang="cs-CZ" sz="2800" dirty="0" smtClean="0">
                <a:latin typeface="+mj-lt"/>
              </a:rPr>
              <a:t>Čert a Káča, Rusalka, Jakobín</a:t>
            </a:r>
          </a:p>
          <a:p>
            <a:endParaRPr lang="cs-CZ" sz="2800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Symfonické básně:</a:t>
            </a:r>
          </a:p>
          <a:p>
            <a:r>
              <a:rPr lang="cs-CZ" sz="2800" dirty="0" smtClean="0">
                <a:latin typeface="+mj-lt"/>
              </a:rPr>
              <a:t>Vodník, Zlatý kolovrat, Polednice</a:t>
            </a:r>
          </a:p>
          <a:p>
            <a:endParaRPr lang="cs-CZ" sz="2800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Klavírní skladby:</a:t>
            </a:r>
          </a:p>
          <a:p>
            <a:r>
              <a:rPr lang="cs-CZ" sz="2800" dirty="0" smtClean="0">
                <a:latin typeface="+mj-lt"/>
              </a:rPr>
              <a:t>Slovanské tance (16 tanců)</a:t>
            </a:r>
          </a:p>
          <a:p>
            <a:endParaRPr lang="cs-CZ" sz="2800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Ženské sbory:</a:t>
            </a:r>
          </a:p>
          <a:p>
            <a:r>
              <a:rPr lang="cs-CZ" sz="2800" dirty="0" smtClean="0">
                <a:latin typeface="+mj-lt"/>
              </a:rPr>
              <a:t>Moravské dvojzpěvy</a:t>
            </a:r>
            <a:endParaRPr lang="cs-CZ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3322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229600" cy="460648"/>
          </a:xfrm>
        </p:spPr>
        <p:txBody>
          <a:bodyPr>
            <a:normAutofit/>
          </a:bodyPr>
          <a:lstStyle/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 ANTONÍN DVOŘÁK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9469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03848" y="1556792"/>
            <a:ext cx="550406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† 1. května 1904 Praha</a:t>
            </a:r>
          </a:p>
          <a:p>
            <a:endParaRPr lang="cs-CZ" sz="2800" dirty="0"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Zemřel na selhání srdce.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Tento </a:t>
            </a:r>
            <a:r>
              <a:rPr lang="cs-CZ" sz="2800" dirty="0"/>
              <a:t>český hudební skladatel,        dirigent a učitel hudby je                  pohřben </a:t>
            </a:r>
            <a:r>
              <a:rPr lang="cs-CZ" sz="2800" dirty="0" smtClean="0"/>
              <a:t>na Vyšehradském hřbitově.</a:t>
            </a:r>
            <a:endParaRPr lang="cs-CZ" sz="2800" dirty="0"/>
          </a:p>
          <a:p>
            <a:endParaRPr lang="cs-CZ" sz="2800" dirty="0" smtClean="0">
              <a:latin typeface="+mj-lt"/>
            </a:endParaRPr>
          </a:p>
        </p:txBody>
      </p:sp>
      <p:pic>
        <p:nvPicPr>
          <p:cNvPr id="5" name="Picture 2" descr="File:Dvora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2234351" cy="3512800"/>
          </a:xfrm>
          <a:prstGeom prst="rect">
            <a:avLst/>
          </a:prstGeom>
          <a:noFill/>
          <a:effectLst>
            <a:softEdge rad="63500"/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37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836712"/>
            <a:ext cx="8229600" cy="3024336"/>
          </a:xfrm>
        </p:spPr>
        <p:txBody>
          <a:bodyPr>
            <a:noAutofit/>
          </a:bodyPr>
          <a:lstStyle/>
          <a:p>
            <a:pPr algn="l"/>
            <a:r>
              <a:rPr lang="cs-CZ" sz="2400" dirty="0">
                <a:solidFill>
                  <a:schemeClr val="tx1"/>
                </a:solidFill>
                <a:latin typeface="+mn-lt"/>
              </a:rPr>
              <a:t>Zdroje</a:t>
            </a:r>
            <a:r>
              <a:rPr lang="cs-CZ" sz="2400" b="0" dirty="0">
                <a:solidFill>
                  <a:schemeClr val="tx1"/>
                </a:solidFill>
                <a:latin typeface="+mn-lt"/>
              </a:rPr>
              <a:t>:</a:t>
            </a:r>
            <a:r>
              <a:rPr lang="cs-CZ" sz="2400" dirty="0">
                <a:solidFill>
                  <a:schemeClr val="tx1"/>
                </a:solidFill>
                <a:latin typeface="+mn-lt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+mn-lt"/>
              </a:rPr>
            </a:br>
            <a:r>
              <a:rPr lang="cs-CZ" sz="2400" b="0" dirty="0">
                <a:solidFill>
                  <a:schemeClr val="tx1"/>
                </a:solidFill>
                <a:latin typeface="+mn-lt"/>
              </a:rPr>
              <a:t>http://upload.wikimedia.org/wikipedia/commons/1/12/Dvorak.jpg</a:t>
            </a:r>
            <a:br>
              <a:rPr lang="cs-CZ" sz="2400" b="0" dirty="0">
                <a:solidFill>
                  <a:schemeClr val="tx1"/>
                </a:solidFill>
                <a:latin typeface="+mn-lt"/>
              </a:rPr>
            </a:br>
            <a:r>
              <a:rPr lang="cs-CZ" sz="2400" b="0" dirty="0">
                <a:solidFill>
                  <a:schemeClr val="tx1"/>
                </a:solidFill>
                <a:latin typeface="+mn-lt"/>
              </a:rPr>
              <a:t>http://commons.wikimedia.org/wiki/File:Nelahozeves,_Dvo%C5%99%C3%A1k%C5%AFv_d%C5%AFm_-_</a:t>
            </a:r>
            <a:r>
              <a:rPr lang="cs-CZ" sz="2400" b="0" dirty="0" smtClean="0">
                <a:solidFill>
                  <a:schemeClr val="tx1"/>
                </a:solidFill>
                <a:latin typeface="+mn-lt"/>
              </a:rPr>
              <a:t>celek.jpg</a:t>
            </a:r>
            <a:br>
              <a:rPr lang="cs-CZ" sz="2400" b="0" dirty="0" smtClean="0">
                <a:solidFill>
                  <a:schemeClr val="tx1"/>
                </a:solidFill>
                <a:latin typeface="+mn-lt"/>
              </a:rPr>
            </a:br>
            <a:r>
              <a:rPr lang="cs-CZ" sz="2400" b="0" dirty="0">
                <a:solidFill>
                  <a:schemeClr val="tx1"/>
                </a:solidFill>
                <a:latin typeface="+mn-lt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41356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4592</TotalTime>
  <Words>355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Prezentace aplikace PowerPoint</vt:lpstr>
      <vt:lpstr>ANTONÍN DVOŘÁK</vt:lpstr>
      <vt:lpstr>ANTONÍN DVOŘÁK</vt:lpstr>
      <vt:lpstr>ANTONÍN DVOŘÁK</vt:lpstr>
      <vt:lpstr>ANTONÍN DVOŘÁK</vt:lpstr>
      <vt:lpstr>ANTONÍN DVOŘÁK</vt:lpstr>
      <vt:lpstr>Dílo ANTONÍNa DVOŘÁKa</vt:lpstr>
      <vt:lpstr> dílo ANTONÍNa DVOŘÁKa</vt:lpstr>
      <vt:lpstr> dílo ANTONÍNa DVOŘÁKa</vt:lpstr>
      <vt:lpstr> ANTONÍN DVOŘÁK</vt:lpstr>
      <vt:lpstr>Zdroje: http://upload.wikimedia.org/wikipedia/commons/1/12/Dvorak.jpg http://commons.wikimedia.org/wiki/File:Nelahozeves,_Dvo%C5%99%C3%A1k%C5%AFv_d%C5%AFm_-_celek.jpg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Romana Zikmundová</cp:lastModifiedBy>
  <cp:revision>38</cp:revision>
  <dcterms:created xsi:type="dcterms:W3CDTF">2013-01-01T14:24:54Z</dcterms:created>
  <dcterms:modified xsi:type="dcterms:W3CDTF">2013-07-09T16:14:13Z</dcterms:modified>
</cp:coreProperties>
</file>