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6" r:id="rId3"/>
    <p:sldId id="257" r:id="rId4"/>
    <p:sldId id="259" r:id="rId5"/>
    <p:sldId id="260" r:id="rId6"/>
    <p:sldId id="258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9F8CEB6-908F-4511-A514-B813FA4D37A7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93155C5-9389-48F3-A63A-50C5FE1120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newsflash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2184400" y="0"/>
          <a:ext cx="4703763" cy="6756400"/>
        </p:xfrm>
        <a:graphic>
          <a:graphicData uri="http://schemas.openxmlformats.org/presentationml/2006/ole">
            <p:oleObj spid="_x0000_s1026" name="Dokument" r:id="rId3" imgW="5889940" imgH="8489358" progId="Word.Document.12">
              <p:embed/>
            </p:oleObj>
          </a:graphicData>
        </a:graphic>
      </p:graphicFrame>
    </p:spTree>
  </p:cSld>
  <p:clrMapOvr>
    <a:masterClrMapping/>
  </p:clrMapOvr>
  <p:transition spd="med"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dirty="0" smtClean="0"/>
              <a:t>Informatika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645024"/>
            <a:ext cx="6400800" cy="1752600"/>
          </a:xfrm>
        </p:spPr>
        <p:txBody>
          <a:bodyPr>
            <a:normAutofit fontScale="77500" lnSpcReduction="20000"/>
          </a:bodyPr>
          <a:lstStyle/>
          <a:p>
            <a:pPr algn="r"/>
            <a:endParaRPr lang="cs-CZ" dirty="0" smtClean="0"/>
          </a:p>
          <a:p>
            <a:pPr algn="r"/>
            <a:r>
              <a:rPr lang="cs-CZ" sz="3600" dirty="0" smtClean="0"/>
              <a:t>E-MAIL</a:t>
            </a:r>
          </a:p>
          <a:p>
            <a:pPr algn="r"/>
            <a:r>
              <a:rPr lang="cs-CZ" dirty="0" smtClean="0"/>
              <a:t>Vít </a:t>
            </a:r>
            <a:r>
              <a:rPr lang="cs-CZ" dirty="0" err="1" smtClean="0"/>
              <a:t>Rutkovský</a:t>
            </a:r>
            <a:endParaRPr lang="cs-CZ" dirty="0" smtClean="0"/>
          </a:p>
          <a:p>
            <a:pPr algn="r"/>
            <a:r>
              <a:rPr lang="cs-CZ" dirty="0" smtClean="0"/>
              <a:t>ISŠ SEMILY</a:t>
            </a:r>
          </a:p>
          <a:p>
            <a:r>
              <a:rPr lang="cs-CZ" smtClean="0"/>
              <a:t>3.září 2012</a:t>
            </a:r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1084158"/>
          </a:xfrm>
        </p:spPr>
        <p:txBody>
          <a:bodyPr>
            <a:normAutofit/>
          </a:bodyPr>
          <a:lstStyle/>
          <a:p>
            <a:r>
              <a:rPr lang="cs-CZ" sz="4000" dirty="0" smtClean="0"/>
              <a:t>OBSAH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764704"/>
            <a:ext cx="39604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   e-mail/email</a:t>
            </a:r>
          </a:p>
          <a:p>
            <a:pPr marL="342900" indent="-342900">
              <a:buClr>
                <a:schemeClr val="bg1"/>
              </a:buClr>
              <a:buFont typeface="Arial" pitchFamily="34" charset="0"/>
              <a:buChar char="•"/>
            </a:pPr>
            <a:r>
              <a:rPr lang="cs-CZ" sz="32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  e-mail</a:t>
            </a:r>
          </a:p>
          <a:p>
            <a:pPr marL="342900" indent="-342900">
              <a:buClr>
                <a:schemeClr val="bg1"/>
              </a:buClr>
              <a:buFont typeface="Arial" pitchFamily="34" charset="0"/>
              <a:buChar char="•"/>
            </a:pPr>
            <a:r>
              <a:rPr lang="cs-CZ" sz="32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  protokoly</a:t>
            </a:r>
          </a:p>
          <a:p>
            <a:pPr marL="342900" indent="-342900">
              <a:buClr>
                <a:schemeClr val="bg1"/>
              </a:buClr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2">
                    <a:lumMod val="50000"/>
                  </a:schemeClr>
                </a:solidFill>
              </a:rPr>
              <a:t>   e-mail klient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E-MAIL vs. EMAIL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18720" cy="732974"/>
          </a:xfrm>
        </p:spPr>
        <p:txBody>
          <a:bodyPr/>
          <a:lstStyle/>
          <a:p>
            <a:pPr algn="ctr"/>
            <a:r>
              <a:rPr lang="cs-CZ" dirty="0" smtClean="0"/>
              <a:t>e-mail – </a:t>
            </a:r>
            <a:r>
              <a:rPr lang="en-US" dirty="0" smtClean="0"/>
              <a:t>[</a:t>
            </a:r>
            <a:r>
              <a:rPr lang="cs-CZ" dirty="0" err="1" smtClean="0"/>
              <a:t>electronik</a:t>
            </a:r>
            <a:r>
              <a:rPr lang="cs-CZ" dirty="0" smtClean="0"/>
              <a:t> mail</a:t>
            </a:r>
            <a:r>
              <a:rPr lang="en-US" dirty="0" smtClean="0"/>
              <a:t>] </a:t>
            </a:r>
            <a:r>
              <a:rPr lang="cs-CZ" dirty="0" smtClean="0"/>
              <a:t>elektronická pošta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323528" y="2708920"/>
            <a:ext cx="4126232" cy="33843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  <a:t>email (barva) -  </a:t>
            </a:r>
            <a:b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  <a:t>povrchová úprava kovu, keramiky nebo skla, nátěrová hmota</a:t>
            </a:r>
          </a:p>
          <a:p>
            <a:pPr>
              <a:buNone/>
            </a:pPr>
            <a:endParaRPr lang="cs-CZ" sz="2200" dirty="0" smtClean="0">
              <a:solidFill>
                <a:schemeClr val="bg2">
                  <a:lumMod val="50000"/>
                </a:schemeClr>
              </a:solidFill>
            </a:endParaRPr>
          </a:p>
          <a:p>
            <a:pPr>
              <a:buNone/>
            </a:pPr>
            <a:endParaRPr lang="cs-CZ" sz="2200" dirty="0" smtClean="0">
              <a:solidFill>
                <a:schemeClr val="bg2">
                  <a:lumMod val="50000"/>
                </a:schemeClr>
              </a:solidFill>
            </a:endParaRPr>
          </a:p>
          <a:p>
            <a:pPr>
              <a:buNone/>
            </a:pPr>
            <a:endParaRPr lang="cs-CZ" sz="2200" dirty="0" smtClean="0">
              <a:solidFill>
                <a:schemeClr val="bg2">
                  <a:lumMod val="50000"/>
                </a:schemeClr>
              </a:solidFill>
            </a:endParaRPr>
          </a:p>
          <a:p>
            <a:pPr>
              <a:buNone/>
              <a:tabLst>
                <a:tab pos="1438275" algn="l"/>
              </a:tabLst>
            </a:pPr>
            <a: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  <a:t>		email - </a:t>
            </a:r>
            <a:b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  <a:t>		zubní sklovina</a:t>
            </a:r>
          </a:p>
          <a:p>
            <a:pPr>
              <a:buNone/>
            </a:pPr>
            <a:endParaRPr lang="cs-CZ" sz="2200" dirty="0" smtClean="0">
              <a:solidFill>
                <a:schemeClr val="bg2">
                  <a:lumMod val="50000"/>
                </a:schemeClr>
              </a:solidFill>
            </a:endParaRPr>
          </a:p>
          <a:p>
            <a:pPr>
              <a:buNone/>
            </a:pPr>
            <a:endParaRPr lang="cs-CZ" sz="2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88024" y="2492896"/>
            <a:ext cx="403244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/>
            <a: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  <a:t>e</a:t>
            </a:r>
            <a:r>
              <a:rPr lang="en-US" sz="2200" dirty="0" smtClean="0">
                <a:solidFill>
                  <a:schemeClr val="bg2">
                    <a:lumMod val="50000"/>
                  </a:schemeClr>
                </a:solidFill>
              </a:rPr>
              <a:t>mail </a:t>
            </a:r>
            <a: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  <a:t>(smalt) - </a:t>
            </a:r>
            <a:b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2200" dirty="0" err="1" smtClean="0">
                <a:solidFill>
                  <a:schemeClr val="bg2">
                    <a:lumMod val="50000"/>
                  </a:schemeClr>
                </a:solidFill>
              </a:rPr>
              <a:t>smalt</a:t>
            </a:r>
            <a:r>
              <a:rPr lang="cs-CZ" sz="2200" dirty="0" smtClean="0">
                <a:solidFill>
                  <a:schemeClr val="bg2">
                    <a:lumMod val="50000"/>
                  </a:schemeClr>
                </a:solidFill>
              </a:rPr>
              <a:t>, křemičitá tavenina příbuzná sklu, ale i porcelánu, která vytvoří na kovu celistvý ochranný povlak hladkého a lesklého charakteru</a:t>
            </a:r>
          </a:p>
          <a:p>
            <a:endParaRPr lang="cs-CZ" sz="2200" dirty="0"/>
          </a:p>
        </p:txBody>
      </p:sp>
      <p:pic>
        <p:nvPicPr>
          <p:cNvPr id="8" name="Obrázek 7" descr="email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5229200"/>
            <a:ext cx="1460585" cy="96963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TopUp"/>
            <a:lightRig rig="threePt" dir="t"/>
          </a:scene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5"/>
          <p:cNvSpPr txBox="1">
            <a:spLocks/>
          </p:cNvSpPr>
          <p:nvPr/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E-MAIL</a:t>
            </a:r>
            <a:endParaRPr kumimoji="0" lang="cs-CZ" sz="33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700808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/>
            <a:r>
              <a:rPr lang="cs-CZ" dirty="0" smtClean="0"/>
              <a:t>Část 1.: hlava</a:t>
            </a:r>
            <a:br>
              <a:rPr lang="cs-CZ" dirty="0" smtClean="0"/>
            </a:br>
            <a:r>
              <a:rPr lang="cs-CZ" dirty="0" smtClean="0"/>
              <a:t>adresa odesílatele</a:t>
            </a:r>
            <a:br>
              <a:rPr lang="cs-CZ" dirty="0" smtClean="0"/>
            </a:br>
            <a:r>
              <a:rPr lang="cs-CZ" dirty="0" smtClean="0"/>
              <a:t>adresa příjemce(příjemců)</a:t>
            </a:r>
            <a:br>
              <a:rPr lang="cs-CZ" dirty="0" smtClean="0"/>
            </a:br>
            <a:r>
              <a:rPr lang="cs-CZ" dirty="0" smtClean="0"/>
              <a:t>předmět</a:t>
            </a:r>
            <a:br>
              <a:rPr lang="cs-CZ" dirty="0" smtClean="0"/>
            </a:br>
            <a:r>
              <a:rPr lang="cs-CZ" dirty="0" smtClean="0"/>
              <a:t>datum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059832" y="3068960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Část 2 .: tělo</a:t>
            </a:r>
          </a:p>
          <a:p>
            <a:pPr marL="361950" indent="-361950"/>
            <a:r>
              <a:rPr lang="cs-CZ" dirty="0"/>
              <a:t>	</a:t>
            </a:r>
            <a:r>
              <a:rPr lang="cs-CZ" dirty="0" smtClean="0"/>
              <a:t>samotná zpráva</a:t>
            </a:r>
            <a:br>
              <a:rPr lang="cs-CZ" dirty="0" smtClean="0"/>
            </a:br>
            <a:r>
              <a:rPr lang="cs-CZ" dirty="0" smtClean="0"/>
              <a:t>přílohy</a:t>
            </a:r>
            <a:br>
              <a:rPr lang="cs-CZ" dirty="0" smtClean="0"/>
            </a:br>
            <a:r>
              <a:rPr lang="cs-CZ" dirty="0" smtClean="0"/>
              <a:t>automatické prvky – podpis, hlavička firmy apod.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4797152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Část 3.: šifrování</a:t>
            </a:r>
          </a:p>
          <a:p>
            <a:pPr marL="361950" indent="-361950"/>
            <a:r>
              <a:rPr lang="cs-CZ" dirty="0" smtClean="0"/>
              <a:t>	šifrování spojené s elektronickým podpisem</a:t>
            </a:r>
            <a:br>
              <a:rPr lang="cs-CZ" dirty="0" smtClean="0"/>
            </a:br>
            <a:r>
              <a:rPr lang="cs-CZ" dirty="0" err="1" smtClean="0"/>
              <a:t>zaheslování</a:t>
            </a:r>
            <a:r>
              <a:rPr lang="cs-CZ" dirty="0" smtClean="0"/>
              <a:t> e-mailu</a:t>
            </a:r>
            <a:r>
              <a:rPr lang="cs-CZ" dirty="0"/>
              <a:t>	</a:t>
            </a:r>
          </a:p>
        </p:txBody>
      </p:sp>
      <p:pic>
        <p:nvPicPr>
          <p:cNvPr id="1026" name="Picture 2" descr="C:\Users\rutkovskyv\AppData\Local\Microsoft\Windows\Temporary Internet Files\Content.IE5\0EEKTMHP\MC9003107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124744"/>
            <a:ext cx="1806854" cy="167060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752" y="1527048"/>
            <a:ext cx="8503920" cy="2334000"/>
          </a:xfrm>
        </p:spPr>
        <p:txBody>
          <a:bodyPr>
            <a:normAutofit/>
          </a:bodyPr>
          <a:lstStyle/>
          <a:p>
            <a:pPr>
              <a:tabLst>
                <a:tab pos="1438275" algn="l"/>
              </a:tabLst>
            </a:pP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SMTP - </a:t>
            </a:r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</a:rPr>
              <a:t>[</a:t>
            </a:r>
            <a:r>
              <a:rPr lang="cs-CZ" sz="1800" dirty="0" err="1" smtClean="0">
                <a:solidFill>
                  <a:schemeClr val="bg2">
                    <a:lumMod val="50000"/>
                  </a:schemeClr>
                </a:solidFill>
              </a:rPr>
              <a:t>simple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mail transfer </a:t>
            </a:r>
            <a:r>
              <a:rPr lang="cs-CZ" sz="1800" dirty="0" err="1" smtClean="0">
                <a:solidFill>
                  <a:schemeClr val="bg2">
                    <a:lumMod val="50000"/>
                  </a:schemeClr>
                </a:solidFill>
              </a:rPr>
              <a:t>protocol</a:t>
            </a:r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</a:rPr>
              <a:t>]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	poštovní protokol odesílající e-maily od klienta na server  </a:t>
            </a:r>
          </a:p>
          <a:p>
            <a:pPr>
              <a:tabLst>
                <a:tab pos="1438275" algn="l"/>
              </a:tabLst>
            </a:pP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POP 3 – </a:t>
            </a:r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</a:rPr>
              <a:t>[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post office </a:t>
            </a:r>
            <a:r>
              <a:rPr lang="cs-CZ" sz="1800" dirty="0" err="1" smtClean="0">
                <a:solidFill>
                  <a:schemeClr val="bg2">
                    <a:lumMod val="50000"/>
                  </a:schemeClr>
                </a:solidFill>
              </a:rPr>
              <a:t>protocol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1800" dirty="0" err="1" smtClean="0">
                <a:solidFill>
                  <a:schemeClr val="bg2">
                    <a:lumMod val="50000"/>
                  </a:schemeClr>
                </a:solidFill>
              </a:rPr>
              <a:t>version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3</a:t>
            </a:r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</a:rPr>
              <a:t>]</a:t>
            </a:r>
            <a:br>
              <a:rPr lang="en-US" sz="18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poštovní protokol stahující e-maily ze serveru ke klientovi </a:t>
            </a:r>
          </a:p>
          <a:p>
            <a:pPr>
              <a:tabLst>
                <a:tab pos="1438275" algn="l"/>
              </a:tabLst>
            </a:pP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IMAP -  </a:t>
            </a:r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</a:rPr>
              <a:t>[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internet </a:t>
            </a:r>
            <a:r>
              <a:rPr lang="cs-CZ" sz="1800" dirty="0" err="1" smtClean="0">
                <a:solidFill>
                  <a:schemeClr val="bg2">
                    <a:lumMod val="50000"/>
                  </a:schemeClr>
                </a:solidFill>
              </a:rPr>
              <a:t>message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1800" dirty="0" err="1" smtClean="0">
                <a:solidFill>
                  <a:schemeClr val="bg2">
                    <a:lumMod val="50000"/>
                  </a:schemeClr>
                </a:solidFill>
              </a:rPr>
              <a:t>access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1800" dirty="0" err="1" smtClean="0">
                <a:solidFill>
                  <a:schemeClr val="bg2">
                    <a:lumMod val="50000"/>
                  </a:schemeClr>
                </a:solidFill>
              </a:rPr>
              <a:t>protocol</a:t>
            </a:r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</a:rPr>
              <a:t>]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	pokročilá verze protokolu </a:t>
            </a:r>
            <a:r>
              <a:rPr lang="cs-CZ" sz="1800" dirty="0" err="1" smtClean="0">
                <a:solidFill>
                  <a:schemeClr val="bg2">
                    <a:lumMod val="50000"/>
                  </a:schemeClr>
                </a:solidFill>
              </a:rPr>
              <a:t>stahujícho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> e-maily ze serveru ke klientovi</a:t>
            </a:r>
            <a:endParaRPr lang="cs-CZ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PROTOKOLY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15816" y="4293096"/>
            <a:ext cx="648072" cy="5040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postup 4"/>
          <p:cNvSpPr/>
          <p:nvPr/>
        </p:nvSpPr>
        <p:spPr>
          <a:xfrm>
            <a:off x="2555776" y="4149080"/>
            <a:ext cx="288032" cy="79208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15816" y="4869160"/>
            <a:ext cx="648072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436096" y="4293096"/>
            <a:ext cx="648072" cy="5040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postup 7"/>
          <p:cNvSpPr/>
          <p:nvPr/>
        </p:nvSpPr>
        <p:spPr>
          <a:xfrm>
            <a:off x="5076056" y="4149080"/>
            <a:ext cx="288032" cy="79208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436096" y="4869160"/>
            <a:ext cx="648072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539509" y="5445224"/>
            <a:ext cx="792131" cy="288032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3000"/>
              <a:gd name="connsiteY0" fmla="*/ 8571 h 10000"/>
              <a:gd name="connsiteX1" fmla="*/ 5000 w 13000"/>
              <a:gd name="connsiteY1" fmla="*/ 0 h 10000"/>
              <a:gd name="connsiteX2" fmla="*/ 13000 w 13000"/>
              <a:gd name="connsiteY2" fmla="*/ 0 h 10000"/>
              <a:gd name="connsiteX3" fmla="*/ 11000 w 13000"/>
              <a:gd name="connsiteY3" fmla="*/ 10000 h 10000"/>
              <a:gd name="connsiteX4" fmla="*/ 0 w 13000"/>
              <a:gd name="connsiteY4" fmla="*/ 8571 h 10000"/>
              <a:gd name="connsiteX0" fmla="*/ 0 w 13000"/>
              <a:gd name="connsiteY0" fmla="*/ 8571 h 8571"/>
              <a:gd name="connsiteX1" fmla="*/ 5000 w 13000"/>
              <a:gd name="connsiteY1" fmla="*/ 0 h 8571"/>
              <a:gd name="connsiteX2" fmla="*/ 13000 w 13000"/>
              <a:gd name="connsiteY2" fmla="*/ 0 h 8571"/>
              <a:gd name="connsiteX3" fmla="*/ 9000 w 13000"/>
              <a:gd name="connsiteY3" fmla="*/ 5714 h 8571"/>
              <a:gd name="connsiteX4" fmla="*/ 0 w 13000"/>
              <a:gd name="connsiteY4" fmla="*/ 8571 h 8571"/>
              <a:gd name="connsiteX0" fmla="*/ 0 w 8462"/>
              <a:gd name="connsiteY0" fmla="*/ 6667 h 6667"/>
              <a:gd name="connsiteX1" fmla="*/ 2308 w 8462"/>
              <a:gd name="connsiteY1" fmla="*/ 0 h 6667"/>
              <a:gd name="connsiteX2" fmla="*/ 8462 w 8462"/>
              <a:gd name="connsiteY2" fmla="*/ 0 h 6667"/>
              <a:gd name="connsiteX3" fmla="*/ 5385 w 8462"/>
              <a:gd name="connsiteY3" fmla="*/ 6667 h 6667"/>
              <a:gd name="connsiteX4" fmla="*/ 0 w 8462"/>
              <a:gd name="connsiteY4" fmla="*/ 6667 h 6667"/>
              <a:gd name="connsiteX0" fmla="*/ 0 w 10000"/>
              <a:gd name="connsiteY0" fmla="*/ 10000 h 10000"/>
              <a:gd name="connsiteX1" fmla="*/ 2727 w 10000"/>
              <a:gd name="connsiteY1" fmla="*/ 0 h 10000"/>
              <a:gd name="connsiteX2" fmla="*/ 10000 w 10000"/>
              <a:gd name="connsiteY2" fmla="*/ 0 h 10000"/>
              <a:gd name="connsiteX3" fmla="*/ 7273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727" y="0"/>
                </a:lnTo>
                <a:lnTo>
                  <a:pt x="10000" y="0"/>
                </a:lnTo>
                <a:lnTo>
                  <a:pt x="7273" y="10000"/>
                </a:lnTo>
                <a:lnTo>
                  <a:pt x="0" y="1000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postup 11"/>
          <p:cNvSpPr/>
          <p:nvPr/>
        </p:nvSpPr>
        <p:spPr>
          <a:xfrm>
            <a:off x="755576" y="5013176"/>
            <a:ext cx="576064" cy="432048"/>
          </a:xfrm>
          <a:prstGeom prst="flowChartProces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52320" y="5013176"/>
            <a:ext cx="648072" cy="5040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postup 13"/>
          <p:cNvSpPr/>
          <p:nvPr/>
        </p:nvSpPr>
        <p:spPr>
          <a:xfrm>
            <a:off x="8172400" y="4869160"/>
            <a:ext cx="288032" cy="79208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52320" y="5589240"/>
            <a:ext cx="648072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323528" y="5877272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uživatel 1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380312" y="5805264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uživatel 2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339752" y="5085184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e-</a:t>
            </a:r>
            <a:r>
              <a:rPr lang="cs-CZ" sz="1600" dirty="0" err="1" smtClean="0">
                <a:solidFill>
                  <a:schemeClr val="bg2">
                    <a:lumMod val="50000"/>
                  </a:schemeClr>
                </a:solidFill>
              </a:rPr>
              <a:t>mailový</a:t>
            </a:r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 server</a:t>
            </a:r>
          </a:p>
          <a:p>
            <a:pPr algn="ctr"/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uživatele 1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860032" y="5157192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e-</a:t>
            </a:r>
            <a:r>
              <a:rPr lang="cs-CZ" sz="1600" dirty="0" err="1" smtClean="0">
                <a:solidFill>
                  <a:schemeClr val="bg2">
                    <a:lumMod val="50000"/>
                  </a:schemeClr>
                </a:solidFill>
              </a:rPr>
              <a:t>mailový</a:t>
            </a:r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 server</a:t>
            </a:r>
          </a:p>
          <a:p>
            <a:pPr algn="ctr"/>
            <a:r>
              <a:rPr lang="cs-CZ" sz="1600" dirty="0" smtClean="0">
                <a:solidFill>
                  <a:schemeClr val="bg2">
                    <a:lumMod val="50000"/>
                  </a:schemeClr>
                </a:solidFill>
              </a:rPr>
              <a:t>uživatele 2</a:t>
            </a:r>
            <a:endParaRPr lang="cs-CZ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21" name="Přímá spojovací šipka 20"/>
          <p:cNvCxnSpPr/>
          <p:nvPr/>
        </p:nvCxnSpPr>
        <p:spPr>
          <a:xfrm flipV="1">
            <a:off x="1403648" y="4653136"/>
            <a:ext cx="108012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3635896" y="4581128"/>
            <a:ext cx="129614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6156176" y="4365104"/>
            <a:ext cx="1224136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 rot="19915806">
            <a:off x="1291341" y="4536012"/>
            <a:ext cx="1247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 smtClean="0"/>
              <a:t>odeslaný e-mail</a:t>
            </a:r>
          </a:p>
          <a:p>
            <a:pPr algn="ctr"/>
            <a:r>
              <a:rPr lang="cs-CZ" sz="900" dirty="0" smtClean="0"/>
              <a:t>SMTP</a:t>
            </a:r>
            <a:endParaRPr lang="cs-CZ" sz="9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779912" y="4365104"/>
            <a:ext cx="10081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 smtClean="0"/>
              <a:t>SMTP</a:t>
            </a:r>
            <a:endParaRPr lang="cs-CZ" sz="900" dirty="0"/>
          </a:p>
        </p:txBody>
      </p:sp>
      <p:sp>
        <p:nvSpPr>
          <p:cNvPr id="31" name="TextovéPole 30"/>
          <p:cNvSpPr txBox="1"/>
          <p:nvPr/>
        </p:nvSpPr>
        <p:spPr>
          <a:xfrm rot="1469627">
            <a:off x="6372200" y="494116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 smtClean="0"/>
              <a:t>POP</a:t>
            </a:r>
            <a:r>
              <a:rPr lang="cs-CZ" dirty="0" smtClean="0"/>
              <a:t> </a:t>
            </a:r>
            <a:r>
              <a:rPr lang="cs-CZ" sz="900" dirty="0" smtClean="0"/>
              <a:t>3</a:t>
            </a:r>
            <a:endParaRPr lang="cs-CZ" sz="900" dirty="0"/>
          </a:p>
        </p:txBody>
      </p:sp>
      <p:sp>
        <p:nvSpPr>
          <p:cNvPr id="32" name="TextovéPole 31"/>
          <p:cNvSpPr txBox="1"/>
          <p:nvPr/>
        </p:nvSpPr>
        <p:spPr>
          <a:xfrm rot="1553136">
            <a:off x="6534093" y="4350975"/>
            <a:ext cx="64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 smtClean="0"/>
              <a:t>IMAP</a:t>
            </a:r>
            <a:endParaRPr lang="cs-CZ" sz="900" dirty="0"/>
          </a:p>
        </p:txBody>
      </p:sp>
      <p:cxnSp>
        <p:nvCxnSpPr>
          <p:cNvPr id="34" name="Přímá spojovací šipka 33"/>
          <p:cNvCxnSpPr/>
          <p:nvPr/>
        </p:nvCxnSpPr>
        <p:spPr>
          <a:xfrm>
            <a:off x="6156176" y="4725144"/>
            <a:ext cx="122413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E-MAIL KLIENT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1628800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076325" algn="l"/>
              </a:tabLst>
            </a:pP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pc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klient – e-</a:t>
            </a:r>
            <a:r>
              <a:rPr lang="cs-CZ" dirty="0" err="1">
                <a:solidFill>
                  <a:schemeClr val="bg2">
                    <a:lumMod val="50000"/>
                  </a:schemeClr>
                </a:solidFill>
              </a:rPr>
              <a:t>m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ailový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program nainstalovaný v PC. 	Veškerá pošta se stahuje do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pc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a je 	přístupná pouze v něm. Nutné pouze 	omezené připojení k internetu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4320480" cy="2376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04975" indent="-1704975"/>
            <a:r>
              <a:rPr lang="cs-CZ" dirty="0" smtClean="0"/>
              <a:t>internet klient – webové rozhraní umožňující přístup do </a:t>
            </a:r>
            <a:br>
              <a:rPr lang="cs-CZ" dirty="0" smtClean="0"/>
            </a:br>
            <a:r>
              <a:rPr lang="cs-CZ" dirty="0" smtClean="0"/>
              <a:t>e-mailu. Pošta je přístupná odkudkoliv, kde je možné připojení k internetu.</a:t>
            </a:r>
            <a:endParaRPr lang="cs-CZ" dirty="0"/>
          </a:p>
        </p:txBody>
      </p:sp>
      <p:pic>
        <p:nvPicPr>
          <p:cNvPr id="2050" name="Picture 2" descr="C:\Users\rutkovskyv\AppData\Local\Microsoft\Windows\Temporary Internet Files\Content.IE5\5S7U0GTM\MC90021502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077072"/>
            <a:ext cx="1931406" cy="164773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254</TotalTime>
  <Words>101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Shluk</vt:lpstr>
      <vt:lpstr>Dokument aplikace Microsoft Office Word</vt:lpstr>
      <vt:lpstr>Snímek 1</vt:lpstr>
      <vt:lpstr>Informatika</vt:lpstr>
      <vt:lpstr>OBSAH</vt:lpstr>
      <vt:lpstr>E-MAIL vs. EMAIL</vt:lpstr>
      <vt:lpstr>Snímek 5</vt:lpstr>
      <vt:lpstr>PROTOKOLY</vt:lpstr>
      <vt:lpstr>E-MAIL KLIENT</vt:lpstr>
    </vt:vector>
  </TitlesOfParts>
  <Company>ISŠ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E-MAIL</dc:title>
  <dc:creator>rutkovskyv</dc:creator>
  <cp:lastModifiedBy>rutkovskyv</cp:lastModifiedBy>
  <cp:revision>27</cp:revision>
  <dcterms:created xsi:type="dcterms:W3CDTF">2010-12-21T07:11:24Z</dcterms:created>
  <dcterms:modified xsi:type="dcterms:W3CDTF">2013-07-10T06:17:20Z</dcterms:modified>
</cp:coreProperties>
</file>