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FD3AB09-4087-427B-ACB1-1EEBE0D0BC19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ECC0675-DF8A-4505-9204-476100BB4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54225" y="119063"/>
          <a:ext cx="4857750" cy="6756400"/>
        </p:xfrm>
        <a:graphic>
          <a:graphicData uri="http://schemas.openxmlformats.org/presentationml/2006/ole">
            <p:oleObj spid="_x0000_s1026" name="Dokument" r:id="rId3" imgW="5889940" imgH="8225057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900" dirty="0" smtClean="0"/>
              <a:t>Informatika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ZÁLOHOVÁNÍ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445224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Pro: ISŠ Semily </a:t>
            </a:r>
          </a:p>
          <a:p>
            <a:r>
              <a:rPr lang="cs-CZ" dirty="0" smtClean="0"/>
              <a:t>Zpracoval:  Vít Rutkovský</a:t>
            </a:r>
          </a:p>
          <a:p>
            <a:r>
              <a:rPr lang="cs-CZ" dirty="0" smtClean="0"/>
              <a:t>Datum: 3.září 2012 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1452712"/>
          </a:xfrm>
        </p:spPr>
        <p:txBody>
          <a:bodyPr>
            <a:normAutofit/>
          </a:bodyPr>
          <a:lstStyle/>
          <a:p>
            <a:pPr algn="ctr"/>
            <a:r>
              <a:rPr lang="cs-CZ" sz="8000" b="1" dirty="0" smtClean="0"/>
              <a:t>OBSAH</a:t>
            </a:r>
            <a:endParaRPr lang="cs-CZ" sz="8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412776"/>
            <a:ext cx="4752528" cy="259228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Proč a jak zálohovat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Zásady zálohování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Kam ano a kam ne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95936" y="404664"/>
            <a:ext cx="4752528" cy="1447800"/>
          </a:xfrm>
        </p:spPr>
        <p:txBody>
          <a:bodyPr>
            <a:noAutofit/>
          </a:bodyPr>
          <a:lstStyle/>
          <a:p>
            <a:r>
              <a:rPr lang="cs-CZ" sz="3200" dirty="0" smtClean="0"/>
              <a:t>Proč, co a jak </a:t>
            </a:r>
            <a:r>
              <a:rPr lang="cs-CZ" sz="5400" dirty="0" smtClean="0"/>
              <a:t>zálohovat?</a:t>
            </a:r>
            <a:endParaRPr lang="cs-CZ" sz="5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5576" y="4869160"/>
            <a:ext cx="7632848" cy="1045094"/>
          </a:xfrm>
        </p:spPr>
        <p:txBody>
          <a:bodyPr>
            <a:noAutofit/>
          </a:bodyPr>
          <a:lstStyle/>
          <a:p>
            <a:pPr algn="ctr"/>
            <a:r>
              <a:rPr lang="cs-CZ" sz="2800" b="1" u="sng" dirty="0" smtClean="0"/>
              <a:t>Jakékoli zálohování je lepší, než žádné zálohování!</a:t>
            </a:r>
            <a:endParaRPr lang="cs-CZ" sz="28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48680"/>
            <a:ext cx="3240360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Co může určovat vhodnost média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trvanlivost a odolnost média proti mechanickému poškození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kapacita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složitost zálohování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hodnota dat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budoucí přístupnost dat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3284984"/>
            <a:ext cx="482453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Jak zálohovat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kopie na druhý interní disk, externí disk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vypálit na CD/DVD, CD-RW/DVD-RW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Vzdálená záloha (komprese dat)</a:t>
            </a:r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1772816"/>
            <a:ext cx="2736304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Co zálohovat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cenné dokumenty (texty, databáze ap.)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cenné fotografie (rodinné události, exotická dovolená, </a:t>
            </a:r>
            <a:r>
              <a:rPr lang="cs-CZ" sz="1400" dirty="0" err="1" smtClean="0"/>
              <a:t>fotodokumentaceap</a:t>
            </a:r>
            <a:r>
              <a:rPr lang="cs-CZ" sz="1400" dirty="0" smtClean="0"/>
              <a:t>.)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instalační SW počítače</a:t>
            </a:r>
            <a:endParaRPr lang="cs-CZ" sz="1400" dirty="0"/>
          </a:p>
        </p:txBody>
      </p:sp>
      <p:pic>
        <p:nvPicPr>
          <p:cNvPr id="1026" name="Picture 2" descr="C:\Users\rutkovskyv\AppData\Local\Microsoft\Windows\Temporary Internet Files\Content.IE5\5S7U0GTM\MC9003595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3941" y="2204864"/>
            <a:ext cx="1690576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373216"/>
            <a:ext cx="8183880" cy="676656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Zásady zálohování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76672"/>
            <a:ext cx="8064896" cy="4688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 postupy zálohování volíme v závislosti na konkrétní situaci (interval změn dat, denní objem nových dat, důsledky ztráty dat aj.)</a:t>
            </a:r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kontrola záloh – většina programů (kompresní, vypalovací atd.) následně umožňuje kontrolu archivu</a:t>
            </a:r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popisujeme zálohy - co obsahují, datum vytvoření</a:t>
            </a:r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z instalačních médií by měla být pořízena alespoň jedna kopie, originální média by měla být ihned po pořízení kopií uložena na bezpečném místě (včetně instalačních hesel a čísel!), vlastní instalace probíhá z pořízených kopií</a:t>
            </a:r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ukládání záloh na fyzicky různá místa – důležité zálohy by neměly být uloženy u </a:t>
            </a:r>
          </a:p>
          <a:p>
            <a:r>
              <a:rPr lang="cs-CZ" sz="1400" dirty="0" smtClean="0"/>
              <a:t>počítače (požár atd.)</a:t>
            </a:r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zajištění důvěrnosti dat (fyzicky, nebo alespoň </a:t>
            </a:r>
            <a:r>
              <a:rPr lang="cs-CZ" sz="1400" dirty="0" err="1" smtClean="0"/>
              <a:t>zaheslováním</a:t>
            </a:r>
            <a:r>
              <a:rPr lang="cs-CZ" sz="1400" dirty="0" smtClean="0"/>
              <a:t> zálohy)</a:t>
            </a:r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volba média (CD, DVD, </a:t>
            </a:r>
            <a:r>
              <a:rPr lang="cs-CZ" sz="1400" dirty="0" err="1" smtClean="0"/>
              <a:t>Flash</a:t>
            </a:r>
            <a:r>
              <a:rPr lang="cs-CZ" sz="1400" dirty="0" smtClean="0"/>
              <a:t> …) – médium volíme podle: rychlosti zálohování (čtení), pořizovací a provozní ceny, spolehlivosti média, spolehlivost obnovení, doby uchovávání dat, kompatibility</a:t>
            </a:r>
          </a:p>
          <a:p>
            <a:endParaRPr lang="cs-CZ" sz="1400" dirty="0"/>
          </a:p>
        </p:txBody>
      </p:sp>
      <p:pic>
        <p:nvPicPr>
          <p:cNvPr id="2050" name="Picture 2" descr="C:\Users\rutkovskyv\AppData\Local\Microsoft\Windows\Temporary Internet Files\Content.IE5\USC0YLLB\MC9003984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581128"/>
            <a:ext cx="1737360" cy="18242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476672"/>
            <a:ext cx="4608512" cy="108012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Kam zálohovat?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444208" y="1628800"/>
            <a:ext cx="2258784" cy="311608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800" dirty="0" smtClean="0"/>
              <a:t> DLOUHODOBĚ: </a:t>
            </a:r>
          </a:p>
          <a:p>
            <a:endParaRPr lang="cs-CZ" sz="1800" dirty="0" smtClean="0"/>
          </a:p>
          <a:p>
            <a:r>
              <a:rPr lang="cs-CZ" sz="1500" dirty="0" smtClean="0"/>
              <a:t>Externí pevný disk</a:t>
            </a:r>
          </a:p>
          <a:p>
            <a:r>
              <a:rPr lang="cs-CZ" sz="1500" dirty="0" smtClean="0"/>
              <a:t>Interní pevný disk</a:t>
            </a:r>
          </a:p>
          <a:p>
            <a:r>
              <a:rPr lang="cs-CZ" sz="1500" dirty="0" smtClean="0"/>
              <a:t>vzdálená záloha</a:t>
            </a:r>
          </a:p>
          <a:p>
            <a:r>
              <a:rPr lang="cs-CZ" sz="1500" dirty="0" smtClean="0"/>
              <a:t>magnetická páska</a:t>
            </a:r>
          </a:p>
          <a:p>
            <a:endParaRPr lang="cs-CZ" sz="1800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KRÁTKODOBĚ:</a:t>
            </a:r>
          </a:p>
          <a:p>
            <a:endParaRPr lang="cs-CZ" sz="1800" dirty="0" smtClean="0"/>
          </a:p>
          <a:p>
            <a:r>
              <a:rPr lang="cs-CZ" sz="1500" dirty="0" err="1" smtClean="0"/>
              <a:t>Compact</a:t>
            </a:r>
            <a:r>
              <a:rPr lang="cs-CZ" sz="1500" dirty="0" smtClean="0"/>
              <a:t> disk (CD)</a:t>
            </a:r>
          </a:p>
          <a:p>
            <a:r>
              <a:rPr lang="cs-CZ" sz="1500" dirty="0" smtClean="0"/>
              <a:t>Digital </a:t>
            </a:r>
            <a:r>
              <a:rPr lang="cs-CZ" sz="1500" dirty="0" err="1" smtClean="0"/>
              <a:t>versatile</a:t>
            </a:r>
            <a:r>
              <a:rPr lang="cs-CZ" sz="1500" dirty="0" smtClean="0"/>
              <a:t> disk (DVD)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87624" y="5157192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Flashdisk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paměťová karta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95536" y="3933056"/>
            <a:ext cx="4464496" cy="105156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shade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Kam nezálohovat?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shade val="2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C:\Users\rutkovskyv\AppData\Local\Microsoft\Windows\Temporary Internet Files\Content.IE5\5S7U0GTM\MC9004260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1565275" cy="1822450"/>
          </a:xfrm>
          <a:prstGeom prst="rect">
            <a:avLst/>
          </a:prstGeom>
          <a:noFill/>
        </p:spPr>
      </p:pic>
      <p:pic>
        <p:nvPicPr>
          <p:cNvPr id="3075" name="Picture 3" descr="C:\Users\rutkovskyv\AppData\Local\Microsoft\Windows\Temporary Internet Files\Content.IE5\USC0YLLB\MC9004315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4293096"/>
            <a:ext cx="1904762" cy="191746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506</TotalTime>
  <Words>308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Aspekt</vt:lpstr>
      <vt:lpstr>Dokument aplikace Microsoft Office Word</vt:lpstr>
      <vt:lpstr>Snímek 1</vt:lpstr>
      <vt:lpstr>Informatika </vt:lpstr>
      <vt:lpstr>OBSAH</vt:lpstr>
      <vt:lpstr>Proč, co a jak zálohovat?</vt:lpstr>
      <vt:lpstr>Zásady zálohování</vt:lpstr>
      <vt:lpstr>Kam zálohovat?</vt:lpstr>
    </vt:vector>
  </TitlesOfParts>
  <Company>ISŠ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Projekt VI. Zálohování</dc:title>
  <dc:creator>rutkovskyv</dc:creator>
  <cp:lastModifiedBy>rutkovskyv</cp:lastModifiedBy>
  <cp:revision>43</cp:revision>
  <dcterms:created xsi:type="dcterms:W3CDTF">2010-11-23T07:24:11Z</dcterms:created>
  <dcterms:modified xsi:type="dcterms:W3CDTF">2013-07-10T06:15:13Z</dcterms:modified>
</cp:coreProperties>
</file>