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xlsx" ContentType="application/vnd.openxmlformats-officedocument.spreadsheetml.sheet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2" r:id="rId2"/>
    <p:sldId id="257" r:id="rId3"/>
    <p:sldId id="259" r:id="rId4"/>
    <p:sldId id="258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view3D>
      <c:perspective val="30"/>
    </c:view3D>
    <c:plotArea>
      <c:layout>
        <c:manualLayout>
          <c:layoutTarget val="inner"/>
          <c:xMode val="edge"/>
          <c:yMode val="edge"/>
          <c:x val="0.35765242502076888"/>
          <c:y val="3.9297959441768129E-2"/>
          <c:w val="0.43474522731305176"/>
          <c:h val="0.53428555871200967"/>
        </c:manualLayout>
      </c:layout>
      <c:bar3DChart>
        <c:barDir val="col"/>
        <c:grouping val="standard"/>
        <c:ser>
          <c:idx val="0"/>
          <c:order val="0"/>
          <c:tx>
            <c:strRef>
              <c:f>List1!$B$1</c:f>
              <c:strCache>
                <c:ptCount val="1"/>
                <c:pt idx="0">
                  <c:v>Řada 1</c:v>
                </c:pt>
              </c:strCache>
            </c:strRef>
          </c:tx>
          <c:cat>
            <c:strRef>
              <c:f>List1!$A$2:$A$5</c:f>
              <c:strCache>
                <c:ptCount val="4"/>
                <c:pt idx="0">
                  <c:v>Kategorie 1</c:v>
                </c:pt>
                <c:pt idx="1">
                  <c:v>Kategorie 2</c:v>
                </c:pt>
                <c:pt idx="2">
                  <c:v>Kategorie 3</c:v>
                </c:pt>
                <c:pt idx="3">
                  <c:v>Kategorie 4</c:v>
                </c:pt>
              </c:strCache>
            </c:strRef>
          </c:cat>
          <c:val>
            <c:numRef>
              <c:f>List1!$B$2:$B$5</c:f>
              <c:numCache>
                <c:formatCode>General</c:formatCode>
                <c:ptCount val="4"/>
                <c:pt idx="0">
                  <c:v>4.3</c:v>
                </c:pt>
                <c:pt idx="1">
                  <c:v>2.5</c:v>
                </c:pt>
                <c:pt idx="2">
                  <c:v>3.5</c:v>
                </c:pt>
                <c:pt idx="3">
                  <c:v>4.5</c:v>
                </c:pt>
              </c:numCache>
            </c:numRef>
          </c: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Řada 2</c:v>
                </c:pt>
              </c:strCache>
            </c:strRef>
          </c:tx>
          <c:cat>
            <c:strRef>
              <c:f>List1!$A$2:$A$5</c:f>
              <c:strCache>
                <c:ptCount val="4"/>
                <c:pt idx="0">
                  <c:v>Kategorie 1</c:v>
                </c:pt>
                <c:pt idx="1">
                  <c:v>Kategorie 2</c:v>
                </c:pt>
                <c:pt idx="2">
                  <c:v>Kategorie 3</c:v>
                </c:pt>
                <c:pt idx="3">
                  <c:v>Kategorie 4</c:v>
                </c:pt>
              </c:strCache>
            </c:strRef>
          </c:cat>
          <c:val>
            <c:numRef>
              <c:f>List1!$C$2:$C$5</c:f>
              <c:numCache>
                <c:formatCode>General</c:formatCode>
                <c:ptCount val="4"/>
                <c:pt idx="0">
                  <c:v>2.4</c:v>
                </c:pt>
                <c:pt idx="1">
                  <c:v>4.4000000000000004</c:v>
                </c:pt>
                <c:pt idx="2">
                  <c:v>1.8</c:v>
                </c:pt>
                <c:pt idx="3">
                  <c:v>2.8</c:v>
                </c:pt>
              </c:numCache>
            </c:numRef>
          </c:val>
        </c:ser>
        <c:ser>
          <c:idx val="2"/>
          <c:order val="2"/>
          <c:tx>
            <c:strRef>
              <c:f>List1!$D$1</c:f>
              <c:strCache>
                <c:ptCount val="1"/>
                <c:pt idx="0">
                  <c:v>Řada 3</c:v>
                </c:pt>
              </c:strCache>
            </c:strRef>
          </c:tx>
          <c:cat>
            <c:strRef>
              <c:f>List1!$A$2:$A$5</c:f>
              <c:strCache>
                <c:ptCount val="4"/>
                <c:pt idx="0">
                  <c:v>Kategorie 1</c:v>
                </c:pt>
                <c:pt idx="1">
                  <c:v>Kategorie 2</c:v>
                </c:pt>
                <c:pt idx="2">
                  <c:v>Kategorie 3</c:v>
                </c:pt>
                <c:pt idx="3">
                  <c:v>Kategorie 4</c:v>
                </c:pt>
              </c:strCache>
            </c:strRef>
          </c:cat>
          <c:val>
            <c:numRef>
              <c:f>List1!$D$2:$D$5</c:f>
              <c:numCache>
                <c:formatCode>General</c:formatCode>
                <c:ptCount val="4"/>
                <c:pt idx="0">
                  <c:v>2</c:v>
                </c:pt>
                <c:pt idx="1">
                  <c:v>2</c:v>
                </c:pt>
                <c:pt idx="2">
                  <c:v>3</c:v>
                </c:pt>
                <c:pt idx="3">
                  <c:v>5</c:v>
                </c:pt>
              </c:numCache>
            </c:numRef>
          </c:val>
        </c:ser>
        <c:shape val="pyramid"/>
        <c:axId val="118409088"/>
        <c:axId val="118410624"/>
        <c:axId val="118283328"/>
      </c:bar3DChart>
      <c:catAx>
        <c:axId val="118409088"/>
        <c:scaling>
          <c:orientation val="minMax"/>
        </c:scaling>
        <c:delete val="1"/>
        <c:axPos val="b"/>
        <c:tickLblPos val="none"/>
        <c:crossAx val="118410624"/>
        <c:crosses val="autoZero"/>
        <c:auto val="1"/>
        <c:lblAlgn val="ctr"/>
        <c:lblOffset val="100"/>
      </c:catAx>
      <c:valAx>
        <c:axId val="118410624"/>
        <c:scaling>
          <c:orientation val="minMax"/>
        </c:scaling>
        <c:axPos val="l"/>
        <c:majorGridlines/>
        <c:numFmt formatCode="General" sourceLinked="1"/>
        <c:tickLblPos val="nextTo"/>
        <c:crossAx val="118409088"/>
        <c:crosses val="autoZero"/>
        <c:crossBetween val="between"/>
      </c:valAx>
      <c:serAx>
        <c:axId val="118283328"/>
        <c:scaling>
          <c:orientation val="minMax"/>
        </c:scaling>
        <c:delete val="1"/>
        <c:axPos val="b"/>
        <c:tickLblPos val="none"/>
        <c:crossAx val="118410624"/>
        <c:crosses val="autoZero"/>
      </c:serAx>
    </c:plotArea>
    <c:legend>
      <c:legendPos val="r"/>
      <c:layout>
        <c:manualLayout>
          <c:xMode val="edge"/>
          <c:yMode val="edge"/>
          <c:x val="0.17002983660949181"/>
          <c:y val="0.56194217076512298"/>
          <c:w val="0.24406539574698888"/>
          <c:h val="0.25315821974659225"/>
        </c:manualLayout>
      </c:layout>
    </c:legend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D3C61A5E-3B23-4100-841C-5E33D6DDEBCE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3DE3504-F956-418D-BEFC-826464CDE3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C61A5E-3B23-4100-841C-5E33D6DDEBCE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3DE3504-F956-418D-BEFC-826464CDE3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D3C61A5E-3B23-4100-841C-5E33D6DDEBCE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3DE3504-F956-418D-BEFC-826464CDE3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C61A5E-3B23-4100-841C-5E33D6DDEBCE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C3DE3504-F956-418D-BEFC-826464CDE3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C61A5E-3B23-4100-841C-5E33D6DDEBCE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C3DE3504-F956-418D-BEFC-826464CDE3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C61A5E-3B23-4100-841C-5E33D6DDEBCE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3DE3504-F956-418D-BEFC-826464CDE3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C61A5E-3B23-4100-841C-5E33D6DDEBCE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3DE3504-F956-418D-BEFC-826464CDE3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D3C61A5E-3B23-4100-841C-5E33D6DDEBCE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3DE3504-F956-418D-BEFC-826464CDE3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D3C61A5E-3B23-4100-841C-5E33D6DDEBCE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3DE3504-F956-418D-BEFC-826464CDE3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C61A5E-3B23-4100-841C-5E33D6DDEBCE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3DE3504-F956-418D-BEFC-826464CDE3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C61A5E-3B23-4100-841C-5E33D6DDEBCE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3DE3504-F956-418D-BEFC-826464CDE3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D3C61A5E-3B23-4100-841C-5E33D6DDEBCE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C3DE3504-F956-418D-BEFC-826464CDE3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/>
        </p:nvGraphicFramePr>
        <p:xfrm>
          <a:off x="2114550" y="0"/>
          <a:ext cx="4856163" cy="6756400"/>
        </p:xfrm>
        <a:graphic>
          <a:graphicData uri="http://schemas.openxmlformats.org/presentationml/2006/ole">
            <p:oleObj spid="_x0000_s1026" name="Dokument" r:id="rId3" imgW="5889940" imgH="8225057" progId="Word.Document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692696"/>
            <a:ext cx="7772400" cy="1470025"/>
          </a:xfrm>
        </p:spPr>
        <p:txBody>
          <a:bodyPr>
            <a:normAutofit/>
          </a:bodyPr>
          <a:lstStyle/>
          <a:p>
            <a:r>
              <a:rPr lang="cs-CZ" sz="8800" dirty="0" smtClean="0"/>
              <a:t>Informatika</a:t>
            </a:r>
            <a:endParaRPr lang="cs-CZ" sz="8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3068960"/>
            <a:ext cx="7884368" cy="1656184"/>
          </a:xfrm>
        </p:spPr>
        <p:txBody>
          <a:bodyPr>
            <a:normAutofit/>
          </a:bodyPr>
          <a:lstStyle/>
          <a:p>
            <a:r>
              <a:rPr lang="cs-CZ" sz="4000" dirty="0" smtClean="0"/>
              <a:t>Praktické využití počítače</a:t>
            </a:r>
            <a:br>
              <a:rPr lang="cs-CZ" sz="4000" dirty="0" smtClean="0"/>
            </a:b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16288" y="4949552"/>
            <a:ext cx="39604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ISŠ SEMILY</a:t>
            </a:r>
          </a:p>
          <a:p>
            <a:endParaRPr lang="cs-CZ" dirty="0" smtClean="0"/>
          </a:p>
          <a:p>
            <a:r>
              <a:rPr lang="cs-CZ" dirty="0" smtClean="0"/>
              <a:t>Zpracoval:  Vít </a:t>
            </a:r>
            <a:r>
              <a:rPr lang="cs-CZ" dirty="0" err="1" smtClean="0"/>
              <a:t>Rutkovský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Datum: 3.září 2012 </a:t>
            </a:r>
            <a:endParaRPr lang="cs-CZ" dirty="0"/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55776" y="3933056"/>
            <a:ext cx="6400800" cy="2286000"/>
          </a:xfrm>
        </p:spPr>
        <p:txBody>
          <a:bodyPr/>
          <a:lstStyle/>
          <a:p>
            <a:r>
              <a:rPr lang="cs-CZ" sz="4400" dirty="0" smtClean="0"/>
              <a:t>OBSAH</a:t>
            </a:r>
            <a:endParaRPr lang="cs-CZ" sz="44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Komunikace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Nákupy a banka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Multimédia</a:t>
            </a:r>
          </a:p>
          <a:p>
            <a:endParaRPr lang="cs-CZ" dirty="0"/>
          </a:p>
        </p:txBody>
      </p:sp>
      <p:pic>
        <p:nvPicPr>
          <p:cNvPr id="1026" name="Picture 2" descr="C:\Users\rutkovskyv\AppData\Local\Microsoft\Windows\Temporary Internet Files\Content.IE5\5S7U0GTM\MP90042234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4574232" cy="6858000"/>
          </a:xfrm>
          <a:prstGeom prst="rect">
            <a:avLst/>
          </a:prstGeom>
          <a:noFill/>
        </p:spPr>
      </p:pic>
      <p:pic>
        <p:nvPicPr>
          <p:cNvPr id="1028" name="Picture 4" descr="C:\Users\rutkovskyv\AppData\Local\Microsoft\Windows\Temporary Internet Files\Content.IE5\F9UA4I2J\MC9004415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3" y="0"/>
            <a:ext cx="4804870" cy="278092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Komunikace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2132856"/>
            <a:ext cx="18722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 e-mail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 chaty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 diskusní fóra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 sociální sítě</a:t>
            </a:r>
            <a:endParaRPr lang="cs-CZ" dirty="0"/>
          </a:p>
        </p:txBody>
      </p:sp>
      <p:pic>
        <p:nvPicPr>
          <p:cNvPr id="6" name="Obrázek 5" descr="email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27784" y="4725144"/>
            <a:ext cx="1460585" cy="969632"/>
          </a:xfrm>
          <a:prstGeom prst="rect">
            <a:avLst/>
          </a:prstGeom>
        </p:spPr>
      </p:pic>
      <p:pic>
        <p:nvPicPr>
          <p:cNvPr id="2051" name="Picture 3" descr="C:\Users\rutkovskyv\AppData\Local\Microsoft\Windows\Temporary Internet Files\Content.IE5\5S7U0GTM\MP90030290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659473">
            <a:off x="3779062" y="2673626"/>
            <a:ext cx="3657600" cy="2609088"/>
          </a:xfrm>
          <a:prstGeom prst="rect">
            <a:avLst/>
          </a:prstGeom>
          <a:noFill/>
        </p:spPr>
      </p:pic>
      <p:pic>
        <p:nvPicPr>
          <p:cNvPr id="2050" name="Picture 2" descr="C:\Users\rutkovskyv\AppData\Local\Microsoft\Windows\Temporary Internet Files\Content.IE5\USC0YLLB\MC90041152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4221088"/>
            <a:ext cx="2160240" cy="234632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Nákupy a banka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2492896"/>
            <a:ext cx="65527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buFont typeface="Wingdings" pitchFamily="2" charset="2"/>
              <a:buChar char="Ø"/>
            </a:pPr>
            <a:r>
              <a:rPr lang="cs-CZ" dirty="0" smtClean="0"/>
              <a:t> zjištění dostupných informací o výrobku nebo službě porovnání cen </a:t>
            </a:r>
            <a:br>
              <a:rPr lang="cs-CZ" dirty="0" smtClean="0"/>
            </a:br>
            <a:endParaRPr lang="cs-CZ" dirty="0" smtClean="0"/>
          </a:p>
          <a:p>
            <a:pPr algn="r">
              <a:buFont typeface="Wingdings" pitchFamily="2" charset="2"/>
              <a:buChar char="Ø"/>
            </a:pPr>
            <a:r>
              <a:rPr lang="cs-CZ" dirty="0" smtClean="0"/>
              <a:t> testy</a:t>
            </a:r>
            <a:br>
              <a:rPr lang="cs-CZ" dirty="0" smtClean="0"/>
            </a:br>
            <a:endParaRPr lang="cs-CZ" dirty="0" smtClean="0"/>
          </a:p>
          <a:p>
            <a:pPr algn="r">
              <a:buFont typeface="Wingdings" pitchFamily="2" charset="2"/>
              <a:buChar char="Ø"/>
            </a:pPr>
            <a:r>
              <a:rPr lang="cs-CZ" dirty="0" smtClean="0"/>
              <a:t> nákup a elektronická správa bankovních účtů</a:t>
            </a:r>
            <a:br>
              <a:rPr lang="cs-CZ" dirty="0" smtClean="0"/>
            </a:br>
            <a:endParaRPr lang="cs-CZ" dirty="0" smtClean="0"/>
          </a:p>
          <a:p>
            <a:pPr algn="r">
              <a:buFont typeface="Wingdings" pitchFamily="2" charset="2"/>
              <a:buChar char="Ø"/>
            </a:pPr>
            <a:r>
              <a:rPr lang="cs-CZ" dirty="0" smtClean="0"/>
              <a:t> sledování vývoje cen </a:t>
            </a:r>
          </a:p>
          <a:p>
            <a:pPr algn="r"/>
            <a:endParaRPr lang="cs-CZ" dirty="0"/>
          </a:p>
        </p:txBody>
      </p:sp>
      <p:graphicFrame>
        <p:nvGraphicFramePr>
          <p:cNvPr id="4" name="Graf 3"/>
          <p:cNvGraphicFramePr/>
          <p:nvPr/>
        </p:nvGraphicFramePr>
        <p:xfrm>
          <a:off x="-324544" y="4005064"/>
          <a:ext cx="4824536" cy="319990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Multimédia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988840"/>
            <a:ext cx="3024336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Char char="•"/>
            </a:pPr>
            <a:r>
              <a:rPr lang="cs-CZ" sz="2700" dirty="0" smtClean="0"/>
              <a:t> hry a zábava</a:t>
            </a:r>
            <a:endParaRPr lang="cs-CZ" sz="27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51720" y="5733256"/>
            <a:ext cx="63367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buFont typeface="Arial" pitchFamily="34" charset="0"/>
              <a:buChar char="•"/>
            </a:pPr>
            <a:r>
              <a:rPr lang="cs-CZ" sz="3600" dirty="0" smtClean="0"/>
              <a:t> vzdělání – tzv. e-</a:t>
            </a:r>
            <a:r>
              <a:rPr lang="cs-CZ" sz="3600" dirty="0" err="1" smtClean="0"/>
              <a:t>learning</a:t>
            </a:r>
            <a:endParaRPr lang="cs-CZ" sz="3600" dirty="0"/>
          </a:p>
        </p:txBody>
      </p:sp>
      <p:pic>
        <p:nvPicPr>
          <p:cNvPr id="3074" name="Picture 2" descr="C:\Users\rutkovskyv\AppData\Local\Microsoft\Windows\Temporary Internet Files\Content.IE5\F9UA4I2J\MP90034150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628800"/>
            <a:ext cx="2609088" cy="3657600"/>
          </a:xfrm>
          <a:prstGeom prst="rect">
            <a:avLst/>
          </a:prstGeom>
          <a:noFill/>
        </p:spPr>
      </p:pic>
      <p:pic>
        <p:nvPicPr>
          <p:cNvPr id="3075" name="Picture 3" descr="C:\Users\rutkovskyv\AppData\Local\Microsoft\Windows\Temporary Internet Files\Content.IE5\F9UA4I2J\MC90039685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873426">
            <a:off x="827584" y="3212976"/>
            <a:ext cx="1822399" cy="1419149"/>
          </a:xfrm>
          <a:prstGeom prst="rect">
            <a:avLst/>
          </a:prstGeom>
          <a:noFill/>
        </p:spPr>
      </p:pic>
      <p:pic>
        <p:nvPicPr>
          <p:cNvPr id="3076" name="Picture 4" descr="C:\Users\rutkovskyv\AppData\Local\Microsoft\Windows\Temporary Internet Files\Content.IE5\5S7U0GTM\MC90039690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2564904"/>
            <a:ext cx="1263701" cy="181325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307</TotalTime>
  <Words>58</Words>
  <Application>Microsoft Office PowerPoint</Application>
  <PresentationFormat>Předvádění na obrazovce (4:3)</PresentationFormat>
  <Paragraphs>24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Lití písma</vt:lpstr>
      <vt:lpstr>Dokument aplikace Microsoft Office Word</vt:lpstr>
      <vt:lpstr>Snímek 1</vt:lpstr>
      <vt:lpstr>Informatika</vt:lpstr>
      <vt:lpstr>OBSAH</vt:lpstr>
      <vt:lpstr>Komunikace</vt:lpstr>
      <vt:lpstr>Nákupy a banka</vt:lpstr>
      <vt:lpstr>Multimédia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Informatika</dc:title>
  <dc:creator>vita</dc:creator>
  <cp:lastModifiedBy>rutkovskyv</cp:lastModifiedBy>
  <cp:revision>34</cp:revision>
  <dcterms:created xsi:type="dcterms:W3CDTF">2010-10-13T14:37:11Z</dcterms:created>
  <dcterms:modified xsi:type="dcterms:W3CDTF">2013-07-10T06:13:44Z</dcterms:modified>
</cp:coreProperties>
</file>