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09828913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Shape 4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" name="Shape 4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1" name="Shape 6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8" name="Shape 6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Shape 8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0" name="Shape 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Shape 9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Shape 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hape 10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Shape 10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1" name="Shape 11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0392808"/>
              </p:ext>
            </p:extLst>
          </p:nvPr>
        </p:nvGraphicFramePr>
        <p:xfrm>
          <a:off x="2483768" y="223336"/>
          <a:ext cx="4320479" cy="66349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9047888" progId="Word.Document.12">
                  <p:embed/>
                </p:oleObj>
              </mc:Choice>
              <mc:Fallback>
                <p:oleObj name="Dokument" r:id="rId3" imgW="5889940" imgH="904788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83768" y="223336"/>
                        <a:ext cx="4320479" cy="663492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71027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</a:t>
            </a:r>
            <a:r>
              <a:rPr lang="cs" sz="3000">
                <a:solidFill>
                  <a:srgbClr val="000000"/>
                </a:solidFill>
              </a:rPr>
              <a:t>- VKLÁDÁNÍ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 - Nahoře název souboru.</a:t>
            </a:r>
          </a:p>
        </p:txBody>
      </p:sp>
      <p:sp>
        <p:nvSpPr>
          <p:cNvPr id="40" name="Shape 4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Otevřít NOVÝ SOUBOR       </a:t>
            </a:r>
          </a:p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ULOŽIT JAKO </a:t>
            </a:r>
          </a:p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ve škole Váš DISK "O" - založíme složku: "ARCHICAD" </a:t>
            </a:r>
          </a:p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a dnešní název souboru: </a:t>
            </a:r>
          </a:p>
          <a:p>
            <a:pPr lvl="0" rtl="0">
              <a:buNone/>
            </a:pPr>
            <a:r>
              <a:rPr lang="cs">
                <a:solidFill>
                  <a:srgbClr val="4A86E8"/>
                </a:solidFill>
              </a:rPr>
              <a:t>PRVKY - příjmení.pln</a:t>
            </a:r>
          </a:p>
          <a:p>
            <a:endParaRPr lang="cs">
              <a:solidFill>
                <a:srgbClr val="4A86E8"/>
              </a:solidFill>
            </a:endParaRPr>
          </a:p>
          <a:p>
            <a:endParaRPr lang="cs">
              <a:solidFill>
                <a:srgbClr val="4A86E8"/>
              </a:solidFill>
            </a:endParaRPr>
          </a:p>
          <a:p>
            <a:endParaRPr lang="cs">
              <a:solidFill>
                <a:srgbClr val="4A86E8"/>
              </a:solidFill>
            </a:endParaRPr>
          </a:p>
        </p:txBody>
      </p:sp>
      <p:sp>
        <p:nvSpPr>
          <p:cNvPr id="41" name="Shape 41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457200" y="505087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algn="just" rtl="0">
              <a:lnSpc>
                <a:spcPct val="115000"/>
              </a:lnSpc>
              <a:buClr>
                <a:srgbClr val="000000"/>
              </a:buClr>
              <a:buSzPct val="68750"/>
              <a:buFont typeface="Arial"/>
              <a:buNone/>
            </a:pPr>
            <a:r>
              <a:rPr lang="cs" sz="1600">
                <a:solidFill>
                  <a:srgbClr val="548DD4"/>
                </a:solidFill>
              </a:rPr>
              <a:t>Zkontrolovat příponu PLN (uložit jako typ: sólový projekt archiCADu.pln)</a:t>
            </a:r>
          </a:p>
          <a:p>
            <a:pPr lvl="0" algn="just" rtl="0">
              <a:lnSpc>
                <a:spcPct val="115000"/>
              </a:lnSpc>
              <a:buClr>
                <a:srgbClr val="000000"/>
              </a:buClr>
              <a:buSzPct val="68750"/>
              <a:buFont typeface="Arial"/>
              <a:buNone/>
            </a:pPr>
            <a:r>
              <a:rPr lang="cs" sz="1600">
                <a:solidFill>
                  <a:srgbClr val="548DD4"/>
                </a:solidFill>
              </a:rPr>
              <a:t> Program má automaticky nastaveno ukládání po 15 minutách </a:t>
            </a:r>
          </a:p>
          <a:p>
            <a:pPr lvl="0" algn="just" rtl="0">
              <a:lnSpc>
                <a:spcPct val="115000"/>
              </a:lnSpc>
              <a:buClr>
                <a:srgbClr val="000000"/>
              </a:buClr>
              <a:buSzPct val="68750"/>
              <a:buFont typeface="Arial"/>
              <a:buNone/>
            </a:pPr>
            <a:r>
              <a:rPr lang="cs" sz="1600">
                <a:solidFill>
                  <a:srgbClr val="548DD4"/>
                </a:solidFill>
              </a:rPr>
              <a:t> (Před každým ukončením programu:</a:t>
            </a:r>
          </a:p>
          <a:p>
            <a:pPr lvl="0" algn="just" rtl="0">
              <a:lnSpc>
                <a:spcPct val="115000"/>
              </a:lnSpc>
              <a:buClr>
                <a:srgbClr val="000000"/>
              </a:buClr>
              <a:buSzPct val="68750"/>
              <a:buFont typeface="Arial"/>
              <a:buNone/>
            </a:pPr>
            <a:r>
              <a:rPr lang="cs" sz="16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Clr>
                <a:srgbClr val="000000"/>
              </a:buClr>
              <a:buSzPct val="68750"/>
              <a:buFont typeface="Arial"/>
              <a:buNone/>
            </a:pPr>
            <a:r>
              <a:rPr lang="cs" sz="16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Clr>
                <a:srgbClr val="000000"/>
              </a:buClr>
              <a:buSzPct val="68750"/>
              <a:buFont typeface="Arial"/>
              <a:buNone/>
            </a:pPr>
            <a:r>
              <a:rPr lang="cs" sz="1600">
                <a:solidFill>
                  <a:srgbClr val="548DD4"/>
                </a:solidFill>
              </a:rPr>
              <a:t>             "Uložit změny projektu?" - ULOŽIT)</a:t>
            </a:r>
          </a:p>
          <a:p>
            <a:endParaRPr lang="cs" sz="16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4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4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4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4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4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 txBox="1">
            <a:spLocks noGrp="1"/>
          </p:cNvSpPr>
          <p:nvPr>
            <p:ph type="body" idx="1"/>
          </p:nvPr>
        </p:nvSpPr>
        <p:spPr>
          <a:xfrm>
            <a:off x="2099704" y="1600200"/>
            <a:ext cx="6587099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 </a:t>
            </a:r>
            <a:r>
              <a:rPr lang="cs" b="1"/>
              <a:t>3D PRVKY</a:t>
            </a:r>
            <a:r>
              <a:rPr lang="cs"/>
              <a:t> - ZEĎ, SLOUP, TRÁM, DESKA, SCHODIŠTĚ, OKNA, DVEŘE, STŘECHA, STŘEŠNÍ OKNA, SKOŘEPINA, LEHKÝ OBVODOVÝ PLÁŠŤ, MORF, OBJEKT</a:t>
            </a:r>
          </a:p>
          <a:p>
            <a:endParaRPr lang="cs"/>
          </a:p>
          <a:p>
            <a:pPr lvl="0" rtl="0">
              <a:buNone/>
            </a:pPr>
            <a:r>
              <a:rPr lang="cs" b="1">
                <a:solidFill>
                  <a:srgbClr val="4A86E8"/>
                </a:solidFill>
              </a:rPr>
              <a:t>2D</a:t>
            </a:r>
            <a:r>
              <a:rPr lang="cs">
                <a:solidFill>
                  <a:srgbClr val="4A86E8"/>
                </a:solidFill>
              </a:rPr>
              <a:t> - ČÁRA, OBLOUK, LOMENÁ ČÁRA, VÝPLŇ, KÓTA, TEXT, POPISKA, KRESBA,.... </a:t>
            </a:r>
          </a:p>
        </p:txBody>
      </p:sp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1822411" y="274637"/>
            <a:ext cx="68643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NÁSTROJOVÁ LIŠTA (NL)</a:t>
            </a:r>
          </a:p>
        </p:txBody>
      </p:sp>
      <p:sp>
        <p:nvSpPr>
          <p:cNvPr id="49" name="Shape 49"/>
          <p:cNvSpPr/>
          <p:nvPr/>
        </p:nvSpPr>
        <p:spPr>
          <a:xfrm>
            <a:off x="664350" y="77750"/>
            <a:ext cx="914400" cy="73628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50" name="Shape 50"/>
          <p:cNvSpPr/>
          <p:nvPr/>
        </p:nvSpPr>
        <p:spPr>
          <a:xfrm>
            <a:off x="223975" y="717655"/>
            <a:ext cx="1881600" cy="3630599"/>
          </a:xfrm>
          <a:prstGeom prst="arc">
            <a:avLst>
              <a:gd name="adj1" fmla="val 14979628"/>
              <a:gd name="adj2" fmla="val 14978745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  <p:sp>
        <p:nvSpPr>
          <p:cNvPr id="51" name="Shape 51"/>
          <p:cNvSpPr/>
          <p:nvPr/>
        </p:nvSpPr>
        <p:spPr>
          <a:xfrm>
            <a:off x="268014" y="4288947"/>
            <a:ext cx="1618199" cy="2460899"/>
          </a:xfrm>
          <a:prstGeom prst="arc">
            <a:avLst>
              <a:gd name="adj1" fmla="val 12737560"/>
              <a:gd name="adj2" fmla="val 12354263"/>
            </a:avLst>
          </a:prstGeom>
          <a:noFill/>
          <a:ln w="19050" cap="flat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/>
                                        <p:tgtEl>
                                          <p:spTgt spid="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/>
                                        <p:tgtEl>
                                          <p:spTgt spid="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/>
                                        <p:tgtEl>
                                          <p:spTgt spid="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ZEĎ</a:t>
            </a:r>
          </a:p>
        </p:txBody>
      </p:sp>
      <p:sp>
        <p:nvSpPr>
          <p:cNvPr id="57" name="Shape 57"/>
          <p:cNvSpPr txBox="1"/>
          <p:nvPr/>
        </p:nvSpPr>
        <p:spPr>
          <a:xfrm>
            <a:off x="457200" y="1723200"/>
            <a:ext cx="4649700" cy="29850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DVOJKLIKEM na NL ZEĎ se zobrazí možnosti nastavení: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VLASTNÍ VÝŠKA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ŠÍŘKA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UMÍSTĚNÍ PATY ZDI K AKTUÁLNÍMU PODLAŽÍ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UMÍSTĚNÍ REFERENČNÍ ČÁRY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ŘEZOVÁ VÝPLŇ V PŮDORYSE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MATERIÁL - BARVA MODELU ve 3D</a:t>
            </a:r>
          </a:p>
          <a:p>
            <a:pPr marL="457200" lvl="0" indent="-342900" rtl="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VRSTVA</a:t>
            </a:r>
          </a:p>
          <a:p>
            <a:pPr marL="457200" lvl="0" indent="-342900">
              <a:buClr>
                <a:srgbClr val="000000"/>
              </a:buClr>
              <a:buSzPct val="166666"/>
              <a:buFont typeface="Arial"/>
              <a:buChar char="•"/>
            </a:pPr>
            <a:r>
              <a:rPr lang="cs" sz="1800"/>
              <a:t>OK</a:t>
            </a:r>
          </a:p>
        </p:txBody>
      </p:sp>
      <p:sp>
        <p:nvSpPr>
          <p:cNvPr id="58" name="Shape 58"/>
          <p:cNvSpPr/>
          <p:nvPr/>
        </p:nvSpPr>
        <p:spPr>
          <a:xfrm>
            <a:off x="5010523" y="266508"/>
            <a:ext cx="3388276" cy="639961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Shape 63"/>
          <p:cNvSpPr txBox="1">
            <a:spLocks noGrp="1"/>
          </p:cNvSpPr>
          <p:nvPr>
            <p:ph type="title"/>
          </p:nvPr>
        </p:nvSpPr>
        <p:spPr>
          <a:xfrm>
            <a:off x="286550" y="5404812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ZEĎ</a:t>
            </a:r>
          </a:p>
        </p:txBody>
      </p:sp>
      <p:sp>
        <p:nvSpPr>
          <p:cNvPr id="64" name="Shape 64"/>
          <p:cNvSpPr txBox="1">
            <a:spLocks noGrp="1"/>
          </p:cNvSpPr>
          <p:nvPr>
            <p:ph type="body" idx="1"/>
          </p:nvPr>
        </p:nvSpPr>
        <p:spPr>
          <a:xfrm>
            <a:off x="286550" y="533087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Kliknutím levým tlačítkem myši do pracovní plochy určím začátek zdi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pohybem myši stanovuji směr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na plovoucí paletce se ukazuje vzdálenost - délka, kterou mohu zadat číselně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úhel (A)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 ENTER</a:t>
            </a:r>
          </a:p>
          <a:p>
            <a:pPr marL="457200" lvl="0" indent="-419100" rtl="0"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oranžové</a:t>
            </a:r>
          </a:p>
          <a:p>
            <a:pPr lvl="0" rtl="0">
              <a:buNone/>
            </a:pPr>
            <a:r>
              <a:rPr lang="cs" sz="2400"/>
              <a:t>     pomocné vodicí </a:t>
            </a:r>
          </a:p>
          <a:p>
            <a:pPr lvl="0">
              <a:buNone/>
            </a:pPr>
            <a:r>
              <a:rPr lang="cs" sz="2400"/>
              <a:t>     čáry</a:t>
            </a:r>
          </a:p>
        </p:txBody>
      </p:sp>
      <p:sp>
        <p:nvSpPr>
          <p:cNvPr id="65" name="Shape 65"/>
          <p:cNvSpPr/>
          <p:nvPr/>
        </p:nvSpPr>
        <p:spPr>
          <a:xfrm>
            <a:off x="2981638" y="3324098"/>
            <a:ext cx="5993135" cy="310515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Shape 7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ZDI - </a:t>
            </a:r>
            <a:r>
              <a:rPr lang="cs" sz="2400"/>
              <a:t>rychlé KONSTRUKČNÍ METODY:</a:t>
            </a:r>
          </a:p>
        </p:txBody>
      </p:sp>
      <p:sp>
        <p:nvSpPr>
          <p:cNvPr id="71" name="Shape 7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2" name="Shape 72"/>
          <p:cNvSpPr/>
          <p:nvPr/>
        </p:nvSpPr>
        <p:spPr>
          <a:xfrm>
            <a:off x="1005658" y="1422416"/>
            <a:ext cx="7026741" cy="532326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73" name="Shape 73"/>
          <p:cNvSpPr/>
          <p:nvPr/>
        </p:nvSpPr>
        <p:spPr>
          <a:xfrm>
            <a:off x="2006549" y="1259964"/>
            <a:ext cx="1788900" cy="893099"/>
          </a:xfrm>
          <a:prstGeom prst="arc">
            <a:avLst>
              <a:gd name="adj1" fmla="val 15158816"/>
              <a:gd name="adj2" fmla="val 15067959"/>
            </a:avLst>
          </a:prstGeom>
          <a:noFill/>
          <a:ln w="19050" cap="flat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endParaRPr/>
          </a:p>
        </p:txBody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Shape 7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ARCHICAD vytváří 3D objekty:</a:t>
            </a:r>
          </a:p>
        </p:txBody>
      </p:sp>
      <p:sp>
        <p:nvSpPr>
          <p:cNvPr id="79" name="Shape 7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0" name="Shape 80"/>
          <p:cNvSpPr/>
          <p:nvPr/>
        </p:nvSpPr>
        <p:spPr>
          <a:xfrm>
            <a:off x="1858906" y="1615850"/>
            <a:ext cx="5399143" cy="463254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Shape 8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>
                <a:solidFill>
                  <a:srgbClr val="FFFFFF"/>
                </a:solidFill>
              </a:rPr>
              <a:t>OBDOBNĚ NL SLOUP</a:t>
            </a:r>
          </a:p>
        </p:txBody>
      </p:sp>
      <p:sp>
        <p:nvSpPr>
          <p:cNvPr id="86" name="Shape 8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VÝŠKA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TVAR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PRŮMĚR - PROFIL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CHYTACÍ BOD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TVAR SYMBOLU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VÝPLŇ ŘEZU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MODEL - MATERIÁL</a:t>
            </a:r>
          </a:p>
          <a:p>
            <a:pPr marL="457200" lvl="0" indent="-298450" rtl="0">
              <a:lnSpc>
                <a:spcPct val="115000"/>
              </a:lnSpc>
              <a:spcBef>
                <a:spcPts val="0"/>
              </a:spcBef>
              <a:buClr>
                <a:srgbClr val="000000"/>
              </a:buClr>
              <a:buSzPct val="61111"/>
              <a:buFont typeface="Arial"/>
              <a:buChar char="•"/>
            </a:pPr>
            <a:r>
              <a:rPr lang="cs">
                <a:solidFill>
                  <a:srgbClr val="000000"/>
                </a:solidFill>
              </a:rPr>
              <a:t>VRSTVA</a:t>
            </a:r>
          </a:p>
          <a:p>
            <a:endParaRPr lang="cs">
              <a:solidFill>
                <a:srgbClr val="000000"/>
              </a:solidFill>
            </a:endParaRPr>
          </a:p>
        </p:txBody>
      </p:sp>
      <p:sp>
        <p:nvSpPr>
          <p:cNvPr id="87" name="Shape 87"/>
          <p:cNvSpPr/>
          <p:nvPr/>
        </p:nvSpPr>
        <p:spPr>
          <a:xfrm>
            <a:off x="5210149" y="113613"/>
            <a:ext cx="3477086" cy="648629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Shape 9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OBDOBNĚ platí pro 2D PRVKY</a:t>
            </a:r>
          </a:p>
        </p:txBody>
      </p:sp>
      <p:sp>
        <p:nvSpPr>
          <p:cNvPr id="93" name="Shape 9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ČÁRA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OBLOUK</a:t>
            </a:r>
          </a:p>
          <a:p>
            <a:pPr marL="457200" lvl="0" indent="-4191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LOMENÁ ČÁRA,...</a:t>
            </a:r>
          </a:p>
          <a:p>
            <a:endParaRPr lang="cs"/>
          </a:p>
          <a:p>
            <a:endParaRPr lang="cs"/>
          </a:p>
          <a:p>
            <a:endParaRPr lang="cs"/>
          </a:p>
          <a:p>
            <a:pPr lvl="0">
              <a:buNone/>
            </a:pPr>
            <a:r>
              <a:rPr lang="cs">
                <a:solidFill>
                  <a:srgbClr val="FF0000"/>
                </a:solidFill>
              </a:rPr>
              <a:t>PROCVIČTE!</a:t>
            </a:r>
          </a:p>
        </p:txBody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Shape 98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99" name="Shape 9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0" name="Shape 100"/>
          <p:cNvSpPr txBox="1"/>
          <p:nvPr/>
        </p:nvSpPr>
        <p:spPr>
          <a:xfrm>
            <a:off x="1258550" y="2762411"/>
            <a:ext cx="6381000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  <a:p>
            <a:endParaRPr lang="cs" sz="16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6" name="Shape 10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07" name="Shape 107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08" name="Shape 108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326</Words>
  <Application>Microsoft Office PowerPoint</Application>
  <PresentationFormat>Předvádění na obrazovce (4:3)</PresentationFormat>
  <Paragraphs>65</Paragraphs>
  <Slides>12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/>
      <vt:lpstr>Microsoft Word Document</vt:lpstr>
      <vt:lpstr>Prezentace aplikace PowerPoint</vt:lpstr>
      <vt:lpstr>SP3 - ARCHICAD PRVKY 3D - VKLÁDÁNÍ</vt:lpstr>
      <vt:lpstr>UKLÁDAT! - Nahoře název souboru.</vt:lpstr>
      <vt:lpstr>NÁSTROJOVÁ LIŠTA (NL)</vt:lpstr>
      <vt:lpstr>ZEĎ</vt:lpstr>
      <vt:lpstr>ZEĎ</vt:lpstr>
      <vt:lpstr>ZDI - rychlé KONSTRUKČNÍ METODY:</vt:lpstr>
      <vt:lpstr>ARCHICAD vytváří 3D objekty:</vt:lpstr>
      <vt:lpstr>OBDOBNĚ NL SLOUP</vt:lpstr>
      <vt:lpstr>OBDOBNĚ platí pro 2D PRVKY</vt:lpstr>
      <vt:lpstr>UKLÁDAT!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</cp:revision>
  <dcterms:modified xsi:type="dcterms:W3CDTF">2013-07-10T07:10:30Z</dcterms:modified>
</cp:coreProperties>
</file>