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1"/>
  </p:sldMasterIdLst>
  <p:notesMasterIdLst>
    <p:notesMasterId r:id="rId11"/>
  </p:notes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882" y="-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defRPr sz="1100"/>
            </a:lvl1pPr>
            <a:lvl2pPr>
              <a:defRPr sz="1100"/>
            </a:lvl2pPr>
            <a:lvl3pPr>
              <a:defRPr sz="11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410609367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" name="Shape 3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" name="Shape 4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Shape 5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Shape 6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Shape 7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Shape 78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Shape 7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Shape 85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Shape 8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Shape 9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8"/>
          <p:cNvSpPr/>
          <p:nvPr/>
        </p:nvSpPr>
        <p:spPr>
          <a:xfrm>
            <a:off x="0" y="0"/>
            <a:ext cx="9144000" cy="4691399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cxnSp>
        <p:nvCxnSpPr>
          <p:cNvPr id="9" name="Shape 9"/>
          <p:cNvCxnSpPr/>
          <p:nvPr/>
        </p:nvCxnSpPr>
        <p:spPr>
          <a:xfrm>
            <a:off x="0" y="4662139"/>
            <a:ext cx="9144000" cy="0"/>
          </a:xfrm>
          <a:prstGeom prst="straightConnector1">
            <a:avLst/>
          </a:prstGeom>
          <a:noFill/>
          <a:ln w="57150" cap="flat">
            <a:solidFill>
              <a:srgbClr val="000000">
                <a:alpha val="14901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0" name="Shape 10"/>
          <p:cNvSpPr txBox="1">
            <a:spLocks noGrp="1"/>
          </p:cNvSpPr>
          <p:nvPr>
            <p:ph type="ctrTitle"/>
          </p:nvPr>
        </p:nvSpPr>
        <p:spPr>
          <a:xfrm>
            <a:off x="685800" y="2490375"/>
            <a:ext cx="7772400" cy="2198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Shape 11"/>
          <p:cNvSpPr txBox="1">
            <a:spLocks noGrp="1"/>
          </p:cNvSpPr>
          <p:nvPr>
            <p:ph type="subTitle" idx="1"/>
          </p:nvPr>
        </p:nvSpPr>
        <p:spPr>
          <a:xfrm>
            <a:off x="685800" y="4836035"/>
            <a:ext cx="7772400" cy="1032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x" type="tx">
  <p:cSld name="tx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/>
          <p:nvPr/>
        </p:nvSpPr>
        <p:spPr>
          <a:xfrm>
            <a:off x="0" y="0"/>
            <a:ext cx="9144000" cy="1532999"/>
          </a:xfrm>
          <a:prstGeom prst="rect">
            <a:avLst/>
          </a:prstGeom>
          <a:solidFill>
            <a:srgbClr val="2388DB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cxnSp>
        <p:nvCxnSpPr>
          <p:cNvPr id="14" name="Shape 14"/>
          <p:cNvCxnSpPr/>
          <p:nvPr/>
        </p:nvCxnSpPr>
        <p:spPr>
          <a:xfrm>
            <a:off x="0" y="1503833"/>
            <a:ext cx="9144000" cy="0"/>
          </a:xfrm>
          <a:prstGeom prst="straightConnector1">
            <a:avLst/>
          </a:prstGeom>
          <a:noFill/>
          <a:ln w="57150" cap="flat">
            <a:solidFill>
              <a:srgbClr val="000000">
                <a:alpha val="14901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5" name="Shape 1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rtl="0">
              <a:defRPr sz="3600"/>
            </a:lvl1pPr>
            <a:lvl2pPr rtl="0">
              <a:defRPr sz="3600"/>
            </a:lvl2pPr>
            <a:lvl3pPr rtl="0">
              <a:defRPr sz="3600"/>
            </a:lvl3pPr>
            <a:lvl4pPr rtl="0">
              <a:defRPr sz="3600"/>
            </a:lvl4pPr>
            <a:lvl5pPr rtl="0">
              <a:defRPr sz="3600"/>
            </a:lvl5pPr>
            <a:lvl6pPr rtl="0">
              <a:defRPr sz="3600"/>
            </a:lvl6pPr>
            <a:lvl7pPr rtl="0">
              <a:defRPr sz="3600"/>
            </a:lvl7pPr>
            <a:lvl8pPr rtl="0">
              <a:defRPr sz="3600"/>
            </a:lvl8pPr>
            <a:lvl9pPr rtl="0">
              <a:defRPr sz="3600"/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ColTx" type="twoColTx">
  <p:cSld name="twoColTx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/>
          <p:nvPr/>
        </p:nvSpPr>
        <p:spPr>
          <a:xfrm>
            <a:off x="0" y="0"/>
            <a:ext cx="9144000" cy="1532999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cxnSp>
        <p:nvCxnSpPr>
          <p:cNvPr id="19" name="Shape 19"/>
          <p:cNvCxnSpPr/>
          <p:nvPr/>
        </p:nvCxnSpPr>
        <p:spPr>
          <a:xfrm>
            <a:off x="0" y="1503833"/>
            <a:ext cx="9144000" cy="0"/>
          </a:xfrm>
          <a:prstGeom prst="straightConnector1">
            <a:avLst/>
          </a:prstGeom>
          <a:noFill/>
          <a:ln w="57150" cap="flat">
            <a:solidFill>
              <a:srgbClr val="000000">
                <a:alpha val="14901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0" name="Shape 2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1" name="Shape 2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3994500" cy="4967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body" idx="2"/>
          </p:nvPr>
        </p:nvSpPr>
        <p:spPr>
          <a:xfrm>
            <a:off x="4692273" y="1600200"/>
            <a:ext cx="3994500" cy="4967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Only" type="titleOnly">
  <p:cSld name="titleOnl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/>
          <p:nvPr/>
        </p:nvSpPr>
        <p:spPr>
          <a:xfrm>
            <a:off x="0" y="0"/>
            <a:ext cx="9144000" cy="1532999"/>
          </a:xfrm>
          <a:prstGeom prst="rect">
            <a:avLst/>
          </a:prstGeom>
          <a:solidFill>
            <a:srgbClr val="2388DB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cxnSp>
        <p:nvCxnSpPr>
          <p:cNvPr id="25" name="Shape 25"/>
          <p:cNvCxnSpPr/>
          <p:nvPr/>
        </p:nvCxnSpPr>
        <p:spPr>
          <a:xfrm>
            <a:off x="0" y="1503833"/>
            <a:ext cx="9144000" cy="0"/>
          </a:xfrm>
          <a:prstGeom prst="straightConnector1">
            <a:avLst/>
          </a:prstGeom>
          <a:noFill/>
          <a:ln w="57150" cap="flat">
            <a:solidFill>
              <a:srgbClr val="000000">
                <a:alpha val="14901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6" name="Shape 26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_ONLY">
  <p:cSld name="CAPTION_ONLY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hape 28"/>
          <p:cNvSpPr txBox="1">
            <a:spLocks noGrp="1"/>
          </p:cNvSpPr>
          <p:nvPr>
            <p:ph type="body" idx="1"/>
          </p:nvPr>
        </p:nvSpPr>
        <p:spPr>
          <a:xfrm>
            <a:off x="457200" y="5875078"/>
            <a:ext cx="8229600" cy="692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66666"/>
              <a:buFont typeface="Arial"/>
              <a:buChar char="•"/>
              <a:defRPr sz="1800" b="0">
                <a:solidFill>
                  <a:schemeClr val="dk2"/>
                </a:solidFill>
              </a:defRPr>
            </a:lvl1pPr>
            <a:lvl2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Courier New"/>
              <a:buChar char="o"/>
              <a:defRPr sz="1800" b="0">
                <a:solidFill>
                  <a:schemeClr val="dk2"/>
                </a:solidFill>
              </a:defRPr>
            </a:lvl2pPr>
            <a:lvl3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Wingdings"/>
              <a:buChar char="§"/>
              <a:defRPr sz="1800" b="0">
                <a:solidFill>
                  <a:schemeClr val="dk2"/>
                </a:solidFill>
              </a:defRPr>
            </a:lvl3pPr>
            <a:lvl4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66666"/>
              <a:buFont typeface="Arial"/>
              <a:buChar char="•"/>
              <a:defRPr sz="1800" b="0">
                <a:solidFill>
                  <a:schemeClr val="dk2"/>
                </a:solidFill>
              </a:defRPr>
            </a:lvl4pPr>
            <a:lvl5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Courier New"/>
              <a:buChar char="o"/>
              <a:defRPr sz="1800" b="0">
                <a:solidFill>
                  <a:schemeClr val="dk2"/>
                </a:solidFill>
              </a:defRPr>
            </a:lvl5pPr>
            <a:lvl6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Wingdings"/>
              <a:buChar char="§"/>
              <a:defRPr sz="1800" b="0">
                <a:solidFill>
                  <a:schemeClr val="dk2"/>
                </a:solidFill>
              </a:defRPr>
            </a:lvl6pPr>
            <a:lvl7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66666"/>
              <a:buFont typeface="Arial"/>
              <a:buChar char="•"/>
              <a:defRPr sz="1800" b="0">
                <a:solidFill>
                  <a:schemeClr val="dk2"/>
                </a:solidFill>
              </a:defRPr>
            </a:lvl7pPr>
            <a:lvl8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Courier New"/>
              <a:buChar char="o"/>
              <a:defRPr sz="1800" b="0">
                <a:solidFill>
                  <a:schemeClr val="dk2"/>
                </a:solidFill>
              </a:defRPr>
            </a:lvl8pPr>
            <a:lvl9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Wingdings"/>
              <a:buChar char="§"/>
              <a:defRPr sz="1800" b="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29" name="Shape 29"/>
          <p:cNvSpPr/>
          <p:nvPr/>
        </p:nvSpPr>
        <p:spPr>
          <a:xfrm>
            <a:off x="4274" y="0"/>
            <a:ext cx="9144000" cy="5875200"/>
          </a:xfrm>
          <a:prstGeom prst="rect">
            <a:avLst/>
          </a:prstGeom>
          <a:solidFill>
            <a:srgbClr val="2388DB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cxnSp>
        <p:nvCxnSpPr>
          <p:cNvPr id="30" name="Shape 30"/>
          <p:cNvCxnSpPr/>
          <p:nvPr/>
        </p:nvCxnSpPr>
        <p:spPr>
          <a:xfrm>
            <a:off x="0" y="5845828"/>
            <a:ext cx="9144000" cy="0"/>
          </a:xfrm>
          <a:prstGeom prst="straightConnector1">
            <a:avLst/>
          </a:prstGeom>
          <a:noFill/>
          <a:ln w="57150" cap="flat">
            <a:solidFill>
              <a:srgbClr val="000000">
                <a:alpha val="14901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chemeClr val="dk2"/>
        </a:solidFill>
        <a:effectLst/>
      </p:bgPr>
    </p:bg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342900" algn="l" rtl="0">
              <a:spcBef>
                <a:spcPts val="600"/>
              </a:spcBef>
              <a:buClr>
                <a:schemeClr val="dk1"/>
              </a:buClr>
              <a:buSzPct val="166666"/>
              <a:buFont typeface="Arial"/>
              <a:buChar char="•"/>
              <a:defRPr sz="30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indent="-285750" algn="l" rtl="0">
              <a:spcBef>
                <a:spcPts val="480"/>
              </a:spcBef>
              <a:buClr>
                <a:schemeClr val="dk1"/>
              </a:buClr>
              <a:buSzPct val="100000"/>
              <a:buFont typeface="Courier New"/>
              <a:buChar char="o"/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indent="-228600" algn="l" rtl="0">
              <a:spcBef>
                <a:spcPts val="480"/>
              </a:spcBef>
              <a:buClr>
                <a:schemeClr val="dk1"/>
              </a:buClr>
              <a:buSzPct val="100000"/>
              <a:buFont typeface="Wingdings"/>
              <a:buChar char="§"/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indent="-228600" algn="l" rtl="0">
              <a:spcBef>
                <a:spcPts val="360"/>
              </a:spcBef>
              <a:buClr>
                <a:schemeClr val="dk1"/>
              </a:buClr>
              <a:buSzPct val="166666"/>
              <a:buFont typeface="Arial"/>
              <a:buChar char="•"/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indent="-228600" algn="l" rtl="0">
              <a:spcBef>
                <a:spcPts val="360"/>
              </a:spcBef>
              <a:buClr>
                <a:schemeClr val="dk1"/>
              </a:buClr>
              <a:buSzPct val="100000"/>
              <a:buFont typeface="Courier New"/>
              <a:buChar char="o"/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indent="-228600" algn="l" rtl="0">
              <a:spcBef>
                <a:spcPts val="360"/>
              </a:spcBef>
              <a:buClr>
                <a:schemeClr val="dk1"/>
              </a:buClr>
              <a:buSzPct val="100000"/>
              <a:buFont typeface="Wingdings"/>
              <a:buChar char="§"/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indent="-228600" algn="l" rtl="0">
              <a:spcBef>
                <a:spcPts val="360"/>
              </a:spcBef>
              <a:buClr>
                <a:schemeClr val="dk1"/>
              </a:buClr>
              <a:buSzPct val="166666"/>
              <a:buFont typeface="Arial"/>
              <a:buChar char="•"/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indent="-228600" algn="l" rtl="0">
              <a:spcBef>
                <a:spcPts val="360"/>
              </a:spcBef>
              <a:buClr>
                <a:schemeClr val="dk1"/>
              </a:buClr>
              <a:buSzPct val="100000"/>
              <a:buFont typeface="Courier New"/>
              <a:buChar char="o"/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indent="-228600" algn="l" rtl="0">
              <a:spcBef>
                <a:spcPts val="360"/>
              </a:spcBef>
              <a:buClr>
                <a:schemeClr val="dk1"/>
              </a:buClr>
              <a:buSzPct val="100000"/>
              <a:buFont typeface="Wingdings"/>
              <a:buChar char="§"/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</p:sldLayoutIdLst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16127763"/>
              </p:ext>
            </p:extLst>
          </p:nvPr>
        </p:nvGraphicFramePr>
        <p:xfrm>
          <a:off x="2339753" y="110317"/>
          <a:ext cx="4392488" cy="67455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889940" imgH="9047888" progId="Word.Document.12">
                  <p:embed/>
                </p:oleObj>
              </mc:Choice>
              <mc:Fallback>
                <p:oleObj name="Dokument" r:id="rId3" imgW="5889940" imgH="904788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39753" y="110317"/>
                        <a:ext cx="4392488" cy="674551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553106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 txBox="1">
            <a:spLocks noGrp="1"/>
          </p:cNvSpPr>
          <p:nvPr>
            <p:ph type="ctrTitle"/>
          </p:nvPr>
        </p:nvSpPr>
        <p:spPr>
          <a:xfrm>
            <a:off x="685800" y="2490375"/>
            <a:ext cx="7772400" cy="21984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buNone/>
            </a:pPr>
            <a:r>
              <a:rPr lang="cs" sz="7200" u="sng">
                <a:solidFill>
                  <a:srgbClr val="FFFFFF"/>
                </a:solidFill>
              </a:rPr>
              <a:t>SP3 - ARCHICAD</a:t>
            </a:r>
          </a:p>
          <a:p>
            <a:pPr>
              <a:buNone/>
            </a:pPr>
            <a:r>
              <a:rPr lang="cs" sz="4800">
                <a:solidFill>
                  <a:srgbClr val="000000"/>
                </a:solidFill>
              </a:rPr>
              <a:t>PRVKY 3D </a:t>
            </a:r>
            <a:r>
              <a:rPr lang="cs" sz="3000">
                <a:solidFill>
                  <a:srgbClr val="000000"/>
                </a:solidFill>
              </a:rPr>
              <a:t>- MĚŘENÍ, KÓTY</a:t>
            </a:r>
          </a:p>
        </p:txBody>
      </p:sp>
      <p:sp>
        <p:nvSpPr>
          <p:cNvPr id="34" name="Shape 34"/>
          <p:cNvSpPr txBox="1">
            <a:spLocks noGrp="1"/>
          </p:cNvSpPr>
          <p:nvPr>
            <p:ph type="subTitle" idx="1"/>
          </p:nvPr>
        </p:nvSpPr>
        <p:spPr>
          <a:xfrm>
            <a:off x="685800" y="4836035"/>
            <a:ext cx="7772400" cy="10325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cs"/>
              <a:t>ing. arch. Vladimíra Jínová</a:t>
            </a:r>
          </a:p>
        </p:txBody>
      </p:sp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 txBox="1">
            <a:spLocks noGrp="1"/>
          </p:cNvSpPr>
          <p:nvPr>
            <p:ph type="title"/>
          </p:nvPr>
        </p:nvSpPr>
        <p:spPr>
          <a:xfrm>
            <a:off x="371900" y="253312"/>
            <a:ext cx="7205700" cy="5136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buNone/>
            </a:pPr>
            <a:r>
              <a:rPr lang="cs" sz="3000"/>
              <a:t>MĚŘÍTKO</a:t>
            </a:r>
          </a:p>
        </p:txBody>
      </p:sp>
      <p:sp>
        <p:nvSpPr>
          <p:cNvPr id="40" name="Shape 4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419100" rtl="0">
              <a:buClr>
                <a:schemeClr val="dk1"/>
              </a:buClr>
              <a:buSzPct val="166666"/>
              <a:buFont typeface="Arial"/>
              <a:buChar char="•"/>
            </a:pPr>
            <a:r>
              <a:rPr lang="cs">
                <a:solidFill>
                  <a:srgbClr val="4A86E8"/>
                </a:solidFill>
              </a:rPr>
              <a:t>Každý 3D prvek z NL před jeho použitím - úpravou - editací - nutno označit!</a:t>
            </a:r>
          </a:p>
          <a:p>
            <a:pPr marL="457200" lvl="0" indent="-419100" rtl="0">
              <a:buClr>
                <a:schemeClr val="dk1"/>
              </a:buClr>
              <a:buSzPct val="166666"/>
              <a:buFont typeface="Arial"/>
              <a:buChar char="•"/>
            </a:pPr>
            <a:r>
              <a:rPr lang="cs">
                <a:solidFill>
                  <a:srgbClr val="4A86E8"/>
                </a:solidFill>
              </a:rPr>
              <a:t>Tím "svítí" zeleně</a:t>
            </a:r>
          </a:p>
          <a:p>
            <a:pPr marL="457200" lvl="0" indent="-419100" rtl="0">
              <a:buClr>
                <a:schemeClr val="dk1"/>
              </a:buClr>
              <a:buSzPct val="166666"/>
              <a:buFont typeface="Arial"/>
              <a:buChar char="•"/>
            </a:pPr>
            <a:r>
              <a:rPr lang="cs">
                <a:solidFill>
                  <a:srgbClr val="4A86E8"/>
                </a:solidFill>
              </a:rPr>
              <a:t>zapnout konkrétní tlačítko NL - např.zeď</a:t>
            </a:r>
          </a:p>
          <a:p>
            <a:pPr marL="457200" lvl="0" indent="-419100" rtl="0">
              <a:buClr>
                <a:schemeClr val="dk1"/>
              </a:buClr>
              <a:buSzPct val="166666"/>
              <a:buFont typeface="Arial"/>
              <a:buChar char="•"/>
            </a:pPr>
            <a:r>
              <a:rPr lang="cs">
                <a:solidFill>
                  <a:srgbClr val="4A86E8"/>
                </a:solidFill>
              </a:rPr>
              <a:t>přenastavit hodnoty - parametry - OK</a:t>
            </a:r>
          </a:p>
          <a:p>
            <a:endParaRPr lang="cs">
              <a:solidFill>
                <a:srgbClr val="4A86E8"/>
              </a:solidFill>
            </a:endParaRPr>
          </a:p>
        </p:txBody>
      </p:sp>
      <p:sp>
        <p:nvSpPr>
          <p:cNvPr id="41" name="Shape 41"/>
          <p:cNvSpPr txBox="1"/>
          <p:nvPr/>
        </p:nvSpPr>
        <p:spPr>
          <a:xfrm>
            <a:off x="6607725" y="4016325"/>
            <a:ext cx="3657600" cy="457200"/>
          </a:xfrm>
          <a:prstGeom prst="rect">
            <a:avLst/>
          </a:prstGeom>
          <a:noFill/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  <p:sp>
        <p:nvSpPr>
          <p:cNvPr id="42" name="Shape 42"/>
          <p:cNvSpPr txBox="1"/>
          <p:nvPr/>
        </p:nvSpPr>
        <p:spPr>
          <a:xfrm>
            <a:off x="243900" y="5061525"/>
            <a:ext cx="9704999" cy="1577099"/>
          </a:xfrm>
          <a:prstGeom prst="rect">
            <a:avLst/>
          </a:prstGeom>
          <a:noFill/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  <p:sp>
        <p:nvSpPr>
          <p:cNvPr id="43" name="Shape 43"/>
          <p:cNvSpPr/>
          <p:nvPr/>
        </p:nvSpPr>
        <p:spPr>
          <a:xfrm>
            <a:off x="243900" y="1229286"/>
            <a:ext cx="8632037" cy="539639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44" name="Shape 44"/>
          <p:cNvSpPr txBox="1"/>
          <p:nvPr/>
        </p:nvSpPr>
        <p:spPr>
          <a:xfrm>
            <a:off x="1082900" y="2608450"/>
            <a:ext cx="3657600" cy="457200"/>
          </a:xfrm>
          <a:prstGeom prst="rect">
            <a:avLst/>
          </a:prstGeom>
          <a:noFill/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cs" sz="3000" b="1"/>
              <a:t>NL KÓTA</a:t>
            </a:r>
          </a:p>
        </p:txBody>
      </p:sp>
      <p:cxnSp>
        <p:nvCxnSpPr>
          <p:cNvPr id="45" name="Shape 45"/>
          <p:cNvCxnSpPr/>
          <p:nvPr/>
        </p:nvCxnSpPr>
        <p:spPr>
          <a:xfrm>
            <a:off x="2271775" y="554625"/>
            <a:ext cx="1279800" cy="927900"/>
          </a:xfrm>
          <a:prstGeom prst="straightConnector1">
            <a:avLst/>
          </a:prstGeom>
          <a:noFill/>
          <a:ln w="19050" cap="flat">
            <a:solidFill>
              <a:srgbClr val="FF00FF"/>
            </a:solidFill>
            <a:prstDash val="solid"/>
            <a:round/>
            <a:headEnd type="none" w="lg" len="lg"/>
            <a:tailEnd type="triangle" w="lg" len="lg"/>
          </a:ln>
        </p:spPr>
      </p:cxnSp>
      <p:cxnSp>
        <p:nvCxnSpPr>
          <p:cNvPr id="46" name="Shape 46"/>
          <p:cNvCxnSpPr/>
          <p:nvPr/>
        </p:nvCxnSpPr>
        <p:spPr>
          <a:xfrm flipH="1">
            <a:off x="949299" y="3189025"/>
            <a:ext cx="1375800" cy="863999"/>
          </a:xfrm>
          <a:prstGeom prst="straightConnector1">
            <a:avLst/>
          </a:prstGeom>
          <a:noFill/>
          <a:ln w="19050" cap="flat">
            <a:solidFill>
              <a:srgbClr val="FF00FF"/>
            </a:solidFill>
            <a:prstDash val="solid"/>
            <a:round/>
            <a:headEnd type="none" w="lg" len="lg"/>
            <a:tailEnd type="triangle" w="lg" len="lg"/>
          </a:ln>
        </p:spPr>
      </p:cxn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cs"/>
              <a:t>TYPY KÓT:</a:t>
            </a:r>
          </a:p>
        </p:txBody>
      </p:sp>
      <p:sp>
        <p:nvSpPr>
          <p:cNvPr id="52" name="Shape 52"/>
          <p:cNvSpPr txBox="1">
            <a:spLocks noGrp="1"/>
          </p:cNvSpPr>
          <p:nvPr>
            <p:ph type="body" idx="1"/>
          </p:nvPr>
        </p:nvSpPr>
        <p:spPr>
          <a:xfrm>
            <a:off x="3272927" y="1600200"/>
            <a:ext cx="5413800" cy="4967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419100" rtl="0">
              <a:buClr>
                <a:schemeClr val="dk1"/>
              </a:buClr>
              <a:buSzPct val="166666"/>
              <a:buFont typeface="Arial"/>
              <a:buChar char="•"/>
            </a:pPr>
            <a:r>
              <a:rPr lang="cs"/>
              <a:t>KÓTA PŘÍMÁ</a:t>
            </a:r>
          </a:p>
          <a:p>
            <a:pPr marL="457200" lvl="0" indent="-419100" rtl="0">
              <a:buClr>
                <a:schemeClr val="dk1"/>
              </a:buClr>
              <a:buSzPct val="166666"/>
              <a:buFont typeface="Arial"/>
              <a:buChar char="•"/>
            </a:pPr>
            <a:r>
              <a:rPr lang="cs"/>
              <a:t>VÝŠKOVÁ KÓTA</a:t>
            </a:r>
          </a:p>
          <a:p>
            <a:pPr marL="457200" lvl="0" indent="-419100" rtl="0">
              <a:buClr>
                <a:schemeClr val="dk1"/>
              </a:buClr>
              <a:buSzPct val="166666"/>
              <a:buFont typeface="Arial"/>
              <a:buChar char="•"/>
            </a:pPr>
            <a:r>
              <a:rPr lang="cs"/>
              <a:t>KÓTA ÚHLOVÁ</a:t>
            </a:r>
          </a:p>
          <a:p>
            <a:pPr marL="457200" lvl="0" indent="-419100">
              <a:buClr>
                <a:schemeClr val="dk1"/>
              </a:buClr>
              <a:buSzPct val="166666"/>
              <a:buFont typeface="Arial"/>
              <a:buChar char="•"/>
            </a:pPr>
            <a:r>
              <a:rPr lang="cs"/>
              <a:t>KÓTA RADIÁLNÍ</a:t>
            </a:r>
          </a:p>
        </p:txBody>
      </p:sp>
      <p:sp>
        <p:nvSpPr>
          <p:cNvPr id="53" name="Shape 53"/>
          <p:cNvSpPr/>
          <p:nvPr/>
        </p:nvSpPr>
        <p:spPr>
          <a:xfrm>
            <a:off x="1101650" y="1677575"/>
            <a:ext cx="866775" cy="4200525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Shape 58"/>
          <p:cNvSpPr txBox="1">
            <a:spLocks noGrp="1"/>
          </p:cNvSpPr>
          <p:nvPr>
            <p:ph type="title"/>
          </p:nvPr>
        </p:nvSpPr>
        <p:spPr>
          <a:xfrm>
            <a:off x="254550" y="-205312"/>
            <a:ext cx="82296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cs"/>
              <a:t>NASTAVENÍ NL KÓTA</a:t>
            </a:r>
          </a:p>
        </p:txBody>
      </p:sp>
      <p:sp>
        <p:nvSpPr>
          <p:cNvPr id="59" name="Shape 5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419100" rtl="0">
              <a:buClr>
                <a:schemeClr val="dk1"/>
              </a:buClr>
              <a:buSzPct val="208333"/>
              <a:buFont typeface="Arial"/>
              <a:buChar char="•"/>
            </a:pPr>
            <a:r>
              <a:rPr lang="cs" sz="2400"/>
              <a:t>TYP KÓTY (1.)</a:t>
            </a:r>
          </a:p>
          <a:p>
            <a:pPr marL="457200" lvl="0" indent="-419100" rtl="0">
              <a:buClr>
                <a:schemeClr val="dk1"/>
              </a:buClr>
              <a:buSzPct val="208333"/>
              <a:buFont typeface="Arial"/>
              <a:buChar char="•"/>
            </a:pPr>
            <a:r>
              <a:rPr lang="cs" sz="2400"/>
              <a:t>VYNÁŠECÍ ČÁRA (3.)</a:t>
            </a:r>
          </a:p>
          <a:p>
            <a:pPr marL="457200" lvl="0" indent="-419100" rtl="0">
              <a:buClr>
                <a:schemeClr val="dk1"/>
              </a:buClr>
              <a:buSzPct val="208333"/>
              <a:buFont typeface="Arial"/>
              <a:buChar char="•"/>
            </a:pPr>
            <a:r>
              <a:rPr lang="cs" sz="2400"/>
              <a:t>VELIKOST (3-5)</a:t>
            </a:r>
          </a:p>
          <a:p>
            <a:pPr marL="457200" lvl="0" indent="-419100" rtl="0">
              <a:buClr>
                <a:schemeClr val="dk1"/>
              </a:buClr>
              <a:buSzPct val="208333"/>
              <a:buFont typeface="Arial"/>
              <a:buChar char="•"/>
            </a:pPr>
            <a:r>
              <a:rPr lang="cs" sz="2400"/>
              <a:t>BARVA TEXTU A ČAR</a:t>
            </a:r>
          </a:p>
          <a:p>
            <a:pPr marL="457200" lvl="0" indent="-419100" rtl="0">
              <a:buClr>
                <a:schemeClr val="dk1"/>
              </a:buClr>
              <a:buSzPct val="208333"/>
              <a:buFont typeface="Arial"/>
              <a:buChar char="•"/>
            </a:pPr>
            <a:r>
              <a:rPr lang="cs" sz="2400"/>
              <a:t>VRSTVA</a:t>
            </a:r>
          </a:p>
          <a:p>
            <a:pPr marL="457200" lvl="0" indent="-419100" rtl="0">
              <a:buClr>
                <a:schemeClr val="dk1"/>
              </a:buClr>
              <a:buSzPct val="208333"/>
              <a:buFont typeface="Arial"/>
              <a:buChar char="•"/>
            </a:pPr>
            <a:r>
              <a:rPr lang="cs" sz="2400"/>
              <a:t>OK</a:t>
            </a:r>
          </a:p>
        </p:txBody>
      </p:sp>
      <p:sp>
        <p:nvSpPr>
          <p:cNvPr id="60" name="Shape 60"/>
          <p:cNvSpPr/>
          <p:nvPr/>
        </p:nvSpPr>
        <p:spPr>
          <a:xfrm>
            <a:off x="5372028" y="393702"/>
            <a:ext cx="3393495" cy="6329268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 txBox="1">
            <a:spLocks noGrp="1"/>
          </p:cNvSpPr>
          <p:nvPr>
            <p:ph type="title"/>
          </p:nvPr>
        </p:nvSpPr>
        <p:spPr>
          <a:xfrm>
            <a:off x="457200" y="487937"/>
            <a:ext cx="8229600" cy="7377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buNone/>
            </a:pPr>
            <a:r>
              <a:rPr lang="cs"/>
              <a:t>VYZKOUŠEJTE:</a:t>
            </a:r>
          </a:p>
        </p:txBody>
      </p:sp>
      <p:sp>
        <p:nvSpPr>
          <p:cNvPr id="66" name="Shape 6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  <p:sp>
        <p:nvSpPr>
          <p:cNvPr id="67" name="Shape 67"/>
          <p:cNvSpPr/>
          <p:nvPr/>
        </p:nvSpPr>
        <p:spPr>
          <a:xfrm>
            <a:off x="2852761" y="1510037"/>
            <a:ext cx="6068687" cy="5278025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 txBox="1">
            <a:spLocks noGrp="1"/>
          </p:cNvSpPr>
          <p:nvPr>
            <p:ph type="body" idx="1"/>
          </p:nvPr>
        </p:nvSpPr>
        <p:spPr>
          <a:xfrm>
            <a:off x="2099704" y="1600200"/>
            <a:ext cx="6587099" cy="4967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buNone/>
            </a:pPr>
            <a:r>
              <a:rPr lang="cs"/>
              <a:t> </a:t>
            </a:r>
            <a:r>
              <a:rPr lang="cs" b="1"/>
              <a:t>3D PRVKY</a:t>
            </a:r>
            <a:r>
              <a:rPr lang="cs"/>
              <a:t> - ZEĎ, SLOUP, TRÁM, DESKA, SCHODIŠTĚ, OKNA, DVEŘE, STŘECHA, STŘEŠNÍ OKNA, SKOŘEPINA, LEHKÝ OBVODOVÝ PLÁŠŤ, MORF, OBJEKT</a:t>
            </a:r>
          </a:p>
          <a:p>
            <a:endParaRPr lang="cs"/>
          </a:p>
          <a:p>
            <a:pPr lvl="0" rtl="0">
              <a:buNone/>
            </a:pPr>
            <a:r>
              <a:rPr lang="cs" b="1">
                <a:solidFill>
                  <a:srgbClr val="4A86E8"/>
                </a:solidFill>
              </a:rPr>
              <a:t>2D</a:t>
            </a:r>
            <a:r>
              <a:rPr lang="cs">
                <a:solidFill>
                  <a:srgbClr val="4A86E8"/>
                </a:solidFill>
              </a:rPr>
              <a:t> - ČÁRA, OBLOUK, LOMENÁ ČÁRA, VÝPLŇ, KÓTA, TEXT, POPISKA, KRESBA,.... </a:t>
            </a:r>
          </a:p>
        </p:txBody>
      </p:sp>
      <p:sp>
        <p:nvSpPr>
          <p:cNvPr id="73" name="Shape 73"/>
          <p:cNvSpPr txBox="1">
            <a:spLocks noGrp="1"/>
          </p:cNvSpPr>
          <p:nvPr>
            <p:ph type="title"/>
          </p:nvPr>
        </p:nvSpPr>
        <p:spPr>
          <a:xfrm>
            <a:off x="1822411" y="274637"/>
            <a:ext cx="68643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cs"/>
              <a:t>PLATÍ i PRO DALŠÍ PRVKY NÁSTROJOVÉ LIŠTY (NL):</a:t>
            </a:r>
          </a:p>
        </p:txBody>
      </p:sp>
      <p:sp>
        <p:nvSpPr>
          <p:cNvPr id="74" name="Shape 74"/>
          <p:cNvSpPr/>
          <p:nvPr/>
        </p:nvSpPr>
        <p:spPr>
          <a:xfrm>
            <a:off x="664350" y="77750"/>
            <a:ext cx="914400" cy="7362825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75" name="Shape 75"/>
          <p:cNvSpPr/>
          <p:nvPr/>
        </p:nvSpPr>
        <p:spPr>
          <a:xfrm>
            <a:off x="223975" y="717655"/>
            <a:ext cx="1881600" cy="3630599"/>
          </a:xfrm>
          <a:prstGeom prst="arc">
            <a:avLst>
              <a:gd name="adj1" fmla="val 14979628"/>
              <a:gd name="adj2" fmla="val 14978745"/>
            </a:avLst>
          </a:prstGeom>
          <a:noFill/>
          <a:ln w="19050" cap="flat">
            <a:solidFill>
              <a:srgbClr val="FF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76" name="Shape 76"/>
          <p:cNvSpPr/>
          <p:nvPr/>
        </p:nvSpPr>
        <p:spPr>
          <a:xfrm>
            <a:off x="268014" y="4288947"/>
            <a:ext cx="1618199" cy="2460899"/>
          </a:xfrm>
          <a:prstGeom prst="arc">
            <a:avLst>
              <a:gd name="adj1" fmla="val 12737560"/>
              <a:gd name="adj2" fmla="val 12354263"/>
            </a:avLst>
          </a:prstGeom>
          <a:noFill/>
          <a:ln w="19050" cap="flat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 txBox="1">
            <a:spLocks noGrp="1"/>
          </p:cNvSpPr>
          <p:nvPr>
            <p:ph type="title"/>
          </p:nvPr>
        </p:nvSpPr>
        <p:spPr>
          <a:xfrm>
            <a:off x="1182449" y="274637"/>
            <a:ext cx="7504499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cs"/>
              <a:t>UKLÁDAT!</a:t>
            </a:r>
          </a:p>
        </p:txBody>
      </p:sp>
      <p:sp>
        <p:nvSpPr>
          <p:cNvPr id="82" name="Shape 8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  <p:sp>
        <p:nvSpPr>
          <p:cNvPr id="83" name="Shape 83"/>
          <p:cNvSpPr txBox="1"/>
          <p:nvPr/>
        </p:nvSpPr>
        <p:spPr>
          <a:xfrm>
            <a:off x="1258550" y="2762411"/>
            <a:ext cx="6381000" cy="37572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 algn="just" rtl="0">
              <a:lnSpc>
                <a:spcPct val="115000"/>
              </a:lnSpc>
              <a:buNone/>
            </a:pPr>
            <a:r>
              <a:rPr lang="cs" sz="1600">
                <a:solidFill>
                  <a:srgbClr val="548DD4"/>
                </a:solidFill>
              </a:rPr>
              <a:t> Před každým ukončením programu:</a:t>
            </a:r>
          </a:p>
          <a:p>
            <a:pPr lvl="0" algn="just" rtl="0">
              <a:lnSpc>
                <a:spcPct val="115000"/>
              </a:lnSpc>
              <a:buNone/>
            </a:pPr>
            <a:r>
              <a:rPr lang="cs" sz="1600">
                <a:solidFill>
                  <a:srgbClr val="548DD4"/>
                </a:solidFill>
              </a:rPr>
              <a:t>  ULOŽIT - kliknout na ikonu v horní části - disketa</a:t>
            </a:r>
          </a:p>
          <a:p>
            <a:pPr lvl="0" algn="just" rtl="0">
              <a:lnSpc>
                <a:spcPct val="115000"/>
              </a:lnSpc>
              <a:buNone/>
            </a:pPr>
            <a:r>
              <a:rPr lang="cs" sz="1600">
                <a:solidFill>
                  <a:srgbClr val="548DD4"/>
                </a:solidFill>
              </a:rPr>
              <a:t>            - nebo při vypínání křížkem v pravém rohu nahoře se program sám zeptá: </a:t>
            </a:r>
          </a:p>
          <a:p>
            <a:pPr lvl="0" algn="just" rtl="0">
              <a:lnSpc>
                <a:spcPct val="115000"/>
              </a:lnSpc>
              <a:buNone/>
            </a:pPr>
            <a:r>
              <a:rPr lang="cs" sz="1600">
                <a:solidFill>
                  <a:srgbClr val="548DD4"/>
                </a:solidFill>
              </a:rPr>
              <a:t>             "Uložit změny projektu?" - ULOŽIT</a:t>
            </a:r>
          </a:p>
          <a:p>
            <a:endParaRPr lang="cs" sz="1600">
              <a:solidFill>
                <a:srgbClr val="548DD4"/>
              </a:solidFill>
            </a:endParaRPr>
          </a:p>
          <a:p>
            <a:endParaRPr lang="cs" sz="1600">
              <a:solidFill>
                <a:srgbClr val="548DD4"/>
              </a:solidFill>
            </a:endParaRPr>
          </a:p>
          <a:p>
            <a:endParaRPr lang="cs" sz="1600">
              <a:solidFill>
                <a:srgbClr val="548DD4"/>
              </a:solidFill>
            </a:endParaRPr>
          </a:p>
        </p:txBody>
      </p:sp>
    </p:spTree>
  </p:cSld>
  <p:clrMapOvr>
    <a:masterClrMapping/>
  </p:clrMapOvr>
  <p:transition spd="slow">
    <p:cu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  <p:sp>
        <p:nvSpPr>
          <p:cNvPr id="89" name="Shape 89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cs"/>
              <a:t>Děkuji za pozornost</a:t>
            </a:r>
          </a:p>
        </p:txBody>
      </p:sp>
      <p:sp>
        <p:nvSpPr>
          <p:cNvPr id="90" name="Shape 90"/>
          <p:cNvSpPr/>
          <p:nvPr/>
        </p:nvSpPr>
        <p:spPr>
          <a:xfrm>
            <a:off x="2708450" y="2299625"/>
            <a:ext cx="2743199" cy="3047999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91" name="Shape 91"/>
          <p:cNvSpPr/>
          <p:nvPr/>
        </p:nvSpPr>
        <p:spPr>
          <a:xfrm>
            <a:off x="1544223" y="2208012"/>
            <a:ext cx="6198662" cy="3742155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>
  <a:themeElements>
    <a:clrScheme name="Custom 233">
      <a:dk1>
        <a:srgbClr val="000000"/>
      </a:dk1>
      <a:lt1>
        <a:srgbClr val="FFFFFF"/>
      </a:lt1>
      <a:dk2>
        <a:srgbClr val="2388DB"/>
      </a:dk2>
      <a:lt2>
        <a:srgbClr val="BBD7F8"/>
      </a:lt2>
      <a:accent1>
        <a:srgbClr val="80B606"/>
      </a:accent1>
      <a:accent2>
        <a:srgbClr val="E29F1D"/>
      </a:accent2>
      <a:accent3>
        <a:srgbClr val="1D6FB2"/>
      </a:accent3>
      <a:accent4>
        <a:srgbClr val="3FAC98"/>
      </a:accent4>
      <a:accent5>
        <a:srgbClr val="5B57BB"/>
      </a:accent5>
      <a:accent6>
        <a:srgbClr val="D1505E"/>
      </a:accent6>
      <a:hlink>
        <a:srgbClr val="185DA2"/>
      </a:hlink>
      <a:folHlink>
        <a:srgbClr val="00487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193</Words>
  <Application>Microsoft Office PowerPoint</Application>
  <PresentationFormat>Předvádění na obrazovce (4:3)</PresentationFormat>
  <Paragraphs>33</Paragraphs>
  <Slides>9</Slides>
  <Notes>8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/>
      <vt:lpstr>Microsoft Word Document</vt:lpstr>
      <vt:lpstr>Prezentace aplikace PowerPoint</vt:lpstr>
      <vt:lpstr>SP3 - ARCHICAD PRVKY 3D - MĚŘENÍ, KÓTY</vt:lpstr>
      <vt:lpstr>MĚŘÍTKO</vt:lpstr>
      <vt:lpstr>TYPY KÓT:</vt:lpstr>
      <vt:lpstr>NASTAVENÍ NL KÓTA</vt:lpstr>
      <vt:lpstr>VYZKOUŠEJTE:</vt:lpstr>
      <vt:lpstr>PLATÍ i PRO DALŠÍ PRVKY NÁSTROJOVÉ LIŠTY (NL):</vt:lpstr>
      <vt:lpstr>UKLÁDAT!</vt:lpstr>
      <vt:lpstr>Děkuji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name</cp:lastModifiedBy>
  <cp:revision>1</cp:revision>
  <dcterms:modified xsi:type="dcterms:W3CDTF">2013-07-10T07:17:43Z</dcterms:modified>
</cp:coreProperties>
</file>