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7"/>
  </p:notes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474" y="-3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xmlns="" val="2194858019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hape 4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" name="Shape 4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Shape 5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" name="Shape 5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hape 7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Shape 7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hape 8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Shape 8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Shape 8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Shape 8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Shape 9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Shape 9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Shape 1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Shape 11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" name="Shape 11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Shape 12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5" name="Shape 12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hape 13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Shape 13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Shape 14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/>
          <p:nvPr/>
        </p:nvSpPr>
        <p:spPr>
          <a:xfrm>
            <a:off x="0" y="0"/>
            <a:ext cx="9144000" cy="46913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9" name="Shape 9"/>
          <p:cNvCxnSpPr/>
          <p:nvPr/>
        </p:nvCxnSpPr>
        <p:spPr>
          <a:xfrm>
            <a:off x="0" y="4662139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9" name="Shape 19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25" name="Shape 25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4274" y="0"/>
            <a:ext cx="9144000" cy="58752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30" name="Shape 30"/>
          <p:cNvCxnSpPr/>
          <p:nvPr/>
        </p:nvCxnSpPr>
        <p:spPr>
          <a:xfrm>
            <a:off x="0" y="5845828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sz="30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570676281"/>
              </p:ext>
            </p:extLst>
          </p:nvPr>
        </p:nvGraphicFramePr>
        <p:xfrm>
          <a:off x="2627784" y="337344"/>
          <a:ext cx="4249121" cy="6525344"/>
        </p:xfrm>
        <a:graphic>
          <a:graphicData uri="http://schemas.openxmlformats.org/presentationml/2006/ole">
            <p:oleObj spid="_x0000_s1026" name="Dokument" r:id="rId3" imgW="5889940" imgH="9047888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1827015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SP3 - ARCHICAD</a:t>
            </a:r>
          </a:p>
          <a:p>
            <a:pPr>
              <a:buNone/>
            </a:pPr>
            <a:r>
              <a:rPr lang="cs" sz="4800">
                <a:solidFill>
                  <a:srgbClr val="000000"/>
                </a:solidFill>
              </a:rPr>
              <a:t>PRVKY 3D </a:t>
            </a:r>
            <a:r>
              <a:rPr lang="cs" sz="3000">
                <a:solidFill>
                  <a:srgbClr val="000000"/>
                </a:solidFill>
              </a:rPr>
              <a:t>- TERÉN - NL SÍŤ</a:t>
            </a:r>
          </a:p>
        </p:txBody>
      </p:sp>
      <p:sp>
        <p:nvSpPr>
          <p:cNvPr id="34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393150" y="530612"/>
            <a:ext cx="8357700" cy="5136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3000" dirty="0" smtClean="0"/>
              <a:t>Na rozdíl </a:t>
            </a:r>
            <a:r>
              <a:rPr lang="cs" sz="3000" dirty="0"/>
              <a:t>od NL DESKA možno TVAROVAT.</a:t>
            </a:r>
          </a:p>
        </p:txBody>
      </p:sp>
      <p:sp>
        <p:nvSpPr>
          <p:cNvPr id="40" name="Shape 40"/>
          <p:cNvSpPr txBox="1"/>
          <p:nvPr/>
        </p:nvSpPr>
        <p:spPr>
          <a:xfrm>
            <a:off x="6607725" y="4016325"/>
            <a:ext cx="36576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 txBox="1"/>
          <p:nvPr/>
        </p:nvSpPr>
        <p:spPr>
          <a:xfrm>
            <a:off x="243900" y="5061525"/>
            <a:ext cx="9704999" cy="15770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42" name="Shape 42"/>
          <p:cNvSpPr/>
          <p:nvPr/>
        </p:nvSpPr>
        <p:spPr>
          <a:xfrm>
            <a:off x="452510" y="1642118"/>
            <a:ext cx="8298340" cy="483898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hape 47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NL SÍŤ</a:t>
            </a:r>
          </a:p>
        </p:txBody>
      </p:sp>
      <p:sp>
        <p:nvSpPr>
          <p:cNvPr id="48" name="Shape 4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Při uvažované svažitosti pozemku nutno započítat - přičíst k tlouštce terénu i přibližnou výšku převýšení:</a:t>
            </a:r>
          </a:p>
          <a:p>
            <a:pPr>
              <a:buNone/>
            </a:pPr>
            <a:r>
              <a:rPr lang="cs" sz="2400"/>
              <a:t>cca 3000 mm svah + 1200 mm na tlouštku terénu = 4200</a:t>
            </a:r>
          </a:p>
        </p:txBody>
      </p:sp>
      <p:sp>
        <p:nvSpPr>
          <p:cNvPr id="49" name="Shape 49"/>
          <p:cNvSpPr/>
          <p:nvPr/>
        </p:nvSpPr>
        <p:spPr>
          <a:xfrm>
            <a:off x="1968013" y="2944080"/>
            <a:ext cx="6786236" cy="502737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cxnSp>
        <p:nvCxnSpPr>
          <p:cNvPr id="50" name="Shape 50"/>
          <p:cNvCxnSpPr/>
          <p:nvPr/>
        </p:nvCxnSpPr>
        <p:spPr>
          <a:xfrm rot="10800000" flipH="1">
            <a:off x="2666400" y="3935774"/>
            <a:ext cx="3732900" cy="2154300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type="none" w="lg" len="lg"/>
            <a:tailEnd type="triangle" w="lg" len="lg"/>
          </a:ln>
        </p:spPr>
      </p:cxn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Shape 5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579296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dirty="0"/>
              <a:t>PRO TVAR POZEMKU</a:t>
            </a:r>
          </a:p>
          <a:p>
            <a:pPr>
              <a:buNone/>
            </a:pPr>
            <a:r>
              <a:rPr lang="cs" dirty="0"/>
              <a:t>VYBRAT GEOMETRICKOU METODU</a:t>
            </a:r>
          </a:p>
        </p:txBody>
      </p:sp>
      <p:sp>
        <p:nvSpPr>
          <p:cNvPr id="56" name="Shape 5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57" name="Shape 57"/>
          <p:cNvSpPr/>
          <p:nvPr/>
        </p:nvSpPr>
        <p:spPr>
          <a:xfrm>
            <a:off x="980351" y="1482875"/>
            <a:ext cx="7353947" cy="544686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cxnSp>
        <p:nvCxnSpPr>
          <p:cNvPr id="58" name="Shape 58"/>
          <p:cNvCxnSpPr/>
          <p:nvPr/>
        </p:nvCxnSpPr>
        <p:spPr>
          <a:xfrm rot="10800000" flipH="1">
            <a:off x="2314450" y="2271750"/>
            <a:ext cx="1642500" cy="1215899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type="none" w="lg" len="lg"/>
            <a:tailEnd type="triangle" w="lg" len="lg"/>
          </a:ln>
        </p:spPr>
      </p:cxnSp>
      <p:cxnSp>
        <p:nvCxnSpPr>
          <p:cNvPr id="59" name="Shape 59"/>
          <p:cNvCxnSpPr/>
          <p:nvPr/>
        </p:nvCxnSpPr>
        <p:spPr>
          <a:xfrm rot="10800000" flipH="1">
            <a:off x="2719725" y="2271700"/>
            <a:ext cx="1557300" cy="2410499"/>
          </a:xfrm>
          <a:prstGeom prst="straightConnector1">
            <a:avLst/>
          </a:prstGeom>
          <a:noFill/>
          <a:ln w="19050" cap="flat">
            <a:solidFill>
              <a:srgbClr val="00FF00"/>
            </a:solidFill>
            <a:prstDash val="solid"/>
            <a:round/>
            <a:headEnd type="none" w="lg" len="lg"/>
            <a:tailEnd type="triangle" w="lg" len="lg"/>
          </a:ln>
        </p:spPr>
      </p:cxnSp>
      <p:cxnSp>
        <p:nvCxnSpPr>
          <p:cNvPr id="60" name="Shape 60"/>
          <p:cNvCxnSpPr/>
          <p:nvPr/>
        </p:nvCxnSpPr>
        <p:spPr>
          <a:xfrm rot="10800000" flipH="1">
            <a:off x="3434325" y="2250349"/>
            <a:ext cx="1226400" cy="3103800"/>
          </a:xfrm>
          <a:prstGeom prst="straightConnector1">
            <a:avLst/>
          </a:prstGeom>
          <a:noFill/>
          <a:ln w="19050" cap="flat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  <p:cxnSp>
        <p:nvCxnSpPr>
          <p:cNvPr id="61" name="Shape 61"/>
          <p:cNvCxnSpPr/>
          <p:nvPr/>
        </p:nvCxnSpPr>
        <p:spPr>
          <a:xfrm rot="10800000" flipH="1">
            <a:off x="4127600" y="2325175"/>
            <a:ext cx="789299" cy="4042199"/>
          </a:xfrm>
          <a:prstGeom prst="straightConnector1">
            <a:avLst/>
          </a:prstGeom>
          <a:noFill/>
          <a:ln w="19050" cap="flat">
            <a:solidFill>
              <a:srgbClr val="FF0000"/>
            </a:solidFill>
            <a:prstDash val="solid"/>
            <a:round/>
            <a:headEnd type="none" w="lg" len="lg"/>
            <a:tailEnd type="triangle" w="lg" len="lg"/>
          </a:ln>
        </p:spPr>
      </p:cxnSp>
      <p:sp>
        <p:nvSpPr>
          <p:cNvPr id="62" name="Shape 62"/>
          <p:cNvSpPr txBox="1"/>
          <p:nvPr/>
        </p:nvSpPr>
        <p:spPr>
          <a:xfrm rot="-2034908">
            <a:off x="1712313" y="2713000"/>
            <a:ext cx="1609780" cy="457133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>
                <a:solidFill>
                  <a:srgbClr val="FF00FF"/>
                </a:solidFill>
              </a:rPr>
              <a:t>POLYGONÁLNÍ</a:t>
            </a:r>
          </a:p>
        </p:txBody>
      </p:sp>
      <p:sp>
        <p:nvSpPr>
          <p:cNvPr id="63" name="Shape 63"/>
          <p:cNvSpPr txBox="1"/>
          <p:nvPr/>
        </p:nvSpPr>
        <p:spPr>
          <a:xfrm rot="-3222489">
            <a:off x="2307403" y="3573698"/>
            <a:ext cx="1385710" cy="457102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>
                <a:solidFill>
                  <a:srgbClr val="00FF00"/>
                </a:solidFill>
              </a:rPr>
              <a:t>PRAVOÚHLÁ</a:t>
            </a:r>
          </a:p>
        </p:txBody>
      </p:sp>
      <p:sp>
        <p:nvSpPr>
          <p:cNvPr id="64" name="Shape 64"/>
          <p:cNvSpPr txBox="1"/>
          <p:nvPr/>
        </p:nvSpPr>
        <p:spPr>
          <a:xfrm rot="-3850006">
            <a:off x="2469504" y="4730893"/>
            <a:ext cx="1428561" cy="45726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>
                <a:solidFill>
                  <a:srgbClr val="3C78D8"/>
                </a:solidFill>
              </a:rPr>
              <a:t>NATOČENÁ</a:t>
            </a:r>
          </a:p>
        </p:txBody>
      </p:sp>
      <p:sp>
        <p:nvSpPr>
          <p:cNvPr id="65" name="Shape 65"/>
          <p:cNvSpPr txBox="1"/>
          <p:nvPr/>
        </p:nvSpPr>
        <p:spPr>
          <a:xfrm rot="-4671395">
            <a:off x="2949393" y="5389088"/>
            <a:ext cx="2196242" cy="457192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>
                <a:solidFill>
                  <a:srgbClr val="FF0000"/>
                </a:solidFill>
              </a:rPr>
              <a:t>PRAVIDELNĚ DĚLENÁ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Shape 70"/>
          <p:cNvSpPr txBox="1">
            <a:spLocks noGrp="1"/>
          </p:cNvSpPr>
          <p:nvPr>
            <p:ph type="title"/>
          </p:nvPr>
        </p:nvSpPr>
        <p:spPr>
          <a:xfrm>
            <a:off x="238424" y="-343962"/>
            <a:ext cx="8905575" cy="19323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sz="2400" b="0" dirty="0"/>
              <a:t>Pro správný tvar pozemku možno "podsvítit" do archicadového souboru obrázek - snímek katastrální mapy (vložený do PRACOVNÍHO LISTU - SOUBOR - SPECIALITY SOUBORU - SPOJIT </a:t>
            </a:r>
            <a:r>
              <a:rPr lang="cs" sz="1800" b="0" dirty="0"/>
              <a:t>v měřítku 1:1 - ARCHICAD pracuje se skutečnými rozměry) </a:t>
            </a:r>
          </a:p>
        </p:txBody>
      </p:sp>
      <p:sp>
        <p:nvSpPr>
          <p:cNvPr id="71" name="Shape 71"/>
          <p:cNvSpPr/>
          <p:nvPr/>
        </p:nvSpPr>
        <p:spPr>
          <a:xfrm>
            <a:off x="238425" y="1912089"/>
            <a:ext cx="14208485" cy="439283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72" name="Shape 72"/>
          <p:cNvSpPr/>
          <p:nvPr/>
        </p:nvSpPr>
        <p:spPr>
          <a:xfrm>
            <a:off x="6621925" y="3080950"/>
            <a:ext cx="2143125" cy="35814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72378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/>
              <a:t>Katastrální mapa vložená </a:t>
            </a:r>
          </a:p>
          <a:p>
            <a:pPr>
              <a:buNone/>
            </a:pPr>
            <a:r>
              <a:rPr lang="cs"/>
              <a:t>do PRACOVNÍHO LISTU</a:t>
            </a:r>
          </a:p>
        </p:txBody>
      </p:sp>
      <p:sp>
        <p:nvSpPr>
          <p:cNvPr id="78" name="Shape 7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79" name="Shape 79"/>
          <p:cNvSpPr/>
          <p:nvPr/>
        </p:nvSpPr>
        <p:spPr>
          <a:xfrm>
            <a:off x="261342" y="1753243"/>
            <a:ext cx="8621314" cy="454735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Shape 84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sz="3000"/>
              <a:t>V půdoryse 1.NP nastavit pravým tlačítkem na pracovní list "KATASTRÁLNÍ MAPA" jeho PRŮHLEDOVÉ ZOBRAZENÍ</a:t>
            </a:r>
          </a:p>
        </p:txBody>
      </p:sp>
      <p:sp>
        <p:nvSpPr>
          <p:cNvPr id="85" name="Shape 8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86" name="Shape 86"/>
          <p:cNvSpPr/>
          <p:nvPr/>
        </p:nvSpPr>
        <p:spPr>
          <a:xfrm>
            <a:off x="5474550" y="1880225"/>
            <a:ext cx="2590800" cy="41433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PODSVÍCENÁ KATASTRÁLNÍ MAPA:</a:t>
            </a:r>
          </a:p>
        </p:txBody>
      </p:sp>
      <p:sp>
        <p:nvSpPr>
          <p:cNvPr id="92" name="Shape 9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93" name="Shape 93"/>
          <p:cNvSpPr/>
          <p:nvPr/>
        </p:nvSpPr>
        <p:spPr>
          <a:xfrm>
            <a:off x="355046" y="2032142"/>
            <a:ext cx="8697451" cy="440043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sz="3000"/>
              <a:t>OKLIKÁM POŽADOVANÝ TVAR POZEMKU</a:t>
            </a:r>
          </a:p>
        </p:txBody>
      </p:sp>
      <p:sp>
        <p:nvSpPr>
          <p:cNvPr id="99" name="Shape 9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00" name="Shape 100"/>
          <p:cNvSpPr/>
          <p:nvPr/>
        </p:nvSpPr>
        <p:spPr>
          <a:xfrm>
            <a:off x="664356" y="1600200"/>
            <a:ext cx="7552294" cy="511731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Shape 10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marL="457200" lvl="0" indent="-3810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 sz="2400"/>
              <a:t>Vypnu povrchovou výplň sítě</a:t>
            </a:r>
          </a:p>
          <a:p>
            <a:pPr marL="457200" lvl="0" indent="-38100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 sz="2400"/>
              <a:t>mohu vytvářet dvojklikem další body  označené sítě</a:t>
            </a:r>
          </a:p>
        </p:txBody>
      </p:sp>
      <p:sp>
        <p:nvSpPr>
          <p:cNvPr id="106" name="Shape 10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07" name="Shape 107"/>
          <p:cNvSpPr/>
          <p:nvPr/>
        </p:nvSpPr>
        <p:spPr>
          <a:xfrm>
            <a:off x="1762906" y="1435161"/>
            <a:ext cx="6295242" cy="502278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Shape 11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marL="457200" lvl="0" indent="-45720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Ke každému z vytvořených bodů mohu stanovit jeho výšku + i -</a:t>
            </a:r>
          </a:p>
        </p:txBody>
      </p:sp>
      <p:sp>
        <p:nvSpPr>
          <p:cNvPr id="113" name="Shape 11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14" name="Shape 114"/>
          <p:cNvSpPr/>
          <p:nvPr/>
        </p:nvSpPr>
        <p:spPr>
          <a:xfrm>
            <a:off x="457200" y="1563403"/>
            <a:ext cx="8168408" cy="500449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hape 11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marL="457200" lvl="0" indent="-45720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Tím dochází k výškovému tvarování pozemku - sítě</a:t>
            </a:r>
          </a:p>
        </p:txBody>
      </p:sp>
      <p:sp>
        <p:nvSpPr>
          <p:cNvPr id="120" name="Shape 12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21" name="Shape 121"/>
          <p:cNvSpPr/>
          <p:nvPr/>
        </p:nvSpPr>
        <p:spPr>
          <a:xfrm>
            <a:off x="2936131" y="1600200"/>
            <a:ext cx="5918868" cy="390580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22" name="Shape 122"/>
          <p:cNvSpPr/>
          <p:nvPr/>
        </p:nvSpPr>
        <p:spPr>
          <a:xfrm>
            <a:off x="315471" y="4595380"/>
            <a:ext cx="5334356" cy="197251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Shape 127"/>
          <p:cNvSpPr txBox="1">
            <a:spLocks noGrp="1"/>
          </p:cNvSpPr>
          <p:nvPr>
            <p:ph type="title"/>
          </p:nvPr>
        </p:nvSpPr>
        <p:spPr>
          <a:xfrm>
            <a:off x="1182449" y="274637"/>
            <a:ext cx="7504499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UKLÁDAT!</a:t>
            </a:r>
          </a:p>
        </p:txBody>
      </p:sp>
      <p:sp>
        <p:nvSpPr>
          <p:cNvPr id="128" name="Shape 12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29" name="Shape 129"/>
          <p:cNvSpPr txBox="1"/>
          <p:nvPr/>
        </p:nvSpPr>
        <p:spPr>
          <a:xfrm>
            <a:off x="618605" y="2762411"/>
            <a:ext cx="7607399" cy="37572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algn="just" rtl="0">
              <a:lnSpc>
                <a:spcPct val="115000"/>
              </a:lnSpc>
              <a:buNone/>
            </a:pPr>
            <a:r>
              <a:rPr lang="cs" sz="1600">
                <a:solidFill>
                  <a:srgbClr val="548DD4"/>
                </a:solidFill>
              </a:rPr>
              <a:t> </a:t>
            </a:r>
            <a:r>
              <a:rPr lang="cs" sz="2400">
                <a:solidFill>
                  <a:srgbClr val="548DD4"/>
                </a:solidFill>
              </a:rPr>
              <a:t>Před každým ukončením programu: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2400">
                <a:solidFill>
                  <a:srgbClr val="548DD4"/>
                </a:solidFill>
              </a:rPr>
              <a:t>  ULOŽIT - kliknout na ikonu v horní části - disketa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2400">
                <a:solidFill>
                  <a:srgbClr val="548DD4"/>
                </a:solidFill>
              </a:rPr>
              <a:t>            - nebo při vypínání křížkem v pravém rohu nahoře se program sám zeptá: 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2400">
                <a:solidFill>
                  <a:srgbClr val="548DD4"/>
                </a:solidFill>
              </a:rPr>
              <a:t>             "Uložit změny projektu?" - ULOŽIT</a:t>
            </a:r>
          </a:p>
          <a:p>
            <a:endParaRPr lang="cs" sz="2400">
              <a:solidFill>
                <a:srgbClr val="548DD4"/>
              </a:solidFill>
            </a:endParaRPr>
          </a:p>
          <a:p>
            <a:endParaRPr lang="cs" sz="2400">
              <a:solidFill>
                <a:srgbClr val="548DD4"/>
              </a:solidFill>
            </a:endParaRPr>
          </a:p>
          <a:p>
            <a:endParaRPr lang="cs" sz="2400">
              <a:solidFill>
                <a:srgbClr val="548DD4"/>
              </a:solidFill>
            </a:endParaRPr>
          </a:p>
        </p:txBody>
      </p:sp>
    </p:spTree>
  </p:cSld>
  <p:clrMapOvr>
    <a:masterClrMapping/>
  </p:clrMapOvr>
  <p:transition spd="slow">
    <p:cut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hape 13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35" name="Shape 13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136" name="Shape 136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37" name="Shape 137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209</Words>
  <Application>Microsoft Office PowerPoint</Application>
  <PresentationFormat>Předvádění na obrazovce (4:3)</PresentationFormat>
  <Paragraphs>30</Paragraphs>
  <Slides>15</Slides>
  <Notes>14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/>
      <vt:lpstr>Dokument</vt:lpstr>
      <vt:lpstr>Snímek 1</vt:lpstr>
      <vt:lpstr>SP3 - ARCHICAD PRVKY 3D - TERÉN - NL SÍŤ</vt:lpstr>
      <vt:lpstr>Na rozdíl od NL DESKA možno TVAROVAT.</vt:lpstr>
      <vt:lpstr>NL SÍŤ</vt:lpstr>
      <vt:lpstr>PRO TVAR POZEMKU VYBRAT GEOMETRICKOU METODU</vt:lpstr>
      <vt:lpstr>Pro správný tvar pozemku možno "podsvítit" do archicadového souboru obrázek - snímek katastrální mapy (vložený do PRACOVNÍHO LISTU - SOUBOR - SPECIALITY SOUBORU - SPOJIT v měřítku 1:1 - ARCHICAD pracuje se skutečnými rozměry) </vt:lpstr>
      <vt:lpstr>Katastrální mapa vložená  do PRACOVNÍHO LISTU</vt:lpstr>
      <vt:lpstr>V půdoryse 1.NP nastavit pravým tlačítkem na pracovní list "KATASTRÁLNÍ MAPA" jeho PRŮHLEDOVÉ ZOBRAZENÍ</vt:lpstr>
      <vt:lpstr>PODSVÍCENÁ KATASTRÁLNÍ MAPA:</vt:lpstr>
      <vt:lpstr>OKLIKÁM POŽADOVANÝ TVAR POZEMKU</vt:lpstr>
      <vt:lpstr>Vypnu povrchovou výplň sítě mohu vytvářet dvojklikem další body  označené sítě</vt:lpstr>
      <vt:lpstr>Ke každému z vytvořených bodů mohu stanovit jeho výšku + i -</vt:lpstr>
      <vt:lpstr>Tím dochází k výškovému tvarování pozemku - sítě</vt:lpstr>
      <vt:lpstr>UKLÁDAT!</vt:lpstr>
      <vt:lpstr>Děkuji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2</cp:revision>
  <dcterms:modified xsi:type="dcterms:W3CDTF">2013-07-10T08:17:24Z</dcterms:modified>
</cp:coreProperties>
</file>