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docx" ContentType="application/vnd.openxmlformats-officedocument.wordprocessingml.document"/>
  <Override PartName="/docProps/app.xml" ContentType="application/vnd.openxmlformats-officedocument.extended-properties+xml"/>
  <Override PartName="/ppt/tableStyles.xml" ContentType="application/vnd.openxmlformats-officedocument.presentationml.tableStyles+xml"/>
  <Default Extension="vml" ContentType="application/vnd.openxmlformats-officedocument.vmlDrawing"/>
  <Override PartName="/ppt/notesSlides/notesSlide8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4" r:id="rId1"/>
  </p:sldMasterIdLst>
  <p:notesMasterIdLst>
    <p:notesMasterId r:id="rId11"/>
  </p:notesMasterIdLst>
  <p:sldIdLst>
    <p:sldId id="264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</p:sldIdLst>
  <p:sldSz cx="9144000" cy="6858000" type="screen4x3"/>
  <p:notesSz cx="6858000" cy="9144000"/>
  <p:defaultTextStyle>
    <a:defPPr marR="0" algn="l" rtl="0">
      <a:lnSpc>
        <a:spcPct val="100000"/>
      </a:lnSpc>
      <a:spcBef>
        <a:spcPts val="0"/>
      </a:spcBef>
      <a:spcAft>
        <a:spcPts val="0"/>
      </a:spcAft>
    </a:defPPr>
    <a:lvl1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</a:defRPr>
    </a:lvl1pPr>
    <a:lvl2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</a:defRPr>
    </a:lvl2pPr>
    <a:lvl3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</a:defRPr>
    </a:lvl3pPr>
    <a:lvl4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</a:defRPr>
    </a:lvl4pPr>
    <a:lvl5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</a:defRPr>
    </a:lvl5pPr>
    <a:lvl6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</a:defRPr>
    </a:lvl6pPr>
    <a:lvl7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</a:defRPr>
    </a:lvl7pPr>
    <a:lvl8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</a:defRPr>
    </a:lvl8pPr>
    <a:lvl9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90651C3A-4460-11DB-9652-00E08161165F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4" d="100"/>
          <a:sy n="94" d="100"/>
        </p:scale>
        <p:origin x="-474" y="-30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2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" name="Shape 3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/>
          <a:lstStyle>
            <a:lvl1pPr>
              <a:defRPr sz="1100"/>
            </a:lvl1pPr>
            <a:lvl2pPr>
              <a:defRPr sz="1100"/>
            </a:lvl2pPr>
            <a:lvl3pPr>
              <a:defRPr sz="1100"/>
            </a:lvl3pPr>
            <a:lvl4pPr>
              <a:defRPr sz="1100"/>
            </a:lvl4pPr>
            <a:lvl5pPr>
              <a:defRPr sz="1100"/>
            </a:lvl5pPr>
            <a:lvl6pPr>
              <a:defRPr sz="1100"/>
            </a:lvl6pPr>
            <a:lvl7pPr>
              <a:defRPr sz="1100"/>
            </a:lvl7pPr>
            <a:lvl8pPr>
              <a:defRPr sz="1100"/>
            </a:lvl8pPr>
            <a:lvl9pPr>
              <a:defRPr sz="1100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xmlns="" val="4280104614"/>
      </p:ext>
    </p:extLst>
  </p:cSld>
  <p:clrMap bg1="lt1" tx1="dk1" bg2="dk2" tx2="lt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Shape 36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7" name="Shape 37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Shape 46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7" name="Shape 47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Shape 53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4" name="Shape 54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Shape 61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2" name="Shape 62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Shape 67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8" name="Shape 68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Shape 76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7" name="Shape 77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Shape 83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4" name="Shape 84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Shape 91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2" name="Shape 92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" type="title">
  <p:cSld name="title">
    <p:spTree>
      <p:nvGrpSpPr>
        <p:cNvPr id="1" name="Shape 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hape 8"/>
          <p:cNvSpPr/>
          <p:nvPr/>
        </p:nvSpPr>
        <p:spPr>
          <a:xfrm>
            <a:off x="0" y="0"/>
            <a:ext cx="9144000" cy="4691399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endParaRPr/>
          </a:p>
        </p:txBody>
      </p:sp>
      <p:cxnSp>
        <p:nvCxnSpPr>
          <p:cNvPr id="9" name="Shape 9"/>
          <p:cNvCxnSpPr/>
          <p:nvPr/>
        </p:nvCxnSpPr>
        <p:spPr>
          <a:xfrm>
            <a:off x="0" y="4662139"/>
            <a:ext cx="9144000" cy="0"/>
          </a:xfrm>
          <a:prstGeom prst="straightConnector1">
            <a:avLst/>
          </a:prstGeom>
          <a:noFill/>
          <a:ln w="57150" cap="flat">
            <a:solidFill>
              <a:srgbClr val="000000">
                <a:alpha val="14901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10" name="Shape 10"/>
          <p:cNvSpPr txBox="1">
            <a:spLocks noGrp="1"/>
          </p:cNvSpPr>
          <p:nvPr>
            <p:ph type="ctrTitle"/>
          </p:nvPr>
        </p:nvSpPr>
        <p:spPr>
          <a:xfrm>
            <a:off x="685800" y="2490375"/>
            <a:ext cx="7772400" cy="21984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11" name="Shape 11"/>
          <p:cNvSpPr txBox="1">
            <a:spLocks noGrp="1"/>
          </p:cNvSpPr>
          <p:nvPr>
            <p:ph type="subTitle" idx="1"/>
          </p:nvPr>
        </p:nvSpPr>
        <p:spPr>
          <a:xfrm>
            <a:off x="685800" y="4836035"/>
            <a:ext cx="7772400" cy="1032599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x" type="tx">
  <p:cSld name="tx">
    <p:spTree>
      <p:nvGrpSpPr>
        <p:cNvPr id="1" name="Shape 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Shape 13"/>
          <p:cNvSpPr/>
          <p:nvPr/>
        </p:nvSpPr>
        <p:spPr>
          <a:xfrm>
            <a:off x="0" y="0"/>
            <a:ext cx="9144000" cy="1532999"/>
          </a:xfrm>
          <a:prstGeom prst="rect">
            <a:avLst/>
          </a:prstGeom>
          <a:solidFill>
            <a:srgbClr val="2388DB"/>
          </a:solidFill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endParaRPr/>
          </a:p>
        </p:txBody>
      </p:sp>
      <p:cxnSp>
        <p:nvCxnSpPr>
          <p:cNvPr id="14" name="Shape 14"/>
          <p:cNvCxnSpPr/>
          <p:nvPr/>
        </p:nvCxnSpPr>
        <p:spPr>
          <a:xfrm>
            <a:off x="0" y="1503833"/>
            <a:ext cx="9144000" cy="0"/>
          </a:xfrm>
          <a:prstGeom prst="straightConnector1">
            <a:avLst/>
          </a:prstGeom>
          <a:noFill/>
          <a:ln w="57150" cap="flat">
            <a:solidFill>
              <a:srgbClr val="000000">
                <a:alpha val="14901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15" name="Shape 15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rtl="0">
              <a:defRPr sz="3600"/>
            </a:lvl1pPr>
            <a:lvl2pPr rtl="0">
              <a:defRPr sz="3600"/>
            </a:lvl2pPr>
            <a:lvl3pPr rtl="0">
              <a:defRPr sz="3600"/>
            </a:lvl3pPr>
            <a:lvl4pPr rtl="0">
              <a:defRPr sz="3600"/>
            </a:lvl4pPr>
            <a:lvl5pPr rtl="0">
              <a:defRPr sz="3600"/>
            </a:lvl5pPr>
            <a:lvl6pPr rtl="0">
              <a:defRPr sz="3600"/>
            </a:lvl6pPr>
            <a:lvl7pPr rtl="0">
              <a:defRPr sz="3600"/>
            </a:lvl7pPr>
            <a:lvl8pPr rtl="0">
              <a:defRPr sz="3600"/>
            </a:lvl8pPr>
            <a:lvl9pPr rtl="0">
              <a:defRPr sz="3600"/>
            </a:lvl9pPr>
          </a:lstStyle>
          <a:p>
            <a:endParaRPr/>
          </a:p>
        </p:txBody>
      </p:sp>
      <p:sp>
        <p:nvSpPr>
          <p:cNvPr id="16" name="Shape 16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9677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rtl="0">
              <a:defRPr/>
            </a:lvl1pPr>
            <a:lvl2pPr rtl="0">
              <a:defRPr/>
            </a:lvl2pPr>
            <a:lvl3pPr rtl="0">
              <a:defRPr/>
            </a:lvl3pPr>
            <a:lvl4pPr rtl="0">
              <a:defRPr/>
            </a:lvl4pPr>
            <a:lvl5pPr rtl="0">
              <a:defRPr sz="1800"/>
            </a:lvl5pPr>
            <a:lvl6pPr rtl="0">
              <a:defRPr sz="1800"/>
            </a:lvl6pPr>
            <a:lvl7pPr rtl="0">
              <a:defRPr sz="1800"/>
            </a:lvl7pPr>
            <a:lvl8pPr rtl="0">
              <a:defRPr sz="1800"/>
            </a:lvl8pPr>
            <a:lvl9pPr rtl="0">
              <a:defRPr sz="18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ColTx" type="twoColTx">
  <p:cSld name="twoColTx">
    <p:spTree>
      <p:nvGrpSpPr>
        <p:cNvPr id="1" name="Shape 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Shape 18"/>
          <p:cNvSpPr/>
          <p:nvPr/>
        </p:nvSpPr>
        <p:spPr>
          <a:xfrm>
            <a:off x="0" y="0"/>
            <a:ext cx="9144000" cy="1532999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endParaRPr/>
          </a:p>
        </p:txBody>
      </p:sp>
      <p:cxnSp>
        <p:nvCxnSpPr>
          <p:cNvPr id="19" name="Shape 19"/>
          <p:cNvCxnSpPr/>
          <p:nvPr/>
        </p:nvCxnSpPr>
        <p:spPr>
          <a:xfrm>
            <a:off x="0" y="1503833"/>
            <a:ext cx="9144000" cy="0"/>
          </a:xfrm>
          <a:prstGeom prst="straightConnector1">
            <a:avLst/>
          </a:prstGeom>
          <a:noFill/>
          <a:ln w="57150" cap="flat">
            <a:solidFill>
              <a:srgbClr val="000000">
                <a:alpha val="14901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20" name="Shape 20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21" name="Shape 21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3994500" cy="49677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rtl="0">
              <a:defRPr/>
            </a:lvl1pPr>
            <a:lvl2pPr rtl="0">
              <a:defRPr/>
            </a:lvl2pPr>
            <a:lvl3pPr rtl="0">
              <a:defRPr/>
            </a:lvl3pPr>
            <a:lvl4pPr rtl="0">
              <a:defRPr/>
            </a:lvl4pPr>
            <a:lvl5pPr rtl="0">
              <a:defRPr sz="1800"/>
            </a:lvl5pPr>
            <a:lvl6pPr rtl="0">
              <a:defRPr sz="1800"/>
            </a:lvl6pPr>
            <a:lvl7pPr rtl="0">
              <a:defRPr sz="1800"/>
            </a:lvl7pPr>
            <a:lvl8pPr rtl="0">
              <a:defRPr sz="1800"/>
            </a:lvl8pPr>
            <a:lvl9pPr rtl="0">
              <a:defRPr sz="1800"/>
            </a:lvl9pPr>
          </a:lstStyle>
          <a:p>
            <a:endParaRPr/>
          </a:p>
        </p:txBody>
      </p:sp>
      <p:sp>
        <p:nvSpPr>
          <p:cNvPr id="22" name="Shape 22"/>
          <p:cNvSpPr txBox="1">
            <a:spLocks noGrp="1"/>
          </p:cNvSpPr>
          <p:nvPr>
            <p:ph type="body" idx="2"/>
          </p:nvPr>
        </p:nvSpPr>
        <p:spPr>
          <a:xfrm>
            <a:off x="4692273" y="1600200"/>
            <a:ext cx="3994500" cy="49677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rtl="0">
              <a:defRPr/>
            </a:lvl1pPr>
            <a:lvl2pPr rtl="0">
              <a:defRPr/>
            </a:lvl2pPr>
            <a:lvl3pPr rtl="0">
              <a:defRPr/>
            </a:lvl3pPr>
            <a:lvl4pPr rtl="0">
              <a:defRPr/>
            </a:lvl4pPr>
            <a:lvl5pPr rtl="0">
              <a:defRPr sz="1800"/>
            </a:lvl5pPr>
            <a:lvl6pPr rtl="0">
              <a:defRPr sz="1800"/>
            </a:lvl6pPr>
            <a:lvl7pPr rtl="0">
              <a:defRPr sz="1800"/>
            </a:lvl7pPr>
            <a:lvl8pPr rtl="0">
              <a:defRPr sz="1800"/>
            </a:lvl8pPr>
            <a:lvl9pPr rtl="0">
              <a:defRPr sz="18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Only" type="titleOnly">
  <p:cSld name="titleOnly">
    <p:spTree>
      <p:nvGrpSpPr>
        <p:cNvPr id="1" name="Shape 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Shape 24"/>
          <p:cNvSpPr/>
          <p:nvPr/>
        </p:nvSpPr>
        <p:spPr>
          <a:xfrm>
            <a:off x="0" y="0"/>
            <a:ext cx="9144000" cy="1532999"/>
          </a:xfrm>
          <a:prstGeom prst="rect">
            <a:avLst/>
          </a:prstGeom>
          <a:solidFill>
            <a:srgbClr val="2388DB"/>
          </a:solidFill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endParaRPr/>
          </a:p>
        </p:txBody>
      </p:sp>
      <p:cxnSp>
        <p:nvCxnSpPr>
          <p:cNvPr id="25" name="Shape 25"/>
          <p:cNvCxnSpPr/>
          <p:nvPr/>
        </p:nvCxnSpPr>
        <p:spPr>
          <a:xfrm>
            <a:off x="0" y="1503833"/>
            <a:ext cx="9144000" cy="0"/>
          </a:xfrm>
          <a:prstGeom prst="straightConnector1">
            <a:avLst/>
          </a:prstGeom>
          <a:noFill/>
          <a:ln w="57150" cap="flat">
            <a:solidFill>
              <a:srgbClr val="000000">
                <a:alpha val="14901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26" name="Shape 26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_ONLY">
  <p:cSld name="CAPTION_ONLY">
    <p:spTree>
      <p:nvGrpSpPr>
        <p:cNvPr id="1" name="Shape 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Shape 28"/>
          <p:cNvSpPr txBox="1">
            <a:spLocks noGrp="1"/>
          </p:cNvSpPr>
          <p:nvPr>
            <p:ph type="body" idx="1"/>
          </p:nvPr>
        </p:nvSpPr>
        <p:spPr>
          <a:xfrm>
            <a:off x="457200" y="5875078"/>
            <a:ext cx="8229600" cy="6927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66666"/>
              <a:buFont typeface="Arial"/>
              <a:buChar char="•"/>
              <a:defRPr sz="1800" b="0">
                <a:solidFill>
                  <a:schemeClr val="dk2"/>
                </a:solidFill>
              </a:defRPr>
            </a:lvl1pPr>
            <a:lvl2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Courier New"/>
              <a:buChar char="o"/>
              <a:defRPr sz="1800" b="0">
                <a:solidFill>
                  <a:schemeClr val="dk2"/>
                </a:solidFill>
              </a:defRPr>
            </a:lvl2pPr>
            <a:lvl3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Wingdings"/>
              <a:buChar char="§"/>
              <a:defRPr sz="1800" b="0">
                <a:solidFill>
                  <a:schemeClr val="dk2"/>
                </a:solidFill>
              </a:defRPr>
            </a:lvl3pPr>
            <a:lvl4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66666"/>
              <a:buFont typeface="Arial"/>
              <a:buChar char="•"/>
              <a:defRPr sz="1800" b="0">
                <a:solidFill>
                  <a:schemeClr val="dk2"/>
                </a:solidFill>
              </a:defRPr>
            </a:lvl4pPr>
            <a:lvl5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Courier New"/>
              <a:buChar char="o"/>
              <a:defRPr sz="1800" b="0">
                <a:solidFill>
                  <a:schemeClr val="dk2"/>
                </a:solidFill>
              </a:defRPr>
            </a:lvl5pPr>
            <a:lvl6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Wingdings"/>
              <a:buChar char="§"/>
              <a:defRPr sz="1800" b="0">
                <a:solidFill>
                  <a:schemeClr val="dk2"/>
                </a:solidFill>
              </a:defRPr>
            </a:lvl6pPr>
            <a:lvl7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66666"/>
              <a:buFont typeface="Arial"/>
              <a:buChar char="•"/>
              <a:defRPr sz="1800" b="0">
                <a:solidFill>
                  <a:schemeClr val="dk2"/>
                </a:solidFill>
              </a:defRPr>
            </a:lvl7pPr>
            <a:lvl8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Courier New"/>
              <a:buChar char="o"/>
              <a:defRPr sz="1800" b="0">
                <a:solidFill>
                  <a:schemeClr val="dk2"/>
                </a:solidFill>
              </a:defRPr>
            </a:lvl8pPr>
            <a:lvl9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Wingdings"/>
              <a:buChar char="§"/>
              <a:defRPr sz="1800" b="0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29" name="Shape 29"/>
          <p:cNvSpPr/>
          <p:nvPr/>
        </p:nvSpPr>
        <p:spPr>
          <a:xfrm>
            <a:off x="4274" y="0"/>
            <a:ext cx="9144000" cy="5875200"/>
          </a:xfrm>
          <a:prstGeom prst="rect">
            <a:avLst/>
          </a:prstGeom>
          <a:solidFill>
            <a:srgbClr val="2388DB"/>
          </a:solidFill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endParaRPr/>
          </a:p>
        </p:txBody>
      </p:sp>
      <p:cxnSp>
        <p:nvCxnSpPr>
          <p:cNvPr id="30" name="Shape 30"/>
          <p:cNvCxnSpPr/>
          <p:nvPr/>
        </p:nvCxnSpPr>
        <p:spPr>
          <a:xfrm>
            <a:off x="0" y="5845828"/>
            <a:ext cx="9144000" cy="0"/>
          </a:xfrm>
          <a:prstGeom prst="straightConnector1">
            <a:avLst/>
          </a:prstGeom>
          <a:noFill/>
          <a:ln w="57150" cap="flat">
            <a:solidFill>
              <a:srgbClr val="000000">
                <a:alpha val="14901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bg>
      <p:bgPr>
        <a:solidFill>
          <a:schemeClr val="dk2"/>
        </a:solidFill>
        <a:effectLst/>
      </p:bgPr>
    </p:bg>
    <p:spTree>
      <p:nvGrpSpPr>
        <p:cNvPr id="1" name="Shape 31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hape 5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6" name="Shape 6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9677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342900" indent="-342900" algn="l" rtl="0">
              <a:spcBef>
                <a:spcPts val="600"/>
              </a:spcBef>
              <a:buClr>
                <a:schemeClr val="dk1"/>
              </a:buClr>
              <a:buSzPct val="166666"/>
              <a:buFont typeface="Arial"/>
              <a:buChar char="•"/>
              <a:defRPr sz="30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742950" indent="-285750" algn="l" rtl="0">
              <a:spcBef>
                <a:spcPts val="480"/>
              </a:spcBef>
              <a:buClr>
                <a:schemeClr val="dk1"/>
              </a:buClr>
              <a:buSzPct val="100000"/>
              <a:buFont typeface="Courier New"/>
              <a:buChar char="o"/>
              <a:defRPr sz="24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143000" indent="-228600" algn="l" rtl="0">
              <a:spcBef>
                <a:spcPts val="480"/>
              </a:spcBef>
              <a:buClr>
                <a:schemeClr val="dk1"/>
              </a:buClr>
              <a:buSzPct val="100000"/>
              <a:buFont typeface="Wingdings"/>
              <a:buChar char="§"/>
              <a:defRPr sz="24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600200" indent="-228600" algn="l" rtl="0">
              <a:spcBef>
                <a:spcPts val="360"/>
              </a:spcBef>
              <a:buClr>
                <a:schemeClr val="dk1"/>
              </a:buClr>
              <a:buSzPct val="166666"/>
              <a:buFont typeface="Arial"/>
              <a:buChar char="•"/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057400" indent="-228600" algn="l" rtl="0">
              <a:spcBef>
                <a:spcPts val="360"/>
              </a:spcBef>
              <a:buClr>
                <a:schemeClr val="dk1"/>
              </a:buClr>
              <a:buSzPct val="100000"/>
              <a:buFont typeface="Courier New"/>
              <a:buChar char="o"/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514600" indent="-228600" algn="l" rtl="0">
              <a:spcBef>
                <a:spcPts val="360"/>
              </a:spcBef>
              <a:buClr>
                <a:schemeClr val="dk1"/>
              </a:buClr>
              <a:buSzPct val="100000"/>
              <a:buFont typeface="Wingdings"/>
              <a:buChar char="§"/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971800" indent="-228600" algn="l" rtl="0">
              <a:spcBef>
                <a:spcPts val="360"/>
              </a:spcBef>
              <a:buClr>
                <a:schemeClr val="dk1"/>
              </a:buClr>
              <a:buSzPct val="166666"/>
              <a:buFont typeface="Arial"/>
              <a:buChar char="•"/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429000" indent="-228600" algn="l" rtl="0">
              <a:spcBef>
                <a:spcPts val="360"/>
              </a:spcBef>
              <a:buClr>
                <a:schemeClr val="dk1"/>
              </a:buClr>
              <a:buSzPct val="100000"/>
              <a:buFont typeface="Courier New"/>
              <a:buChar char="o"/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886200" indent="-228600" algn="l" rtl="0">
              <a:spcBef>
                <a:spcPts val="360"/>
              </a:spcBef>
              <a:buClr>
                <a:schemeClr val="dk1"/>
              </a:buClr>
              <a:buSzPct val="100000"/>
              <a:buFont typeface="Wingdings"/>
              <a:buChar char="§"/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</p:sldLayoutIdLst>
  <p:txStyles>
    <p:title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2pPr>
    </p:titleStyle>
    <p:body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Dokument_aplikace_Microsoft_Office_Word1.docx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2773742156"/>
              </p:ext>
            </p:extLst>
          </p:nvPr>
        </p:nvGraphicFramePr>
        <p:xfrm>
          <a:off x="2411760" y="188640"/>
          <a:ext cx="4415847" cy="6669360"/>
        </p:xfrm>
        <a:graphic>
          <a:graphicData uri="http://schemas.openxmlformats.org/presentationml/2006/ole">
            <p:oleObj spid="_x0000_s1026" name="Dokument" r:id="rId3" imgW="5889940" imgH="8895004" progId="Word.Document.12">
              <p:embed/>
            </p:oleObj>
          </a:graphicData>
        </a:graphic>
      </p:graphicFrame>
    </p:spTree>
    <p:extLst>
      <p:ext uri="{BB962C8B-B14F-4D97-AF65-F5344CB8AC3E}">
        <p14:creationId xmlns:p14="http://schemas.microsoft.com/office/powerpoint/2010/main" xmlns="" val="411346324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Shape 33"/>
          <p:cNvSpPr txBox="1">
            <a:spLocks noGrp="1"/>
          </p:cNvSpPr>
          <p:nvPr>
            <p:ph type="ctrTitle"/>
          </p:nvPr>
        </p:nvSpPr>
        <p:spPr>
          <a:xfrm>
            <a:off x="685800" y="2490375"/>
            <a:ext cx="7772400" cy="21984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 lvl="0" rtl="0">
              <a:buNone/>
            </a:pPr>
            <a:r>
              <a:rPr lang="cs" sz="7200" u="sng">
                <a:solidFill>
                  <a:srgbClr val="FFFFFF"/>
                </a:solidFill>
              </a:rPr>
              <a:t>SP3 - ARCHICAD</a:t>
            </a:r>
          </a:p>
          <a:p>
            <a:pPr>
              <a:buNone/>
            </a:pPr>
            <a:r>
              <a:rPr lang="cs" sz="4800">
                <a:solidFill>
                  <a:srgbClr val="000000"/>
                </a:solidFill>
              </a:rPr>
              <a:t>PRVKY 3D </a:t>
            </a:r>
            <a:r>
              <a:rPr lang="cs" sz="3000">
                <a:solidFill>
                  <a:srgbClr val="000000"/>
                </a:solidFill>
              </a:rPr>
              <a:t>- NASTAVENÍ PODLAŽÍ</a:t>
            </a:r>
          </a:p>
        </p:txBody>
      </p:sp>
      <p:sp>
        <p:nvSpPr>
          <p:cNvPr id="34" name="Shape 34"/>
          <p:cNvSpPr txBox="1">
            <a:spLocks noGrp="1"/>
          </p:cNvSpPr>
          <p:nvPr>
            <p:ph type="subTitle" idx="1"/>
          </p:nvPr>
        </p:nvSpPr>
        <p:spPr>
          <a:xfrm>
            <a:off x="685800" y="4836035"/>
            <a:ext cx="7772400" cy="1032599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>
              <a:buNone/>
            </a:pPr>
            <a:r>
              <a:rPr lang="cs"/>
              <a:t>ing. arch. Vladimíra Jínová</a:t>
            </a:r>
          </a:p>
        </p:txBody>
      </p:sp>
    </p:spTree>
  </p:cSld>
  <p:clrMapOvr>
    <a:masterClrMapping/>
  </p:clrMapOvr>
  <p:transition spd="slow">
    <p:cut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Shape 39"/>
          <p:cNvSpPr txBox="1">
            <a:spLocks noGrp="1"/>
          </p:cNvSpPr>
          <p:nvPr>
            <p:ph type="title"/>
          </p:nvPr>
        </p:nvSpPr>
        <p:spPr>
          <a:xfrm>
            <a:off x="472623" y="562631"/>
            <a:ext cx="8357700" cy="588299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 lvl="0" rtl="0">
              <a:buNone/>
            </a:pPr>
            <a:r>
              <a:rPr lang="cs" sz="3000"/>
              <a:t>NASTAVENÍ PODLAŽÍ</a:t>
            </a:r>
          </a:p>
        </p:txBody>
      </p:sp>
      <p:sp>
        <p:nvSpPr>
          <p:cNvPr id="40" name="Shape 40"/>
          <p:cNvSpPr txBox="1"/>
          <p:nvPr/>
        </p:nvSpPr>
        <p:spPr>
          <a:xfrm>
            <a:off x="6607725" y="4016325"/>
            <a:ext cx="3657600" cy="457200"/>
          </a:xfrm>
          <a:prstGeom prst="rect">
            <a:avLst/>
          </a:prstGeom>
          <a:noFill/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  <p:sp>
        <p:nvSpPr>
          <p:cNvPr id="41" name="Shape 41"/>
          <p:cNvSpPr txBox="1"/>
          <p:nvPr/>
        </p:nvSpPr>
        <p:spPr>
          <a:xfrm>
            <a:off x="243900" y="5061525"/>
            <a:ext cx="9704999" cy="1577099"/>
          </a:xfrm>
          <a:prstGeom prst="rect">
            <a:avLst/>
          </a:prstGeom>
          <a:noFill/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  <p:sp>
        <p:nvSpPr>
          <p:cNvPr id="42" name="Shape 42"/>
          <p:cNvSpPr txBox="1"/>
          <p:nvPr/>
        </p:nvSpPr>
        <p:spPr>
          <a:xfrm>
            <a:off x="387267" y="1445926"/>
            <a:ext cx="5438699" cy="649199"/>
          </a:xfrm>
          <a:prstGeom prst="rect">
            <a:avLst/>
          </a:prstGeom>
          <a:noFill/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  <p:sp>
        <p:nvSpPr>
          <p:cNvPr id="43" name="Shape 43"/>
          <p:cNvSpPr/>
          <p:nvPr/>
        </p:nvSpPr>
        <p:spPr>
          <a:xfrm>
            <a:off x="4295501" y="1609424"/>
            <a:ext cx="4391025" cy="5029200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  <p:sp>
        <p:nvSpPr>
          <p:cNvPr id="44" name="Shape 44"/>
          <p:cNvSpPr txBox="1"/>
          <p:nvPr/>
        </p:nvSpPr>
        <p:spPr>
          <a:xfrm>
            <a:off x="336325" y="2416475"/>
            <a:ext cx="3657600" cy="457200"/>
          </a:xfrm>
          <a:prstGeom prst="rect">
            <a:avLst/>
          </a:prstGeom>
          <a:noFill/>
        </p:spPr>
        <p:txBody>
          <a:bodyPr lIns="91425" tIns="91425" rIns="91425" bIns="91425" anchor="t" anchorCtr="0">
            <a:noAutofit/>
          </a:bodyPr>
          <a:lstStyle/>
          <a:p>
            <a:pPr lvl="0" rtl="0">
              <a:buNone/>
            </a:pPr>
            <a:r>
              <a:rPr lang="cs" sz="2400"/>
              <a:t>1. 3D MODEL</a:t>
            </a:r>
          </a:p>
          <a:p>
            <a:pPr>
              <a:buNone/>
            </a:pPr>
            <a:r>
              <a:rPr lang="cs" sz="2400"/>
              <a:t>2. NASTAVENÍ PODLAŽÍ</a:t>
            </a:r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/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/>
                                        <p:tgtEl>
                                          <p:spTgt spid="4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Shape 49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endParaRPr/>
          </a:p>
        </p:txBody>
      </p:sp>
      <p:sp>
        <p:nvSpPr>
          <p:cNvPr id="50" name="Shape 50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9677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lvl="0" rtl="0">
              <a:buNone/>
            </a:pPr>
            <a:r>
              <a:rPr lang="cs" sz="2400"/>
              <a:t>3. VLOŽIT NAD nebo VLOŽIT POD</a:t>
            </a:r>
          </a:p>
          <a:p>
            <a:pPr lvl="0" rtl="0">
              <a:buNone/>
            </a:pPr>
            <a:r>
              <a:rPr lang="cs" sz="2400"/>
              <a:t>4. POJMENOVAT PODLAŽÍ - např. 1.NP, 2.NP,...</a:t>
            </a:r>
          </a:p>
          <a:p>
            <a:pPr lvl="0" rtl="0">
              <a:buNone/>
            </a:pPr>
            <a:r>
              <a:rPr lang="cs" sz="2400"/>
              <a:t>5. STANOVIT VÝŠKU PODLAŽÍ</a:t>
            </a:r>
          </a:p>
          <a:p>
            <a:pPr lvl="0" rtl="0">
              <a:buNone/>
            </a:pPr>
            <a:r>
              <a:rPr lang="cs" sz="2400"/>
              <a:t>6. Výškovou kótu dopočítá</a:t>
            </a:r>
          </a:p>
          <a:p>
            <a:pPr lvl="0" rtl="0">
              <a:buNone/>
            </a:pPr>
            <a:r>
              <a:rPr lang="cs" sz="2400"/>
              <a:t>    ARCHICAD</a:t>
            </a:r>
          </a:p>
          <a:p>
            <a:pPr lvl="0" rtl="0">
              <a:buNone/>
            </a:pPr>
            <a:r>
              <a:rPr lang="cs" sz="2400"/>
              <a:t>7. OK  </a:t>
            </a:r>
          </a:p>
        </p:txBody>
      </p:sp>
      <p:sp>
        <p:nvSpPr>
          <p:cNvPr id="51" name="Shape 51"/>
          <p:cNvSpPr/>
          <p:nvPr/>
        </p:nvSpPr>
        <p:spPr>
          <a:xfrm>
            <a:off x="4322675" y="2946775"/>
            <a:ext cx="4667250" cy="3705225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/>
                                        <p:tgtEl>
                                          <p:spTgt spid="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/>
                                        <p:tgtEl>
                                          <p:spTgt spid="5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/>
                                        <p:tgtEl>
                                          <p:spTgt spid="5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/>
                                        <p:tgtEl>
                                          <p:spTgt spid="5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/>
                                        <p:tgtEl>
                                          <p:spTgt spid="5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/>
                                        <p:tgtEl>
                                          <p:spTgt spid="5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Shape 56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 lvl="0" rtl="0">
              <a:buNone/>
            </a:pPr>
            <a:r>
              <a:rPr lang="cs"/>
              <a:t>NASTAVENÁ PODLAŽÍ se zobrazí </a:t>
            </a:r>
          </a:p>
          <a:p>
            <a:pPr>
              <a:buNone/>
            </a:pPr>
            <a:r>
              <a:rPr lang="cs"/>
              <a:t>v horní části navigátoru</a:t>
            </a:r>
          </a:p>
        </p:txBody>
      </p:sp>
      <p:sp>
        <p:nvSpPr>
          <p:cNvPr id="57" name="Shape 57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9677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  <p:sp>
        <p:nvSpPr>
          <p:cNvPr id="58" name="Shape 58"/>
          <p:cNvSpPr/>
          <p:nvPr/>
        </p:nvSpPr>
        <p:spPr>
          <a:xfrm>
            <a:off x="204379" y="1881721"/>
            <a:ext cx="8482420" cy="4686179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  <p:cxnSp>
        <p:nvCxnSpPr>
          <p:cNvPr id="59" name="Shape 59"/>
          <p:cNvCxnSpPr/>
          <p:nvPr/>
        </p:nvCxnSpPr>
        <p:spPr>
          <a:xfrm>
            <a:off x="5855425" y="1023900"/>
            <a:ext cx="1439999" cy="1823700"/>
          </a:xfrm>
          <a:prstGeom prst="straightConnector1">
            <a:avLst/>
          </a:prstGeom>
          <a:noFill/>
          <a:ln w="19050" cap="flat">
            <a:solidFill>
              <a:srgbClr val="FF00FF"/>
            </a:solidFill>
            <a:prstDash val="solid"/>
            <a:round/>
            <a:headEnd type="none" w="lg" len="lg"/>
            <a:tailEnd type="triangle" w="lg" len="lg"/>
          </a:ln>
        </p:spPr>
      </p:cxnSp>
    </p:spTree>
  </p:cSld>
  <p:clrMapOvr>
    <a:masterClrMapping/>
  </p:clrMapOvr>
  <p:transition spd="slow">
    <p:cut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Shape 64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buNone/>
            </a:pPr>
            <a:r>
              <a:rPr lang="cs" sz="3000"/>
              <a:t>Do nově vytvořených podlaží nakopírujeme informace - prvky z již existujícícího podlaží:</a:t>
            </a:r>
          </a:p>
        </p:txBody>
      </p:sp>
      <p:sp>
        <p:nvSpPr>
          <p:cNvPr id="65" name="Shape 65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579296" cy="49677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lvl="0" rtl="0">
              <a:buNone/>
            </a:pPr>
            <a:r>
              <a:rPr lang="cs" dirty="0"/>
              <a:t>a) OHRANIČENÍM OZNAČÍM VŠE - CTRL + C</a:t>
            </a:r>
          </a:p>
          <a:p>
            <a:pPr lvl="0" rtl="0">
              <a:buNone/>
            </a:pPr>
            <a:r>
              <a:rPr lang="cs" dirty="0"/>
              <a:t>- v navigátoru překliknout do požadovaného podlaží - CTRL + V</a:t>
            </a:r>
          </a:p>
          <a:p>
            <a:endParaRPr lang="cs" dirty="0"/>
          </a:p>
          <a:p>
            <a:pPr lvl="0" rtl="0">
              <a:buNone/>
            </a:pPr>
            <a:r>
              <a:rPr lang="cs" dirty="0"/>
              <a:t>b) pokud chci nakopírovat pouze některé hotové prvky - zapnu příslušnou nástrojovou lištu (NL)</a:t>
            </a:r>
          </a:p>
          <a:p>
            <a:pPr lvl="0" rtl="0">
              <a:buNone/>
            </a:pPr>
            <a:r>
              <a:rPr lang="cs" dirty="0"/>
              <a:t>- CTRL + A = označí se požadované -</a:t>
            </a:r>
          </a:p>
          <a:p>
            <a:pPr lvl="0" rtl="0">
              <a:buNone/>
            </a:pPr>
            <a:r>
              <a:rPr lang="cs" dirty="0"/>
              <a:t>- CTRL + C = kopírovat -</a:t>
            </a:r>
          </a:p>
          <a:p>
            <a:pPr lvl="0" rtl="0">
              <a:buNone/>
            </a:pPr>
            <a:r>
              <a:rPr lang="cs" dirty="0"/>
              <a:t>- CTRL + V = vložím do požadovaného                      </a:t>
            </a:r>
          </a:p>
          <a:p>
            <a:pPr>
              <a:buNone/>
            </a:pPr>
            <a:r>
              <a:rPr lang="cs" dirty="0"/>
              <a:t>                      otevřeného podlaží</a:t>
            </a:r>
          </a:p>
        </p:txBody>
      </p:sp>
    </p:spTree>
  </p:cSld>
  <p:clrMapOvr>
    <a:masterClrMapping/>
  </p:clrMapOvr>
  <p:transition spd="slow">
    <p:cut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Shape 70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7485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buNone/>
            </a:pPr>
            <a:r>
              <a:rPr lang="cs"/>
              <a:t>1. označím obvodové zdi v přízemí</a:t>
            </a:r>
          </a:p>
        </p:txBody>
      </p:sp>
      <p:sp>
        <p:nvSpPr>
          <p:cNvPr id="71" name="Shape 71"/>
          <p:cNvSpPr txBox="1">
            <a:spLocks noGrp="1"/>
          </p:cNvSpPr>
          <p:nvPr>
            <p:ph type="body" idx="1"/>
          </p:nvPr>
        </p:nvSpPr>
        <p:spPr>
          <a:xfrm>
            <a:off x="393200" y="5098545"/>
            <a:ext cx="7536000" cy="669599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lvl="0" rtl="0">
              <a:buNone/>
            </a:pPr>
            <a:r>
              <a:rPr lang="cs"/>
              <a:t>2. nakopíruji </a:t>
            </a:r>
          </a:p>
          <a:p>
            <a:pPr lvl="0" rtl="0">
              <a:buNone/>
            </a:pPr>
            <a:r>
              <a:rPr lang="cs"/>
              <a:t>do podkroví </a:t>
            </a:r>
          </a:p>
          <a:p>
            <a:pPr>
              <a:buNone/>
            </a:pPr>
            <a:r>
              <a:rPr lang="cs"/>
              <a:t>a dále upravuji</a:t>
            </a:r>
          </a:p>
        </p:txBody>
      </p:sp>
      <p:sp>
        <p:nvSpPr>
          <p:cNvPr id="72" name="Shape 72"/>
          <p:cNvSpPr/>
          <p:nvPr/>
        </p:nvSpPr>
        <p:spPr>
          <a:xfrm>
            <a:off x="393200" y="911458"/>
            <a:ext cx="5049069" cy="3949890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  <p:sp>
        <p:nvSpPr>
          <p:cNvPr id="73" name="Shape 73"/>
          <p:cNvSpPr/>
          <p:nvPr/>
        </p:nvSpPr>
        <p:spPr>
          <a:xfrm>
            <a:off x="3547144" y="3653837"/>
            <a:ext cx="5391428" cy="3025538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</p:sp>
      <p:sp>
        <p:nvSpPr>
          <p:cNvPr id="74" name="Shape 74"/>
          <p:cNvSpPr txBox="1"/>
          <p:nvPr/>
        </p:nvSpPr>
        <p:spPr>
          <a:xfrm>
            <a:off x="5561175" y="2657804"/>
            <a:ext cx="3956099" cy="457200"/>
          </a:xfrm>
          <a:prstGeom prst="rect">
            <a:avLst/>
          </a:prstGeom>
          <a:noFill/>
        </p:spPr>
        <p:txBody>
          <a:bodyPr lIns="91425" tIns="91425" rIns="91425" bIns="91425" anchor="t" anchorCtr="0">
            <a:noAutofit/>
          </a:bodyPr>
          <a:lstStyle/>
          <a:p>
            <a:pPr>
              <a:buNone/>
            </a:pPr>
            <a:r>
              <a:rPr lang="cs" sz="3000" b="1">
                <a:solidFill>
                  <a:srgbClr val="FF0000"/>
                </a:solidFill>
              </a:rPr>
              <a:t>VYZKOUŠEJTE!</a:t>
            </a:r>
          </a:p>
        </p:txBody>
      </p:sp>
    </p:spTree>
  </p:cSld>
  <p:clrMapOvr>
    <a:masterClrMapping/>
  </p:clrMapOvr>
  <p:transition spd="slow">
    <p:cut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" name="Shape 79"/>
          <p:cNvSpPr txBox="1">
            <a:spLocks noGrp="1"/>
          </p:cNvSpPr>
          <p:nvPr>
            <p:ph type="title"/>
          </p:nvPr>
        </p:nvSpPr>
        <p:spPr>
          <a:xfrm>
            <a:off x="1182449" y="274637"/>
            <a:ext cx="7504499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buNone/>
            </a:pPr>
            <a:r>
              <a:rPr lang="cs"/>
              <a:t>UKLÁDAT!</a:t>
            </a:r>
          </a:p>
        </p:txBody>
      </p:sp>
      <p:sp>
        <p:nvSpPr>
          <p:cNvPr id="80" name="Shape 80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9677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  <p:sp>
        <p:nvSpPr>
          <p:cNvPr id="81" name="Shape 81"/>
          <p:cNvSpPr txBox="1"/>
          <p:nvPr/>
        </p:nvSpPr>
        <p:spPr>
          <a:xfrm>
            <a:off x="618605" y="2762411"/>
            <a:ext cx="7607399" cy="37572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 lvl="0" algn="just" rtl="0">
              <a:lnSpc>
                <a:spcPct val="115000"/>
              </a:lnSpc>
              <a:buNone/>
            </a:pPr>
            <a:r>
              <a:rPr lang="cs" sz="1600">
                <a:solidFill>
                  <a:srgbClr val="548DD4"/>
                </a:solidFill>
              </a:rPr>
              <a:t> </a:t>
            </a:r>
            <a:r>
              <a:rPr lang="cs" sz="2400">
                <a:solidFill>
                  <a:srgbClr val="548DD4"/>
                </a:solidFill>
              </a:rPr>
              <a:t>Před každým ukončením programu:</a:t>
            </a:r>
          </a:p>
          <a:p>
            <a:pPr lvl="0" algn="just" rtl="0">
              <a:lnSpc>
                <a:spcPct val="115000"/>
              </a:lnSpc>
              <a:buNone/>
            </a:pPr>
            <a:r>
              <a:rPr lang="cs" sz="2400">
                <a:solidFill>
                  <a:srgbClr val="548DD4"/>
                </a:solidFill>
              </a:rPr>
              <a:t>  ULOŽIT - kliknout na ikonu v horní části - disketa</a:t>
            </a:r>
          </a:p>
          <a:p>
            <a:pPr lvl="0" algn="just" rtl="0">
              <a:lnSpc>
                <a:spcPct val="115000"/>
              </a:lnSpc>
              <a:buNone/>
            </a:pPr>
            <a:r>
              <a:rPr lang="cs" sz="2400">
                <a:solidFill>
                  <a:srgbClr val="548DD4"/>
                </a:solidFill>
              </a:rPr>
              <a:t>            - nebo při vypínání křížkem v pravém rohu nahoře se program sám zeptá: </a:t>
            </a:r>
          </a:p>
          <a:p>
            <a:pPr lvl="0" algn="just" rtl="0">
              <a:lnSpc>
                <a:spcPct val="115000"/>
              </a:lnSpc>
              <a:buNone/>
            </a:pPr>
            <a:r>
              <a:rPr lang="cs" sz="2400">
                <a:solidFill>
                  <a:srgbClr val="548DD4"/>
                </a:solidFill>
              </a:rPr>
              <a:t>             "Uložit změny projektu?" - ULOŽIT</a:t>
            </a:r>
          </a:p>
          <a:p>
            <a:endParaRPr lang="cs" sz="2400">
              <a:solidFill>
                <a:srgbClr val="548DD4"/>
              </a:solidFill>
            </a:endParaRPr>
          </a:p>
          <a:p>
            <a:endParaRPr lang="cs" sz="2400">
              <a:solidFill>
                <a:srgbClr val="548DD4"/>
              </a:solidFill>
            </a:endParaRPr>
          </a:p>
          <a:p>
            <a:endParaRPr lang="cs" sz="2400">
              <a:solidFill>
                <a:srgbClr val="548DD4"/>
              </a:solidFill>
            </a:endParaRPr>
          </a:p>
        </p:txBody>
      </p:sp>
    </p:spTree>
  </p:cSld>
  <p:clrMapOvr>
    <a:masterClrMapping/>
  </p:clrMapOvr>
  <p:transition spd="slow">
    <p:cut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Shape 86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9677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  <p:sp>
        <p:nvSpPr>
          <p:cNvPr id="87" name="Shape 87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buNone/>
            </a:pPr>
            <a:r>
              <a:rPr lang="cs"/>
              <a:t>Děkuji za pozornost</a:t>
            </a:r>
          </a:p>
        </p:txBody>
      </p:sp>
      <p:sp>
        <p:nvSpPr>
          <p:cNvPr id="88" name="Shape 88"/>
          <p:cNvSpPr/>
          <p:nvPr/>
        </p:nvSpPr>
        <p:spPr>
          <a:xfrm>
            <a:off x="2708450" y="2299625"/>
            <a:ext cx="2743199" cy="3047999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  <p:sp>
        <p:nvSpPr>
          <p:cNvPr id="89" name="Shape 89"/>
          <p:cNvSpPr/>
          <p:nvPr/>
        </p:nvSpPr>
        <p:spPr>
          <a:xfrm>
            <a:off x="1544223" y="2208012"/>
            <a:ext cx="6198662" cy="3742155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theme/theme1.xml><?xml version="1.0" encoding="utf-8"?>
<a:theme xmlns:a="http://schemas.openxmlformats.org/drawingml/2006/main">
  <a:themeElements>
    <a:clrScheme name="Custom 233">
      <a:dk1>
        <a:srgbClr val="000000"/>
      </a:dk1>
      <a:lt1>
        <a:srgbClr val="FFFFFF"/>
      </a:lt1>
      <a:dk2>
        <a:srgbClr val="2388DB"/>
      </a:dk2>
      <a:lt2>
        <a:srgbClr val="BBD7F8"/>
      </a:lt2>
      <a:accent1>
        <a:srgbClr val="80B606"/>
      </a:accent1>
      <a:accent2>
        <a:srgbClr val="E29F1D"/>
      </a:accent2>
      <a:accent3>
        <a:srgbClr val="1D6FB2"/>
      </a:accent3>
      <a:accent4>
        <a:srgbClr val="3FAC98"/>
      </a:accent4>
      <a:accent5>
        <a:srgbClr val="5B57BB"/>
      </a:accent5>
      <a:accent6>
        <a:srgbClr val="D1505E"/>
      </a:accent6>
      <a:hlink>
        <a:srgbClr val="185DA2"/>
      </a:hlink>
      <a:folHlink>
        <a:srgbClr val="00487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204</Words>
  <Application>Microsoft Office PowerPoint</Application>
  <PresentationFormat>Předvádění na obrazovce (4:3)</PresentationFormat>
  <Paragraphs>35</Paragraphs>
  <Slides>9</Slides>
  <Notes>8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/>
      <vt:lpstr>Dokument</vt:lpstr>
      <vt:lpstr>Snímek 1</vt:lpstr>
      <vt:lpstr>SP3 - ARCHICAD PRVKY 3D - NASTAVENÍ PODLAŽÍ</vt:lpstr>
      <vt:lpstr>NASTAVENÍ PODLAŽÍ</vt:lpstr>
      <vt:lpstr>Snímek 4</vt:lpstr>
      <vt:lpstr>NASTAVENÁ PODLAŽÍ se zobrazí  v horní části navigátoru</vt:lpstr>
      <vt:lpstr>Do nově vytvořených podlaží nakopírujeme informace - prvky z již existujícícího podlaží:</vt:lpstr>
      <vt:lpstr>1. označím obvodové zdi v přízemí</vt:lpstr>
      <vt:lpstr>UKLÁDAT!</vt:lpstr>
      <vt:lpstr>Děkuji za pozornost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Dum</cp:lastModifiedBy>
  <cp:revision>2</cp:revision>
  <dcterms:modified xsi:type="dcterms:W3CDTF">2013-07-10T08:23:49Z</dcterms:modified>
</cp:coreProperties>
</file>