
<file path=[Content_Types].xml><?xml version="1.0" encoding="utf-8"?>
<Types xmlns="http://schemas.openxmlformats.org/package/2006/content-types">
  <Default Extension="png" ContentType="image/pn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4" r:id="rId1"/>
  </p:sldMasterIdLst>
  <p:notesMasterIdLst>
    <p:notesMasterId r:id="rId15"/>
  </p:notesMasterIdLst>
  <p:sldIdLst>
    <p:sldId id="268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 marR="0" algn="l" rtl="0">
      <a:lnSpc>
        <a:spcPct val="100000"/>
      </a:lnSpc>
      <a:spcBef>
        <a:spcPts val="0"/>
      </a:spcBef>
      <a:spcAft>
        <a:spcPts val="0"/>
      </a:spcAft>
    </a:defPPr>
    <a:lvl1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marR="0" algn="l" rtl="0">
      <a:lnSpc>
        <a:spcPct val="100000"/>
      </a:lnSpc>
      <a:spcBef>
        <a:spcPts val="0"/>
      </a:spcBef>
      <a:spcAft>
        <a:spcPts val="0"/>
      </a:spcAft>
      <a:buNone/>
      <a:defRPr sz="1400" b="0" i="0" u="none" strike="noStrike" cap="none" baseline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90651C3A-4460-11DB-9652-00E08161165F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2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" name="Shape 3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123909202"/>
      </p:ext>
    </p:extLst>
  </p:cSld>
  <p:clrMap bg1="lt1" tx1="dk1" bg2="dk2" tx2="lt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Shape 36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25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7" name="Shape 37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Shape 4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6" name="Shape 4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Shape 5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4" name="Shape 5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Shape 6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6" name="Shape 6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Shape 7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4" name="Shape 7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Shape 80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1" name="Shape 81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Shape 87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8" name="Shape 88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Shape 94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5" name="Shape 95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" name="Shape 101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2" name="Shape 102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Shape 108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9" name="Shape 109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Shape 115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Shape 116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Shape 123"/>
          <p:cNvSpPr>
            <a:spLocks noGrp="1" noRot="1" noChangeAspect="1"/>
          </p:cNvSpPr>
          <p:nvPr>
            <p:ph type="sldImg" idx="2"/>
          </p:nvPr>
        </p:nvSpPr>
        <p:spPr>
          <a:xfrm>
            <a:off x="1143225" y="685800"/>
            <a:ext cx="4572299" cy="3429000"/>
          </a:xfrm>
          <a:custGeom>
            <a:avLst/>
            <a:gdLst/>
            <a:ahLst/>
            <a:cxnLst/>
            <a:rect l="0" t="0" r="0" b="0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4" name="Shape 124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399" cy="41148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 type="title">
  <p:cSld name="title">
    <p:spTree>
      <p:nvGrpSpPr>
        <p:cNvPr id="1" name="Shape 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hape 8"/>
          <p:cNvSpPr/>
          <p:nvPr/>
        </p:nvSpPr>
        <p:spPr>
          <a:xfrm>
            <a:off x="0" y="0"/>
            <a:ext cx="9144000" cy="46913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9" name="Shape 9"/>
          <p:cNvCxnSpPr/>
          <p:nvPr/>
        </p:nvCxnSpPr>
        <p:spPr>
          <a:xfrm>
            <a:off x="0" y="4662139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0" name="Shape 10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4572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72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11" name="Shape 11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190500" algn="l" rt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z="3000" b="0" i="0" u="none" strike="noStrike" cap="none" baseline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x" type="tx">
  <p:cSld name="tx">
    <p:spTree>
      <p:nvGrpSpPr>
        <p:cNvPr id="1" name="Shape 1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hape 13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4" name="Shape 14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5" name="Shape 1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>
            <a:endParaRPr/>
          </a:p>
        </p:txBody>
      </p:sp>
      <p:sp>
        <p:nvSpPr>
          <p:cNvPr id="16" name="Shape 1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woColTx" type="twoColTx">
  <p:cSld name="twoColTx">
    <p:spTree>
      <p:nvGrpSpPr>
        <p:cNvPr id="1" name="Shape 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hape 18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19" name="Shape 19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0" name="Shape 2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21" name="Shape 21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  <p:sp>
        <p:nvSpPr>
          <p:cNvPr id="22" name="Shape 22"/>
          <p:cNvSpPr txBox="1">
            <a:spLocks noGrp="1"/>
          </p:cNvSpPr>
          <p:nvPr>
            <p:ph type="body" idx="2"/>
          </p:nvPr>
        </p:nvSpPr>
        <p:spPr>
          <a:xfrm>
            <a:off x="4692273" y="1600200"/>
            <a:ext cx="39945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Only" type="titleOnly">
  <p:cSld name="titleOnly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hape 24"/>
          <p:cNvSpPr/>
          <p:nvPr/>
        </p:nvSpPr>
        <p:spPr>
          <a:xfrm>
            <a:off x="0" y="0"/>
            <a:ext cx="9144000" cy="1532999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25" name="Shape 25"/>
          <p:cNvCxnSpPr/>
          <p:nvPr/>
        </p:nvCxnSpPr>
        <p:spPr>
          <a:xfrm>
            <a:off x="0" y="1503833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26" name="Shape 2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sz="3600" b="1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_ONLY">
  <p:cSld name="CAPTION_ONLY">
    <p:spTree>
      <p:nvGrpSpPr>
        <p:cNvPr id="1" name="Shape 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Shape 28"/>
          <p:cNvSpPr txBox="1">
            <a:spLocks noGrp="1"/>
          </p:cNvSpPr>
          <p:nvPr>
            <p:ph type="body" idx="1"/>
          </p:nvPr>
        </p:nvSpPr>
        <p:spPr>
          <a:xfrm>
            <a:off x="457200" y="5875078"/>
            <a:ext cx="8229600" cy="692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1pPr>
            <a:lvl2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2pPr>
            <a:lvl3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3pPr>
            <a:lvl4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4pPr>
            <a:lvl5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5pPr>
            <a:lvl6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6pPr>
            <a:lvl7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sz="1800" b="0">
                <a:solidFill>
                  <a:schemeClr val="dk2"/>
                </a:solidFill>
              </a:defRPr>
            </a:lvl7pPr>
            <a:lvl8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sz="1800" b="0">
                <a:solidFill>
                  <a:schemeClr val="dk2"/>
                </a:solidFill>
              </a:defRPr>
            </a:lvl8pPr>
            <a:lvl9pPr marL="28575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sz="1800" b="0">
                <a:solidFill>
                  <a:schemeClr val="dk2"/>
                </a:solidFill>
              </a:defRPr>
            </a:lvl9pPr>
          </a:lstStyle>
          <a:p>
            <a:endParaRPr/>
          </a:p>
        </p:txBody>
      </p:sp>
      <p:sp>
        <p:nvSpPr>
          <p:cNvPr id="29" name="Shape 29"/>
          <p:cNvSpPr/>
          <p:nvPr/>
        </p:nvSpPr>
        <p:spPr>
          <a:xfrm>
            <a:off x="4274" y="0"/>
            <a:ext cx="9144000" cy="58752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lIns="91425" tIns="45700" rIns="91425" bIns="45700" anchor="ctr" anchorCtr="0">
            <a:noAutofit/>
          </a:bodyPr>
          <a:lstStyle/>
          <a:p>
            <a:endParaRPr/>
          </a:p>
        </p:txBody>
      </p:sp>
      <p:cxnSp>
        <p:nvCxnSpPr>
          <p:cNvPr id="30" name="Shape 30"/>
          <p:cNvCxnSpPr/>
          <p:nvPr/>
        </p:nvCxnSpPr>
        <p:spPr>
          <a:xfrm>
            <a:off x="0" y="5845828"/>
            <a:ext cx="9144000" cy="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solidFill>
          <a:schemeClr val="dk2"/>
        </a:solidFill>
        <a:effectLst/>
      </p:bgPr>
    </p:bg>
    <p:spTree>
      <p:nvGrpSpPr>
        <p:cNvPr id="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hape 5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b" anchorCtr="0"/>
          <a:lstStyle>
            <a:lvl1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0" indent="228600" algn="l" rt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z="3600" b="1" i="0" u="none" strike="noStrike" cap="none" baseline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  <p:sp>
        <p:nvSpPr>
          <p:cNvPr id="6" name="Shape 6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  <a:noFill/>
          <a:ln>
            <a:noFill/>
          </a:ln>
        </p:spPr>
        <p:txBody>
          <a:bodyPr lIns="91425" tIns="91425" rIns="91425" bIns="91425" anchor="t" anchorCtr="0"/>
          <a:lstStyle>
            <a:lvl1pPr marL="342900" indent="-342900" algn="l" rtl="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z="30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L="742950" indent="-285750" algn="l" rtl="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L="1143000" indent="-228600" algn="l" rtl="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z="24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L="16002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L="20574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L="25146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L="2971800" indent="-228600" algn="l" rtl="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L="34290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L="3886200" indent="-228600" algn="l" rtl="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z="1800" b="0" i="0" u="none" strike="noStrike" cap="none" baseline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marR="0" algn="l" rtl="0">
        <a:lnSpc>
          <a:spcPct val="100000"/>
        </a:lnSpc>
        <a:spcBef>
          <a:spcPts val="0"/>
        </a:spcBef>
        <a:spcAft>
          <a:spcPts val="0"/>
        </a:spcAft>
      </a:defPPr>
      <a:lvl1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marR="0" algn="l" rtl="0">
        <a:lnSpc>
          <a:spcPct val="100000"/>
        </a:lnSpc>
        <a:spcBef>
          <a:spcPts val="0"/>
        </a:spcBef>
        <a:spcAft>
          <a:spcPts val="0"/>
        </a:spcAft>
        <a:buNone/>
        <a:defRPr sz="1400" b="0" i="0" u="none" strike="noStrike" cap="none" baseline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2866072"/>
              </p:ext>
            </p:extLst>
          </p:nvPr>
        </p:nvGraphicFramePr>
        <p:xfrm>
          <a:off x="2473410" y="260648"/>
          <a:ext cx="4186822" cy="63234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895004" progId="Word.Document.12">
                  <p:embed/>
                </p:oleObj>
              </mc:Choice>
              <mc:Fallback>
                <p:oleObj name="Dokument" r:id="rId3" imgW="5889940" imgH="889500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73410" y="260648"/>
                        <a:ext cx="4186822" cy="632345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3735638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hape 33"/>
          <p:cNvSpPr txBox="1">
            <a:spLocks noGrp="1"/>
          </p:cNvSpPr>
          <p:nvPr>
            <p:ph type="ctrTitle"/>
          </p:nvPr>
        </p:nvSpPr>
        <p:spPr>
          <a:xfrm>
            <a:off x="685800" y="2490375"/>
            <a:ext cx="7772400" cy="21984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7200" u="sng">
                <a:solidFill>
                  <a:srgbClr val="FFFFFF"/>
                </a:solidFill>
              </a:rPr>
              <a:t>SP3 - ARCHICAD</a:t>
            </a:r>
          </a:p>
          <a:p>
            <a:pPr>
              <a:buNone/>
            </a:pPr>
            <a:r>
              <a:rPr lang="cs" sz="4800">
                <a:solidFill>
                  <a:srgbClr val="000000"/>
                </a:solidFill>
              </a:rPr>
              <a:t>PRVKY 3D - NL STŘECHA</a:t>
            </a:r>
          </a:p>
        </p:txBody>
      </p:sp>
      <p:sp>
        <p:nvSpPr>
          <p:cNvPr id="34" name="Shape 34"/>
          <p:cNvSpPr txBox="1">
            <a:spLocks noGrp="1"/>
          </p:cNvSpPr>
          <p:nvPr>
            <p:ph type="subTitle" idx="1"/>
          </p:nvPr>
        </p:nvSpPr>
        <p:spPr>
          <a:xfrm>
            <a:off x="685800" y="4836035"/>
            <a:ext cx="7772400" cy="1032599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Shape 39"/>
          <p:cNvSpPr txBox="1">
            <a:spLocks noGrp="1"/>
          </p:cNvSpPr>
          <p:nvPr>
            <p:ph type="title"/>
          </p:nvPr>
        </p:nvSpPr>
        <p:spPr>
          <a:xfrm>
            <a:off x="329146" y="327981"/>
            <a:ext cx="8357700" cy="5882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 sz="3000"/>
              <a:t>NL STŘECHA - </a:t>
            </a:r>
            <a:r>
              <a:rPr lang="cs" sz="2400"/>
              <a:t>realizujeme v podkrovním podlaží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x="6607725" y="4016325"/>
            <a:ext cx="3657600" cy="457200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1" name="Shape 41"/>
          <p:cNvSpPr txBox="1"/>
          <p:nvPr/>
        </p:nvSpPr>
        <p:spPr>
          <a:xfrm>
            <a:off x="243900" y="5061525"/>
            <a:ext cx="9704999" cy="15770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42" name="Shape 42"/>
          <p:cNvSpPr txBox="1"/>
          <p:nvPr/>
        </p:nvSpPr>
        <p:spPr>
          <a:xfrm>
            <a:off x="329146" y="1515901"/>
            <a:ext cx="5438699" cy="649199"/>
          </a:xfrm>
          <a:prstGeom prst="rect">
            <a:avLst/>
          </a:prstGeom>
          <a:noFill/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2. NASTAVENÍ STŘECHY:</a:t>
            </a:r>
          </a:p>
          <a:p>
            <a:pPr marL="457200" lvl="0" indent="-317500" rtl="0"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/>
              <a:t>VÝŠKOVÉ UMÍSTĚNÍ</a:t>
            </a:r>
          </a:p>
          <a:p>
            <a:pPr lvl="0" rtl="0">
              <a:buNone/>
            </a:pPr>
            <a:r>
              <a:rPr lang="cs" sz="2400"/>
              <a:t>      REFERENČNÍ ČÁRY</a:t>
            </a:r>
          </a:p>
          <a:p>
            <a:endParaRPr lang="cs" sz="2400"/>
          </a:p>
        </p:txBody>
      </p:sp>
      <p:sp>
        <p:nvSpPr>
          <p:cNvPr id="43" name="Shape 43"/>
          <p:cNvSpPr/>
          <p:nvPr/>
        </p:nvSpPr>
        <p:spPr>
          <a:xfrm>
            <a:off x="178843" y="1603867"/>
            <a:ext cx="8682908" cy="513645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Shape 4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endParaRPr/>
          </a:p>
        </p:txBody>
      </p:sp>
      <p:sp>
        <p:nvSpPr>
          <p:cNvPr id="49" name="Shape 4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buClr>
                <a:srgbClr val="000000"/>
              </a:buClr>
              <a:buSzPct val="45833"/>
              <a:buFont typeface="Arial"/>
              <a:buNone/>
            </a:pPr>
            <a:r>
              <a:rPr lang="cs" sz="2400">
                <a:solidFill>
                  <a:srgbClr val="000000"/>
                </a:solidFill>
              </a:rPr>
              <a:t>2. NASTAVENÍ STŘECHY:</a:t>
            </a:r>
          </a:p>
          <a:p>
            <a:pPr marL="457200" lvl="0" indent="-317500" rtl="0">
              <a:spcBef>
                <a:spcPts val="0"/>
              </a:spcBef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>
                <a:solidFill>
                  <a:srgbClr val="000000"/>
                </a:solidFill>
              </a:rPr>
              <a:t>STŘECHA JEDNODUCHÁ </a:t>
            </a:r>
          </a:p>
          <a:p>
            <a:pPr marL="457200" lvl="0" indent="-317500" rtl="0">
              <a:spcBef>
                <a:spcPts val="0"/>
              </a:spcBef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>
                <a:solidFill>
                  <a:srgbClr val="000000"/>
                </a:solidFill>
              </a:rPr>
              <a:t>nebo SLOŽENÁ</a:t>
            </a:r>
          </a:p>
          <a:p>
            <a:endParaRPr lang="cs" sz="2400">
              <a:solidFill>
                <a:srgbClr val="000000"/>
              </a:solidFill>
            </a:endParaRPr>
          </a:p>
        </p:txBody>
      </p:sp>
      <p:sp>
        <p:nvSpPr>
          <p:cNvPr id="50" name="Shape 50"/>
          <p:cNvSpPr/>
          <p:nvPr/>
        </p:nvSpPr>
        <p:spPr>
          <a:xfrm>
            <a:off x="4965637" y="274637"/>
            <a:ext cx="3820962" cy="626568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51" name="Shape 51"/>
          <p:cNvCxnSpPr/>
          <p:nvPr/>
        </p:nvCxnSpPr>
        <p:spPr>
          <a:xfrm rot="10800000" flipH="1">
            <a:off x="3588950" y="1519474"/>
            <a:ext cx="3239099" cy="13497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STŘECHA SLOŽENÁ</a:t>
            </a:r>
          </a:p>
        </p:txBody>
      </p:sp>
      <p:sp>
        <p:nvSpPr>
          <p:cNvPr id="57" name="Shape 57"/>
          <p:cNvSpPr txBox="1">
            <a:spLocks noGrp="1"/>
          </p:cNvSpPr>
          <p:nvPr>
            <p:ph type="body" idx="1"/>
          </p:nvPr>
        </p:nvSpPr>
        <p:spPr>
          <a:xfrm>
            <a:off x="328900" y="155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marL="457200" lvl="0" indent="-317500" rtl="0">
              <a:spcBef>
                <a:spcPts val="0"/>
              </a:spcBef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>
                <a:solidFill>
                  <a:srgbClr val="000000"/>
                </a:solidFill>
              </a:rPr>
              <a:t>VÝŠKOVÉ UMÍSTĚNÍ </a:t>
            </a:r>
          </a:p>
          <a:p>
            <a:pPr lvl="0" rtl="0">
              <a:spcBef>
                <a:spcPts val="0"/>
              </a:spcBef>
              <a:buNone/>
            </a:pPr>
            <a:r>
              <a:rPr lang="cs" sz="2400">
                <a:solidFill>
                  <a:srgbClr val="000000"/>
                </a:solidFill>
              </a:rPr>
              <a:t>      REFERENČNÍ ČÁRY</a:t>
            </a:r>
          </a:p>
          <a:p>
            <a:pPr lvl="0" rtl="0">
              <a:spcBef>
                <a:spcPts val="0"/>
              </a:spcBef>
              <a:buNone/>
            </a:pPr>
            <a:r>
              <a:rPr lang="cs" sz="2400">
                <a:solidFill>
                  <a:srgbClr val="000000"/>
                </a:solidFill>
              </a:rPr>
              <a:t>      k danému podlaží</a:t>
            </a:r>
          </a:p>
          <a:p>
            <a:endParaRPr lang="cs" sz="2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>
                <a:solidFill>
                  <a:srgbClr val="000000"/>
                </a:solidFill>
              </a:rPr>
              <a:t>ÚHEL SKLONU STŘECHY</a:t>
            </a:r>
          </a:p>
          <a:p>
            <a:endParaRPr lang="cs" sz="2400">
              <a:solidFill>
                <a:srgbClr val="000000"/>
              </a:solidFill>
            </a:endParaRPr>
          </a:p>
          <a:p>
            <a:pPr marL="457200" lvl="0" indent="-317500" rtl="0">
              <a:spcBef>
                <a:spcPts val="0"/>
              </a:spcBef>
              <a:buClr>
                <a:srgbClr val="000000"/>
              </a:buClr>
              <a:buSzPct val="97222"/>
              <a:buFont typeface="Arial"/>
              <a:buChar char="•"/>
            </a:pPr>
            <a:r>
              <a:rPr lang="cs" sz="2400"/>
              <a:t>PŘESAH STŘECHY </a:t>
            </a:r>
          </a:p>
          <a:p>
            <a:pPr lvl="0" rtl="0">
              <a:spcBef>
                <a:spcPts val="0"/>
              </a:spcBef>
              <a:buNone/>
            </a:pPr>
            <a:r>
              <a:rPr lang="cs" sz="2400"/>
              <a:t>     OD REFERENČNÍ ČÁRY </a:t>
            </a:r>
          </a:p>
          <a:p>
            <a:endParaRPr lang="cs" sz="2400"/>
          </a:p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ŘEZOVÁ VÝPLŇ STŘECHY</a:t>
            </a:r>
          </a:p>
          <a:p>
            <a:endParaRPr lang="cs" sz="2400"/>
          </a:p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MATERIÁL KRYTINY VE 3D </a:t>
            </a:r>
          </a:p>
          <a:p>
            <a:pPr lvl="0" rtl="0">
              <a:spcBef>
                <a:spcPts val="0"/>
              </a:spcBef>
              <a:buNone/>
            </a:pPr>
            <a:r>
              <a:rPr lang="cs" sz="2400"/>
              <a:t>      MODELU</a:t>
            </a:r>
          </a:p>
          <a:p>
            <a:pPr marL="457200" lvl="0" indent="-419100" rtl="0">
              <a:spcBef>
                <a:spcPts val="0"/>
              </a:spcBef>
              <a:buClr>
                <a:schemeClr val="dk1"/>
              </a:buClr>
              <a:buSzPct val="208333"/>
              <a:buFont typeface="Arial"/>
              <a:buChar char="•"/>
            </a:pPr>
            <a:r>
              <a:rPr lang="cs" sz="2400"/>
              <a:t>OK</a:t>
            </a:r>
          </a:p>
          <a:p>
            <a:endParaRPr lang="cs" sz="2400"/>
          </a:p>
          <a:p>
            <a:endParaRPr lang="cs" sz="2400"/>
          </a:p>
        </p:txBody>
      </p:sp>
      <p:sp>
        <p:nvSpPr>
          <p:cNvPr id="58" name="Shape 58"/>
          <p:cNvSpPr/>
          <p:nvPr/>
        </p:nvSpPr>
        <p:spPr>
          <a:xfrm>
            <a:off x="5321412" y="334641"/>
            <a:ext cx="3705111" cy="607572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59" name="Shape 59"/>
          <p:cNvCxnSpPr/>
          <p:nvPr/>
        </p:nvCxnSpPr>
        <p:spPr>
          <a:xfrm rot="10800000" flipH="1">
            <a:off x="4308750" y="1479625"/>
            <a:ext cx="1859399" cy="8096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0" name="Shape 60"/>
          <p:cNvCxnSpPr/>
          <p:nvPr/>
        </p:nvCxnSpPr>
        <p:spPr>
          <a:xfrm rot="10800000" flipH="1">
            <a:off x="4868575" y="1839575"/>
            <a:ext cx="3269099" cy="13694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1" name="Shape 61"/>
          <p:cNvCxnSpPr/>
          <p:nvPr/>
        </p:nvCxnSpPr>
        <p:spPr>
          <a:xfrm rot="10800000" flipH="1">
            <a:off x="3678925" y="4218724"/>
            <a:ext cx="2549399" cy="4599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2" name="Shape 62"/>
          <p:cNvCxnSpPr/>
          <p:nvPr/>
        </p:nvCxnSpPr>
        <p:spPr>
          <a:xfrm>
            <a:off x="4838600" y="5268475"/>
            <a:ext cx="3059100" cy="5397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  <p:cxnSp>
        <p:nvCxnSpPr>
          <p:cNvPr id="63" name="Shape 63"/>
          <p:cNvCxnSpPr/>
          <p:nvPr/>
        </p:nvCxnSpPr>
        <p:spPr>
          <a:xfrm rot="10800000" flipH="1">
            <a:off x="3439000" y="6148100"/>
            <a:ext cx="2009399" cy="200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/>
                                        <p:tgtEl>
                                          <p:spTgt spid="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/>
                                        <p:tgtEl>
                                          <p:spTgt spid="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/>
                                        <p:tgtEl>
                                          <p:spTgt spid="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1000"/>
                                        <p:tgtEl>
                                          <p:spTgt spid="5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/>
                                        <p:tgtEl>
                                          <p:spTgt spid="5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5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/>
                                        <p:tgtEl>
                                          <p:spTgt spid="5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/>
                                        <p:tgtEl>
                                          <p:spTgt spid="5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5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5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/>
                                        <p:tgtEl>
                                          <p:spTgt spid="5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2" dur="1000"/>
                                        <p:tgtEl>
                                          <p:spTgt spid="5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1000"/>
                                        <p:tgtEl>
                                          <p:spTgt spid="5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/>
                                        <p:tgtEl>
                                          <p:spTgt spid="5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" name="Shape 68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9029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Dle geometrické metody</a:t>
            </a:r>
          </a:p>
        </p:txBody>
      </p:sp>
      <p:sp>
        <p:nvSpPr>
          <p:cNvPr id="69" name="Shape 69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>
              <a:buNone/>
            </a:pPr>
            <a:r>
              <a:rPr lang="cs"/>
              <a:t>OKLIKÁME</a:t>
            </a:r>
          </a:p>
        </p:txBody>
      </p:sp>
      <p:sp>
        <p:nvSpPr>
          <p:cNvPr id="70" name="Shape 70"/>
          <p:cNvSpPr/>
          <p:nvPr/>
        </p:nvSpPr>
        <p:spPr>
          <a:xfrm>
            <a:off x="3470849" y="1242818"/>
            <a:ext cx="5215951" cy="546955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71" name="Shape 71"/>
          <p:cNvCxnSpPr/>
          <p:nvPr/>
        </p:nvCxnSpPr>
        <p:spPr>
          <a:xfrm flipH="1">
            <a:off x="5268600" y="909725"/>
            <a:ext cx="879599" cy="3198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type="none" w="lg" len="lg"/>
            <a:tailEnd type="triangle" w="lg" len="lg"/>
          </a:ln>
        </p:spPr>
      </p:cxn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Shape 76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Tento typ střechy lze upravit na střechu jednoduchou - sedlovou:</a:t>
            </a:r>
          </a:p>
        </p:txBody>
      </p:sp>
      <p:sp>
        <p:nvSpPr>
          <p:cNvPr id="77" name="Shape 77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/>
              <a:t>Přesunutím</a:t>
            </a:r>
          </a:p>
          <a:p>
            <a:pPr>
              <a:buNone/>
            </a:pPr>
            <a:r>
              <a:rPr lang="cs"/>
              <a:t>bodů střechy</a:t>
            </a:r>
          </a:p>
        </p:txBody>
      </p:sp>
      <p:sp>
        <p:nvSpPr>
          <p:cNvPr id="78" name="Shape 78"/>
          <p:cNvSpPr/>
          <p:nvPr/>
        </p:nvSpPr>
        <p:spPr>
          <a:xfrm>
            <a:off x="2696668" y="1688110"/>
            <a:ext cx="5990131" cy="501906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Shape 83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Vytvořená střecha se okamžitě vytvoří - vygeneruje v ŘEZU:</a:t>
            </a:r>
          </a:p>
        </p:txBody>
      </p:sp>
      <p:sp>
        <p:nvSpPr>
          <p:cNvPr id="84" name="Shape 84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85" name="Shape 85"/>
          <p:cNvSpPr/>
          <p:nvPr/>
        </p:nvSpPr>
        <p:spPr>
          <a:xfrm>
            <a:off x="1134562" y="1455767"/>
            <a:ext cx="7576257" cy="530698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Shape 90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marL="457200" lvl="0" indent="-419100" rtl="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3000"/>
              <a:t>Zvýšit štítové střechy až ke krovu</a:t>
            </a:r>
          </a:p>
          <a:p>
            <a:pPr marL="457200" lvl="0" indent="-419100">
              <a:buClr>
                <a:schemeClr val="lt1"/>
              </a:buClr>
              <a:buSzPct val="166666"/>
              <a:buFont typeface="Arial"/>
              <a:buChar char="•"/>
            </a:pPr>
            <a:r>
              <a:rPr lang="cs" sz="3000"/>
              <a:t>přečnívající stěny střechou OŘEZAT:</a:t>
            </a:r>
          </a:p>
        </p:txBody>
      </p:sp>
      <p:sp>
        <p:nvSpPr>
          <p:cNvPr id="91" name="Shape 91"/>
          <p:cNvSpPr txBox="1">
            <a:spLocks noGrp="1"/>
          </p:cNvSpPr>
          <p:nvPr>
            <p:ph type="body" idx="1"/>
          </p:nvPr>
        </p:nvSpPr>
        <p:spPr>
          <a:xfrm>
            <a:off x="397225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pPr lvl="0" rtl="0">
              <a:buNone/>
            </a:pPr>
            <a:r>
              <a:rPr lang="cs" sz="2400"/>
              <a:t>1. 3D MODEL</a:t>
            </a:r>
          </a:p>
          <a:p>
            <a:pPr lvl="0" rtl="0">
              <a:buNone/>
            </a:pPr>
            <a:r>
              <a:rPr lang="cs" sz="2400"/>
              <a:t>2. OPERACE S TĚLESY</a:t>
            </a:r>
          </a:p>
          <a:p>
            <a:pPr lvl="0" rtl="0">
              <a:buNone/>
            </a:pPr>
            <a:r>
              <a:rPr lang="cs" sz="2400"/>
              <a:t>3. OZNAČIT a NAČÍST </a:t>
            </a:r>
          </a:p>
          <a:p>
            <a:pPr lvl="0" rtl="0">
              <a:buNone/>
            </a:pPr>
            <a:r>
              <a:rPr lang="cs" sz="2400"/>
              <a:t>   "CÍLOVÉ PRVKY"</a:t>
            </a:r>
          </a:p>
          <a:p>
            <a:pPr lvl="0" rtl="0">
              <a:buNone/>
            </a:pPr>
            <a:r>
              <a:rPr lang="cs" sz="2400"/>
              <a:t>    = STĚNY K OŘEZÁNÍ</a:t>
            </a:r>
          </a:p>
          <a:p>
            <a:pPr lvl="0" rtl="0">
              <a:buNone/>
            </a:pPr>
            <a:r>
              <a:rPr lang="cs" sz="2400"/>
              <a:t>4. OZNAČIT STŘECHU </a:t>
            </a:r>
          </a:p>
          <a:p>
            <a:pPr lvl="0" rtl="0">
              <a:buNone/>
            </a:pPr>
            <a:r>
              <a:rPr lang="cs" sz="2400"/>
              <a:t>   a NAČÍST "OPERAČNÍ </a:t>
            </a:r>
          </a:p>
          <a:p>
            <a:pPr lvl="0" rtl="0">
              <a:buNone/>
            </a:pPr>
            <a:r>
              <a:rPr lang="cs" sz="2400"/>
              <a:t>   PRVKY"</a:t>
            </a:r>
          </a:p>
          <a:p>
            <a:pPr lvl="0" rtl="0">
              <a:buNone/>
            </a:pPr>
            <a:r>
              <a:rPr lang="cs" sz="2400"/>
              <a:t>5. ROZDÍL S VYTAŽENÍM </a:t>
            </a:r>
          </a:p>
          <a:p>
            <a:pPr lvl="0" rtl="0">
              <a:buNone/>
            </a:pPr>
            <a:r>
              <a:rPr lang="cs" sz="2400"/>
              <a:t>   NAHORU</a:t>
            </a:r>
          </a:p>
          <a:p>
            <a:pPr lvl="0" rtl="0">
              <a:buNone/>
            </a:pPr>
            <a:r>
              <a:rPr lang="cs" sz="2400"/>
              <a:t>6. PROVÉST</a:t>
            </a:r>
          </a:p>
        </p:txBody>
      </p:sp>
      <p:sp>
        <p:nvSpPr>
          <p:cNvPr id="92" name="Shape 92"/>
          <p:cNvSpPr/>
          <p:nvPr/>
        </p:nvSpPr>
        <p:spPr>
          <a:xfrm>
            <a:off x="3922858" y="1600200"/>
            <a:ext cx="5221140" cy="334124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Shape 97"/>
          <p:cNvSpPr txBox="1">
            <a:spLocks noGrp="1"/>
          </p:cNvSpPr>
          <p:nvPr>
            <p:ph type="title"/>
          </p:nvPr>
        </p:nvSpPr>
        <p:spPr>
          <a:xfrm>
            <a:off x="207285" y="264709"/>
            <a:ext cx="8999399" cy="893099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 sz="3000"/>
              <a:t>OŘEZÁNÍ STŘECHOU - OPERACE S TĚLESY</a:t>
            </a:r>
          </a:p>
        </p:txBody>
      </p:sp>
      <p:sp>
        <p:nvSpPr>
          <p:cNvPr id="98" name="Shape 9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99" name="Shape 99"/>
          <p:cNvSpPr/>
          <p:nvPr/>
        </p:nvSpPr>
        <p:spPr>
          <a:xfrm>
            <a:off x="229594" y="1407709"/>
            <a:ext cx="8769258" cy="544266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Shape 104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 lvl="0" rtl="0">
              <a:buNone/>
            </a:pPr>
            <a:r>
              <a:rPr lang="cs"/>
              <a:t>STŘECHA PO OŘEZÁNÍ VE 3D</a:t>
            </a:r>
          </a:p>
          <a:p>
            <a:pPr>
              <a:buNone/>
            </a:pPr>
            <a:r>
              <a:rPr lang="cs">
                <a:solidFill>
                  <a:srgbClr val="FF0000"/>
                </a:solidFill>
              </a:rPr>
              <a:t>VYZKOUŠEJTE !</a:t>
            </a:r>
          </a:p>
        </p:txBody>
      </p:sp>
      <p:sp>
        <p:nvSpPr>
          <p:cNvPr id="105" name="Shape 105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06" name="Shape 106"/>
          <p:cNvSpPr/>
          <p:nvPr/>
        </p:nvSpPr>
        <p:spPr>
          <a:xfrm>
            <a:off x="822218" y="1532613"/>
            <a:ext cx="7649533" cy="513953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Shape 111"/>
          <p:cNvSpPr txBox="1">
            <a:spLocks noGrp="1"/>
          </p:cNvSpPr>
          <p:nvPr>
            <p:ph type="title"/>
          </p:nvPr>
        </p:nvSpPr>
        <p:spPr>
          <a:xfrm>
            <a:off x="1182449" y="274637"/>
            <a:ext cx="7504499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112" name="Shape 11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3" name="Shape 113"/>
          <p:cNvSpPr txBox="1"/>
          <p:nvPr/>
        </p:nvSpPr>
        <p:spPr>
          <a:xfrm>
            <a:off x="618605" y="2762411"/>
            <a:ext cx="7607399" cy="3757200"/>
          </a:xfrm>
          <a:prstGeom prst="rect">
            <a:avLst/>
          </a:prstGeom>
        </p:spPr>
        <p:txBody>
          <a:bodyPr lIns="91425" tIns="91425" rIns="91425" bIns="91425" anchor="ctr" anchorCtr="0">
            <a:noAutofit/>
          </a:bodyPr>
          <a:lstStyle/>
          <a:p>
            <a:pPr lvl="0" algn="just" rtl="0">
              <a:lnSpc>
                <a:spcPct val="115000"/>
              </a:lnSpc>
              <a:buNone/>
            </a:pPr>
            <a:r>
              <a:rPr lang="cs" sz="1600">
                <a:solidFill>
                  <a:srgbClr val="548DD4"/>
                </a:solidFill>
              </a:rPr>
              <a:t> </a:t>
            </a:r>
            <a:r>
              <a:rPr lang="cs" sz="2400">
                <a:solidFill>
                  <a:srgbClr val="548DD4"/>
                </a:solidFill>
              </a:rPr>
              <a:t>Před každým ukončením programu: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lvl="0" algn="just" rtl="0">
              <a:lnSpc>
                <a:spcPct val="115000"/>
              </a:lnSpc>
              <a:buNone/>
            </a:pPr>
            <a:r>
              <a:rPr lang="cs" sz="2400">
                <a:solidFill>
                  <a:srgbClr val="548DD4"/>
                </a:solidFill>
              </a:rPr>
              <a:t>             "Uložit změny projektu?" - ULOŽIT</a:t>
            </a: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  <a:p>
            <a:endParaRPr lang="cs" sz="2400">
              <a:solidFill>
                <a:srgbClr val="548DD4"/>
              </a:solidFill>
            </a:endParaRPr>
          </a:p>
        </p:txBody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Shape 118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967700"/>
          </a:xfrm>
          <a:prstGeom prst="rect">
            <a:avLst/>
          </a:prstGeom>
        </p:spPr>
        <p:txBody>
          <a:bodyPr lIns="91425" tIns="91425" rIns="91425" bIns="91425" anchor="t" anchorCtr="0">
            <a:noAutofit/>
          </a:bodyPr>
          <a:lstStyle/>
          <a:p>
            <a:endParaRPr/>
          </a:p>
        </p:txBody>
      </p:sp>
      <p:sp>
        <p:nvSpPr>
          <p:cNvPr id="119" name="Shape 119"/>
          <p:cNvSpPr txBox="1">
            <a:spLocks noGrp="1"/>
          </p:cNvSpPr>
          <p:nvPr>
            <p:ph type="title"/>
          </p:nvPr>
        </p:nvSpPr>
        <p:spPr>
          <a:xfrm>
            <a:off x="457200" y="274637"/>
            <a:ext cx="8229600" cy="1143000"/>
          </a:xfrm>
          <a:prstGeom prst="rect">
            <a:avLst/>
          </a:prstGeom>
        </p:spPr>
        <p:txBody>
          <a:bodyPr lIns="91425" tIns="91425" rIns="91425" b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20" name="Shape 120"/>
          <p:cNvSpPr/>
          <p:nvPr/>
        </p:nvSpPr>
        <p:spPr>
          <a:xfrm>
            <a:off x="2708450" y="2299625"/>
            <a:ext cx="2743199" cy="30479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21" name="Shape 121"/>
          <p:cNvSpPr/>
          <p:nvPr/>
        </p:nvSpPr>
        <p:spPr>
          <a:xfrm>
            <a:off x="1544223" y="2208012"/>
            <a:ext cx="6198662" cy="3742155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213</Words>
  <Application>Microsoft Office PowerPoint</Application>
  <PresentationFormat>Předvádění na obrazovce (4:3)</PresentationFormat>
  <Paragraphs>54</Paragraphs>
  <Slides>13</Slides>
  <Notes>12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/>
      <vt:lpstr>Microsoft Word Document</vt:lpstr>
      <vt:lpstr>Prezentace aplikace PowerPoint</vt:lpstr>
      <vt:lpstr>SP3 - ARCHICAD PRVKY 3D - NL STŘECHA</vt:lpstr>
      <vt:lpstr>NL STŘECHA - realizujeme v podkrovním podlaží</vt:lpstr>
      <vt:lpstr>Prezentace aplikace PowerPoint</vt:lpstr>
      <vt:lpstr>STŘECHA SLOŽENÁ</vt:lpstr>
      <vt:lpstr>Dle geometrické metody</vt:lpstr>
      <vt:lpstr>Tento typ střechy lze upravit na střechu jednoduchou - sedlovou:</vt:lpstr>
      <vt:lpstr>Vytvořená střecha se okamžitě vytvoří - vygeneruje v ŘEZU:</vt:lpstr>
      <vt:lpstr>Zvýšit štítové střechy až ke krovu přečnívající stěny střechou OŘEZAT:</vt:lpstr>
      <vt:lpstr>OŘEZÁNÍ STŘECHOU - OPERACE S TĚLESY</vt:lpstr>
      <vt:lpstr>STŘECHA PO OŘEZÁNÍ VE 3D VYZKOUŠEJTE !</vt:lpstr>
      <vt:lpstr>UKLÁDAT!</vt:lpstr>
      <vt:lpstr>Děkuji za pozornost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name</cp:lastModifiedBy>
  <cp:revision>1</cp:revision>
  <dcterms:modified xsi:type="dcterms:W3CDTF">2013-07-10T07:32:52Z</dcterms:modified>
</cp:coreProperties>
</file>