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8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5pPr>
    <a:lvl6pPr marL="22860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6pPr>
    <a:lvl7pPr marL="27432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7pPr>
    <a:lvl8pPr marL="32004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8pPr>
    <a:lvl9pPr marL="3657600" algn="l" defTabSz="914400" rtl="0" eaLnBrk="1" latinLnBrk="0" hangingPunct="1">
      <a:defRPr sz="1400" kern="1200">
        <a:solidFill>
          <a:srgbClr val="000000"/>
        </a:solidFill>
        <a:latin typeface="Arial" charset="0"/>
        <a:ea typeface="+mn-ea"/>
        <a:cs typeface="Arial" charset="0"/>
        <a:sym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hape 2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custGeom>
            <a:avLst/>
            <a:gdLst>
              <a:gd name="T0" fmla="*/ 0 w 120000"/>
              <a:gd name="T1" fmla="*/ 0 h 120000"/>
              <a:gd name="T2" fmla="*/ 120000 w 120000"/>
              <a:gd name="T3" fmla="*/ 120000 h 120000"/>
            </a:gdLst>
            <a:ahLst/>
            <a:cxnLst>
              <a:cxn ang="0">
                <a:pos x="0" y="0"/>
              </a:cxn>
              <a:cxn ang="0">
                <a:pos x="120000" y="0"/>
              </a:cxn>
              <a:cxn ang="0">
                <a:pos x="120000" y="120000"/>
              </a:cxn>
              <a:cxn ang="0">
                <a:pos x="0" y="120000"/>
              </a:cxn>
            </a:cxnLst>
            <a:rect l="T0" t="T1" r="T2" b="T3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>
            <a:noFill/>
            <a:round/>
            <a:headEnd/>
            <a:tailEnd/>
          </a:ln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endParaRPr noProof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hape 36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2290" name="Shape 37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Shape 50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4338" name="Shape 51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hape 60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6386" name="Shape 61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hape 67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18434" name="Shape 68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hape 74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0482" name="Shape 75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hape 82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2530" name="Shape 83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hape 90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4578" name="Shape 91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hape 97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6626" name="Shape 98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hape 104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28674" name="Shape 105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hape 111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0722" name="Shape 112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hape 118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2770" name="Shape 119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hape 125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4818" name="Shape 126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hape 133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6866" name="Shape 134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hape 140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38914" name="Shape 141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hape 148"/>
          <p:cNvSpPr>
            <a:spLocks noGrp="1" noRot="1" noChangeAspect="1"/>
          </p:cNvSpPr>
          <p:nvPr>
            <p:ph type="sldImg" idx="2"/>
          </p:nvPr>
        </p:nvSpPr>
        <p:spPr>
          <a:noFill/>
        </p:spPr>
      </p:sp>
      <p:sp>
        <p:nvSpPr>
          <p:cNvPr id="40962" name="Shape 149"/>
          <p:cNvSpPr txBox="1">
            <a:spLocks noGrp="1"/>
          </p:cNvSpPr>
          <p:nvPr>
            <p:ph type="body" idx="1"/>
          </p:nvPr>
        </p:nvSpPr>
        <p:spPr bwMode="auto">
          <a:noFill/>
        </p:spPr>
        <p:txBody>
          <a:bodyPr vert="horz" wrap="square" numCol="1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8"/>
          <p:cNvSpPr>
            <a:spLocks noChangeArrowheads="1"/>
          </p:cNvSpPr>
          <p:nvPr/>
        </p:nvSpPr>
        <p:spPr bwMode="auto">
          <a:xfrm>
            <a:off x="0" y="0"/>
            <a:ext cx="9144000" cy="46910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5" name="Shape 9"/>
          <p:cNvCxnSpPr>
            <a:cxnSpLocks noChangeShapeType="1"/>
          </p:cNvCxnSpPr>
          <p:nvPr/>
        </p:nvCxnSpPr>
        <p:spPr bwMode="auto">
          <a:xfrm>
            <a:off x="0" y="4662488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13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5" name="Shape 14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18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6" name="Shape 19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4"/>
          <p:cNvSpPr>
            <a:spLocks noChangeArrowheads="1"/>
          </p:cNvSpPr>
          <p:nvPr/>
        </p:nvSpPr>
        <p:spPr bwMode="auto">
          <a:xfrm>
            <a:off x="0" y="0"/>
            <a:ext cx="9144000" cy="1533525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4" name="Shape 25"/>
          <p:cNvCxnSpPr>
            <a:cxnSpLocks noChangeShapeType="1"/>
          </p:cNvCxnSpPr>
          <p:nvPr/>
        </p:nvCxnSpPr>
        <p:spPr bwMode="auto">
          <a:xfrm>
            <a:off x="0" y="1503363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9"/>
          <p:cNvSpPr>
            <a:spLocks noChangeArrowheads="1"/>
          </p:cNvSpPr>
          <p:nvPr/>
        </p:nvSpPr>
        <p:spPr bwMode="auto">
          <a:xfrm>
            <a:off x="4763" y="0"/>
            <a:ext cx="9144000" cy="5875338"/>
          </a:xfrm>
          <a:prstGeom prst="rect">
            <a:avLst/>
          </a:prstGeom>
          <a:solidFill>
            <a:srgbClr val="2388DB"/>
          </a:solidFill>
          <a:ln w="9525">
            <a:noFill/>
            <a:miter lim="800000"/>
            <a:headEnd/>
            <a:tailEnd/>
          </a:ln>
        </p:spPr>
        <p:txBody>
          <a:bodyPr lIns="91425" tIns="45700" rIns="91425" bIns="45700" anchor="ctr"/>
          <a:lstStyle/>
          <a:p>
            <a:endParaRPr lang="cs-CZ"/>
          </a:p>
        </p:txBody>
      </p:sp>
      <p:cxnSp>
        <p:nvCxnSpPr>
          <p:cNvPr id="4" name="Shape 30"/>
          <p:cNvCxnSpPr>
            <a:cxnSpLocks noChangeShapeType="1"/>
          </p:cNvCxnSpPr>
          <p:nvPr/>
        </p:nvCxnSpPr>
        <p:spPr bwMode="auto">
          <a:xfrm>
            <a:off x="0" y="5845175"/>
            <a:ext cx="9144000" cy="0"/>
          </a:xfrm>
          <a:prstGeom prst="straightConnector1">
            <a:avLst/>
          </a:prstGeom>
          <a:noFill/>
          <a:ln w="57150">
            <a:solidFill>
              <a:srgbClr val="000000">
                <a:alpha val="14902"/>
              </a:srgbClr>
            </a:solidFill>
            <a:round/>
            <a:headEnd/>
            <a:tailEnd/>
          </a:ln>
        </p:spPr>
      </p:cxnSp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bg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hape 5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25" tIns="91425" rIns="91425" bIns="91425" numCol="1" anchor="b" anchorCtr="0" compatLnSpc="1">
            <a:prstTxWarp prst="textNoShape">
              <a:avLst/>
            </a:prstTxWarp>
          </a:bodyPr>
          <a:lstStyle/>
          <a:p>
            <a:pPr lvl="0"/>
            <a:endParaRPr lang="cs-CZ" smtClean="0">
              <a:sym typeface="Arial" charset="0"/>
            </a:endParaRPr>
          </a:p>
        </p:txBody>
      </p:sp>
      <p:sp>
        <p:nvSpPr>
          <p:cNvPr id="10243" name="Shape 6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25" tIns="91425" rIns="91425" bIns="91425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>
              <a:sym typeface="Arial" charset="0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 charset="0"/>
          <a:cs typeface="Arial" charset="0"/>
          <a:sym typeface="Arial" charset="0"/>
        </a:defRPr>
      </a:lvl9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400">
          <a:solidFill>
            <a:srgbClr val="000000"/>
          </a:solidFill>
          <a:latin typeface="Arial"/>
          <a:ea typeface="Arial"/>
          <a:cs typeface="Arial"/>
          <a:sym typeface="Arial" charset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1413" y="188913"/>
          <a:ext cx="4392612" cy="6518275"/>
        </p:xfrm>
        <a:graphic>
          <a:graphicData uri="http://schemas.openxmlformats.org/presentationml/2006/ole">
            <p:oleObj spid="_x0000_s1026" name="Dokument" r:id="rId3" imgW="5889940" imgH="8742121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Shape 33"/>
          <p:cNvSpPr txBox="1">
            <a:spLocks noGrp="1"/>
          </p:cNvSpPr>
          <p:nvPr>
            <p:ph type="ctrTitle"/>
          </p:nvPr>
        </p:nvSpPr>
        <p:spPr>
          <a:xfrm>
            <a:off x="515938" y="2490788"/>
            <a:ext cx="7942262" cy="2198687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FFFFFF"/>
              </a:buClr>
              <a:buSzTx/>
              <a:buFontTx/>
              <a:buNone/>
            </a:pPr>
            <a:r>
              <a:rPr lang="cs-CZ" u="sng" smtClean="0">
                <a:solidFill>
                  <a:srgbClr val="FFFFFF"/>
                </a:solidFill>
                <a:latin typeface="Arial" charset="0"/>
                <a:cs typeface="Arial" charset="0"/>
                <a:sym typeface="Arial" charset="0"/>
              </a:rPr>
              <a:t>SP3 - ARCHICAD</a:t>
            </a:r>
            <a:br>
              <a:rPr lang="cs-CZ" u="sng" smtClean="0">
                <a:solidFill>
                  <a:srgbClr val="FFFFFF"/>
                </a:solidFill>
                <a:latin typeface="Arial" charset="0"/>
                <a:cs typeface="Arial" charset="0"/>
                <a:sym typeface="Arial" charset="0"/>
              </a:rPr>
            </a:br>
            <a:r>
              <a:rPr lang="cs-CZ" sz="48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PRVKY 3D - NL STŘECHA</a:t>
            </a:r>
            <a:br>
              <a:rPr lang="cs-CZ" sz="48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</a:br>
            <a:r>
              <a:rPr lang="cs-CZ" sz="30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střecha jednoduchá - pultová, sedlová, okna, vikýře</a:t>
            </a:r>
          </a:p>
        </p:txBody>
      </p:sp>
      <p:sp>
        <p:nvSpPr>
          <p:cNvPr id="11266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5525"/>
            <a:ext cx="7772400" cy="10334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2388DB"/>
              </a:buClr>
              <a:buSzTx/>
              <a:buFontTx/>
              <a:buNone/>
            </a:pPr>
            <a:r>
              <a:rPr lang="cs-CZ" smtClean="0">
                <a:solidFill>
                  <a:srgbClr val="2388DB"/>
                </a:solidFill>
                <a:latin typeface="Arial" charset="0"/>
                <a:cs typeface="Arial" charset="0"/>
                <a:sym typeface="Arial" charset="0"/>
              </a:rPr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hape 39"/>
          <p:cNvSpPr txBox="1">
            <a:spLocks noGrp="1"/>
          </p:cNvSpPr>
          <p:nvPr>
            <p:ph type="title"/>
          </p:nvPr>
        </p:nvSpPr>
        <p:spPr>
          <a:xfrm>
            <a:off x="247650" y="323850"/>
            <a:ext cx="9109075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NL STŘECHA - </a:t>
            </a:r>
            <a: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realizujeme v podkrovním podlaží</a:t>
            </a:r>
            <a:br>
              <a:rPr lang="cs-CZ" sz="2400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sz="28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STŘECHA JEDNODUCHÁ - SEDLOVÁ, PULTOVÁ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188913" y="1604963"/>
            <a:ext cx="8229600" cy="4967287"/>
          </a:xfrm>
        </p:spPr>
        <p:txBody>
          <a:bodyPr>
            <a:noAutofit/>
          </a:bodyPr>
          <a:lstStyle/>
          <a:p>
            <a:pPr marL="457200" indent="-317500" eaLnBrk="1" hangingPunct="1">
              <a:buClr>
                <a:srgbClr val="000000"/>
              </a:buClr>
              <a:buSzPct val="97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VÝŠKOVÉ UMÍSTĚNÍ </a:t>
            </a:r>
          </a:p>
          <a:p>
            <a:pPr marL="457200" indent="-317500" eaLnBrk="1" hangingPunct="1"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   REFERENČNÍ ČÁRY</a:t>
            </a:r>
          </a:p>
          <a:p>
            <a:pPr marL="457200" indent="-317500" eaLnBrk="1" hangingPunct="1"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   k danému podlaží</a:t>
            </a:r>
          </a:p>
          <a:p>
            <a:pPr marL="457200" indent="-3175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latin typeface="Arial" charset="0"/>
              <a:cs typeface="Arial" charset="0"/>
            </a:endParaRPr>
          </a:p>
          <a:p>
            <a:pPr marL="457200" indent="-317500" eaLnBrk="1" hangingPunct="1">
              <a:buClr>
                <a:srgbClr val="000000"/>
              </a:buClr>
              <a:buSzPct val="97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ÚHEL SKLONU STŘECHY </a:t>
            </a:r>
          </a:p>
          <a:p>
            <a:pPr marL="457200" indent="-3175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latin typeface="Arial" charset="0"/>
              <a:cs typeface="Arial" charset="0"/>
            </a:endParaRPr>
          </a:p>
          <a:p>
            <a:pPr marL="457200" indent="-317500" eaLnBrk="1" hangingPunct="1"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ŘEZOVÁ VÝPLŇ </a:t>
            </a:r>
          </a:p>
          <a:p>
            <a:pPr marL="457200" indent="-3175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latin typeface="Arial" charset="0"/>
              <a:cs typeface="Arial" charset="0"/>
            </a:endParaRPr>
          </a:p>
          <a:p>
            <a:pPr marL="457200" indent="-317500" eaLnBrk="1" hangingPunct="1"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MATERIÁL KRYTINY </a:t>
            </a:r>
          </a:p>
          <a:p>
            <a:pPr marL="457200" indent="-317500" eaLnBrk="1" hangingPunct="1"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  VE 3D MODELU</a:t>
            </a:r>
          </a:p>
          <a:p>
            <a:pPr marL="457200" indent="-317500" eaLnBrk="1" hangingPunct="1">
              <a:buClr>
                <a:srgbClr val="000000"/>
              </a:buClr>
              <a:buSzPct val="208000"/>
              <a:buFontTx/>
              <a:buChar char="•"/>
            </a:pPr>
            <a:r>
              <a:rPr lang="cs-CZ" sz="2400" smtClean="0">
                <a:latin typeface="Arial" charset="0"/>
                <a:cs typeface="Arial" charset="0"/>
              </a:rPr>
              <a:t>OK</a:t>
            </a:r>
          </a:p>
          <a:p>
            <a:pPr marL="457200" indent="-3175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latin typeface="Arial" charset="0"/>
              <a:cs typeface="Arial" charset="0"/>
            </a:endParaRPr>
          </a:p>
          <a:p>
            <a:pPr marL="457200" indent="-3175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2400" smtClean="0">
              <a:latin typeface="Arial" charset="0"/>
              <a:cs typeface="Arial" charset="0"/>
            </a:endParaRPr>
          </a:p>
        </p:txBody>
      </p:sp>
      <p:cxnSp>
        <p:nvCxnSpPr>
          <p:cNvPr id="13315" name="Shape 41"/>
          <p:cNvCxnSpPr>
            <a:cxnSpLocks noChangeShapeType="1"/>
          </p:cNvCxnSpPr>
          <p:nvPr/>
        </p:nvCxnSpPr>
        <p:spPr bwMode="auto">
          <a:xfrm rot="10800000" flipH="1">
            <a:off x="4868863" y="1839913"/>
            <a:ext cx="3268662" cy="136842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3316" name="Shape 42"/>
          <p:cNvCxnSpPr>
            <a:cxnSpLocks noChangeShapeType="1"/>
          </p:cNvCxnSpPr>
          <p:nvPr/>
        </p:nvCxnSpPr>
        <p:spPr bwMode="auto">
          <a:xfrm>
            <a:off x="4838700" y="5268913"/>
            <a:ext cx="3059113" cy="539750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sp>
        <p:nvSpPr>
          <p:cNvPr id="13317" name="Shape 43"/>
          <p:cNvSpPr>
            <a:spLocks noChangeArrowheads="1"/>
          </p:cNvSpPr>
          <p:nvPr/>
        </p:nvSpPr>
        <p:spPr bwMode="auto">
          <a:xfrm>
            <a:off x="4445000" y="1857375"/>
            <a:ext cx="4565650" cy="446087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3318" name="Shape 44"/>
          <p:cNvCxnSpPr>
            <a:cxnSpLocks noChangeShapeType="1"/>
          </p:cNvCxnSpPr>
          <p:nvPr/>
        </p:nvCxnSpPr>
        <p:spPr bwMode="auto">
          <a:xfrm>
            <a:off x="4308475" y="2289175"/>
            <a:ext cx="1909763" cy="66992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3319" name="Shape 45"/>
          <p:cNvCxnSpPr>
            <a:cxnSpLocks noChangeShapeType="1"/>
          </p:cNvCxnSpPr>
          <p:nvPr/>
        </p:nvCxnSpPr>
        <p:spPr bwMode="auto">
          <a:xfrm>
            <a:off x="4445000" y="3298825"/>
            <a:ext cx="3262313" cy="30163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3320" name="Shape 46"/>
          <p:cNvCxnSpPr>
            <a:cxnSpLocks noChangeShapeType="1"/>
          </p:cNvCxnSpPr>
          <p:nvPr/>
        </p:nvCxnSpPr>
        <p:spPr bwMode="auto">
          <a:xfrm>
            <a:off x="6097588" y="1389063"/>
            <a:ext cx="1081087" cy="1439862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3321" name="Shape 47"/>
          <p:cNvCxnSpPr>
            <a:cxnSpLocks noChangeShapeType="1"/>
          </p:cNvCxnSpPr>
          <p:nvPr/>
        </p:nvCxnSpPr>
        <p:spPr bwMode="auto">
          <a:xfrm>
            <a:off x="3498850" y="4048125"/>
            <a:ext cx="4587875" cy="1011238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3322" name="Shape 48"/>
          <p:cNvCxnSpPr>
            <a:cxnSpLocks noChangeShapeType="1"/>
          </p:cNvCxnSpPr>
          <p:nvPr/>
        </p:nvCxnSpPr>
        <p:spPr bwMode="auto">
          <a:xfrm>
            <a:off x="3379788" y="5148263"/>
            <a:ext cx="2238375" cy="18097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4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/>
                                        <p:tgtEl>
                                          <p:spTgt spid="4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hape 5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73162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zhotovení jednoduché - pultové nebo sedlové střechy:</a:t>
            </a:r>
          </a:p>
        </p:txBody>
      </p:sp>
      <p:sp>
        <p:nvSpPr>
          <p:cNvPr id="15362" name="Shape 54"/>
          <p:cNvSpPr txBox="1">
            <a:spLocks noGrp="1"/>
          </p:cNvSpPr>
          <p:nvPr>
            <p:ph type="body" idx="1"/>
          </p:nvPr>
        </p:nvSpPr>
        <p:spPr>
          <a:xfrm>
            <a:off x="557213" y="1560513"/>
            <a:ext cx="8229600" cy="4967287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1. předkreslím obrysovou čáru uvažovaného přesahu střechy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2.referenční čára na vnitřní straně podkrovního zdiva (pro zadanou výšku 1400 mm)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3. Kurzorem ve tvaru očka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kliknu do směru zvedání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střechy od referenční čáry</a:t>
            </a:r>
          </a:p>
        </p:txBody>
      </p:sp>
      <p:sp>
        <p:nvSpPr>
          <p:cNvPr id="15363" name="Shape 55"/>
          <p:cNvSpPr>
            <a:spLocks noChangeArrowheads="1"/>
          </p:cNvSpPr>
          <p:nvPr/>
        </p:nvSpPr>
        <p:spPr bwMode="auto">
          <a:xfrm>
            <a:off x="4308475" y="2900363"/>
            <a:ext cx="4632325" cy="373062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15364" name="Shape 56"/>
          <p:cNvCxnSpPr>
            <a:cxnSpLocks noChangeShapeType="1"/>
          </p:cNvCxnSpPr>
          <p:nvPr/>
        </p:nvCxnSpPr>
        <p:spPr bwMode="auto">
          <a:xfrm>
            <a:off x="3629025" y="2139950"/>
            <a:ext cx="919163" cy="858838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5365" name="Shape 57"/>
          <p:cNvCxnSpPr>
            <a:cxnSpLocks noChangeShapeType="1"/>
          </p:cNvCxnSpPr>
          <p:nvPr/>
        </p:nvCxnSpPr>
        <p:spPr bwMode="auto">
          <a:xfrm>
            <a:off x="3298825" y="3198813"/>
            <a:ext cx="2679700" cy="268922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  <p:cxnSp>
        <p:nvCxnSpPr>
          <p:cNvPr id="15366" name="Shape 58"/>
          <p:cNvCxnSpPr>
            <a:cxnSpLocks noChangeShapeType="1"/>
          </p:cNvCxnSpPr>
          <p:nvPr/>
        </p:nvCxnSpPr>
        <p:spPr bwMode="auto">
          <a:xfrm>
            <a:off x="3889375" y="4478338"/>
            <a:ext cx="2398713" cy="500062"/>
          </a:xfrm>
          <a:prstGeom prst="straightConnector1">
            <a:avLst/>
          </a:prstGeom>
          <a:noFill/>
          <a:ln w="19050">
            <a:solidFill>
              <a:schemeClr val="bg2"/>
            </a:solidFill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hape 6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zhotovení sedlové střechy:</a:t>
            </a:r>
          </a:p>
        </p:txBody>
      </p:sp>
      <p:sp>
        <p:nvSpPr>
          <p:cNvPr id="17410" name="Shape 6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4. od venkovního okraje střechy začnu myší (při zmáčknutí levého tlačítka) natahovat tvar střechy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5. nemusím dotahovat ke středu - přesnějšího spojení sedlových střech docílím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dalšími kroky</a:t>
            </a:r>
          </a:p>
        </p:txBody>
      </p:sp>
      <p:sp>
        <p:nvSpPr>
          <p:cNvPr id="17411" name="Shape 65"/>
          <p:cNvSpPr>
            <a:spLocks noChangeArrowheads="1"/>
          </p:cNvSpPr>
          <p:nvPr/>
        </p:nvSpPr>
        <p:spPr bwMode="auto">
          <a:xfrm>
            <a:off x="4284663" y="3068638"/>
            <a:ext cx="4602162" cy="354647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hape 7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zhotovení sedlové střechy:</a:t>
            </a:r>
          </a:p>
        </p:txBody>
      </p:sp>
      <p:sp>
        <p:nvSpPr>
          <p:cNvPr id="19458" name="Shape 71"/>
          <p:cNvSpPr txBox="1">
            <a:spLocks noGrp="1"/>
          </p:cNvSpPr>
          <p:nvPr>
            <p:ph type="body" idx="1"/>
          </p:nvPr>
        </p:nvSpPr>
        <p:spPr>
          <a:xfrm>
            <a:off x="457200" y="1649413"/>
            <a:ext cx="8229600" cy="4968875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6. Dle osy střechy - hřebene - nakopíruji -    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    zrcadlením - CTRL + SHIFT + M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    druhou stranu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    střechy</a:t>
            </a:r>
          </a:p>
        </p:txBody>
      </p:sp>
      <p:sp>
        <p:nvSpPr>
          <p:cNvPr id="19459" name="Shape 72"/>
          <p:cNvSpPr>
            <a:spLocks noChangeArrowheads="1"/>
          </p:cNvSpPr>
          <p:nvPr/>
        </p:nvSpPr>
        <p:spPr bwMode="auto">
          <a:xfrm>
            <a:off x="3441700" y="2703513"/>
            <a:ext cx="5441950" cy="4154487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hape 7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zhotovení sedlové střechy</a:t>
            </a:r>
          </a:p>
        </p:txBody>
      </p:sp>
      <p:sp>
        <p:nvSpPr>
          <p:cNvPr id="21506" name="Shape 7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7. Při označené střeše a  zapnuté NL střecha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přidržím CTRL a kliknu kurzorem ve tvaru "mercedes"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na hranu 2. střechy</a:t>
            </a:r>
          </a:p>
        </p:txBody>
      </p:sp>
      <p:sp>
        <p:nvSpPr>
          <p:cNvPr id="21507" name="Shape 79"/>
          <p:cNvSpPr>
            <a:spLocks noChangeArrowheads="1"/>
          </p:cNvSpPr>
          <p:nvPr/>
        </p:nvSpPr>
        <p:spPr bwMode="auto">
          <a:xfrm>
            <a:off x="3551238" y="2849563"/>
            <a:ext cx="4497387" cy="3570287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21508" name="Shape 80"/>
          <p:cNvCxnSpPr>
            <a:cxnSpLocks noChangeShapeType="1"/>
          </p:cNvCxnSpPr>
          <p:nvPr/>
        </p:nvCxnSpPr>
        <p:spPr bwMode="auto">
          <a:xfrm flipH="1">
            <a:off x="5199063" y="2489200"/>
            <a:ext cx="1438275" cy="2398713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hape 8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Postup zhotovení sedlové střechy:</a:t>
            </a:r>
          </a:p>
        </p:txBody>
      </p:sp>
      <p:sp>
        <p:nvSpPr>
          <p:cNvPr id="23554" name="Shape 8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8. Tím se NEoznačená střecha "dotáhne" přesně k průniku obou střech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9. postup zopakujeme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    i opačně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3000" smtClean="0">
                <a:latin typeface="Arial" charset="0"/>
                <a:cs typeface="Arial" charset="0"/>
              </a:rPr>
              <a:t>    - pro druhou střechu</a:t>
            </a:r>
          </a:p>
        </p:txBody>
      </p:sp>
      <p:sp>
        <p:nvSpPr>
          <p:cNvPr id="23555" name="Shape 87"/>
          <p:cNvSpPr>
            <a:spLocks noChangeArrowheads="1"/>
          </p:cNvSpPr>
          <p:nvPr/>
        </p:nvSpPr>
        <p:spPr bwMode="auto">
          <a:xfrm>
            <a:off x="4421188" y="2832100"/>
            <a:ext cx="4559300" cy="378460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cxnSp>
        <p:nvCxnSpPr>
          <p:cNvPr id="23556" name="Shape 88"/>
          <p:cNvCxnSpPr>
            <a:cxnSpLocks noChangeShapeType="1"/>
          </p:cNvCxnSpPr>
          <p:nvPr/>
        </p:nvCxnSpPr>
        <p:spPr bwMode="auto">
          <a:xfrm>
            <a:off x="7527925" y="2479675"/>
            <a:ext cx="0" cy="2238375"/>
          </a:xfrm>
          <a:prstGeom prst="straightConnector1">
            <a:avLst/>
          </a:prstGeom>
          <a:noFill/>
          <a:ln w="19050">
            <a:solidFill>
              <a:srgbClr val="FF00FF"/>
            </a:solidFill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hape 9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Vytvořená střecha se okamžitě vytvoří - vygeneruje v ŘEZU:</a:t>
            </a:r>
          </a:p>
        </p:txBody>
      </p:sp>
      <p:sp>
        <p:nvSpPr>
          <p:cNvPr id="25602" name="Shape 9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25603" name="Shape 95"/>
          <p:cNvSpPr>
            <a:spLocks noChangeArrowheads="1"/>
          </p:cNvSpPr>
          <p:nvPr/>
        </p:nvSpPr>
        <p:spPr bwMode="auto">
          <a:xfrm>
            <a:off x="1135063" y="1455738"/>
            <a:ext cx="7575550" cy="5307012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hape 10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marL="457200" indent="-419100" eaLnBrk="1" hangingPunct="1">
              <a:buClr>
                <a:srgbClr val="FFFFFF"/>
              </a:buClr>
              <a:buSzPct val="167000"/>
              <a:buFontTx/>
              <a:buChar char="•"/>
            </a:pPr>
            <a: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Zvýšit štítové střechy až ke krovu</a:t>
            </a:r>
            <a:b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přečnívající stěny střechou OŘEZAT:</a:t>
            </a:r>
          </a:p>
        </p:txBody>
      </p:sp>
      <p:sp>
        <p:nvSpPr>
          <p:cNvPr id="27650" name="Shape 101"/>
          <p:cNvSpPr txBox="1">
            <a:spLocks noGrp="1"/>
          </p:cNvSpPr>
          <p:nvPr>
            <p:ph type="body" idx="1"/>
          </p:nvPr>
        </p:nvSpPr>
        <p:spPr>
          <a:xfrm>
            <a:off x="396875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1. 3D MODEL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2. OPERACE S TĚLESY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3. OZNAČIT a NAČÍST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"CÍLOVÉ PRVKY"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 = STĚNY K OŘEZÁNÍ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4. OZNAČIT STŘECHU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a NAČÍST "OPERAČNÍ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PRVKY"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5. ROZDÍL S VYTAŽENÍM 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   NAHORU</a:t>
            </a:r>
          </a:p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</a:pPr>
            <a:r>
              <a:rPr lang="cs-CZ" sz="2400" smtClean="0">
                <a:latin typeface="Arial" charset="0"/>
                <a:cs typeface="Arial" charset="0"/>
              </a:rPr>
              <a:t>6. PROVÉST</a:t>
            </a:r>
          </a:p>
        </p:txBody>
      </p:sp>
      <p:sp>
        <p:nvSpPr>
          <p:cNvPr id="27651" name="Shape 102"/>
          <p:cNvSpPr>
            <a:spLocks noChangeArrowheads="1"/>
          </p:cNvSpPr>
          <p:nvPr/>
        </p:nvSpPr>
        <p:spPr bwMode="auto">
          <a:xfrm>
            <a:off x="3922713" y="1600200"/>
            <a:ext cx="5221287" cy="3341688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hape 107"/>
          <p:cNvSpPr txBox="1">
            <a:spLocks noGrp="1"/>
          </p:cNvSpPr>
          <p:nvPr>
            <p:ph type="title"/>
          </p:nvPr>
        </p:nvSpPr>
        <p:spPr>
          <a:xfrm>
            <a:off x="207963" y="265113"/>
            <a:ext cx="8997950" cy="892175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sz="3000" b="1" smtClean="0">
                <a:solidFill>
                  <a:srgbClr val="FFFFFF"/>
                </a:solidFill>
                <a:latin typeface="Arial" charset="0"/>
                <a:cs typeface="Arial" charset="0"/>
              </a:rPr>
              <a:t>OŘEZÁNÍ STŘECHOU - OPERACE S TĚLESY</a:t>
            </a:r>
          </a:p>
        </p:txBody>
      </p:sp>
      <p:sp>
        <p:nvSpPr>
          <p:cNvPr id="2969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29699" name="Shape 109"/>
          <p:cNvSpPr>
            <a:spLocks noChangeArrowheads="1"/>
          </p:cNvSpPr>
          <p:nvPr/>
        </p:nvSpPr>
        <p:spPr bwMode="auto">
          <a:xfrm>
            <a:off x="230188" y="1408113"/>
            <a:ext cx="8769350" cy="544195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hape 1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STŘECHA PO OŘEZÁNÍ VE 3D</a:t>
            </a:r>
            <a:b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</a:b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VYZKOUŠEJTE !</a:t>
            </a:r>
          </a:p>
        </p:txBody>
      </p:sp>
      <p:sp>
        <p:nvSpPr>
          <p:cNvPr id="31746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31747" name="Shape 116"/>
          <p:cNvSpPr>
            <a:spLocks noChangeArrowheads="1"/>
          </p:cNvSpPr>
          <p:nvPr/>
        </p:nvSpPr>
        <p:spPr bwMode="auto">
          <a:xfrm>
            <a:off x="822325" y="1531938"/>
            <a:ext cx="7650163" cy="5140325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hape 1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NL - NÁSTROJ STŘEŠNÍ OKNO</a:t>
            </a:r>
          </a:p>
        </p:txBody>
      </p:sp>
      <p:sp>
        <p:nvSpPr>
          <p:cNvPr id="33794" name="Shape 12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vybrat typ</a:t>
            </a:r>
          </a:p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nastavit rozměry (typová řada např. VELUX)</a:t>
            </a:r>
          </a:p>
        </p:txBody>
      </p:sp>
      <p:sp>
        <p:nvSpPr>
          <p:cNvPr id="33795" name="Shape 123"/>
          <p:cNvSpPr>
            <a:spLocks noChangeArrowheads="1"/>
          </p:cNvSpPr>
          <p:nvPr/>
        </p:nvSpPr>
        <p:spPr bwMode="auto">
          <a:xfrm>
            <a:off x="3995738" y="2636838"/>
            <a:ext cx="4438650" cy="4030662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hape 12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STŘEŠNÍ OKNA a VIKÝŘE</a:t>
            </a:r>
          </a:p>
        </p:txBody>
      </p:sp>
      <p:sp>
        <p:nvSpPr>
          <p:cNvPr id="35842" name="Shape 12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457200" indent="-4191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r>
              <a:rPr lang="cs-CZ" sz="3000" smtClean="0">
                <a:latin typeface="Arial" charset="0"/>
                <a:cs typeface="Arial" charset="0"/>
              </a:rPr>
              <a:t>Kliknutím vložit do střechy - mezi připravené krokve</a:t>
            </a:r>
          </a:p>
        </p:txBody>
      </p:sp>
      <p:sp>
        <p:nvSpPr>
          <p:cNvPr id="35843" name="Shape 130"/>
          <p:cNvSpPr>
            <a:spLocks noChangeArrowheads="1"/>
          </p:cNvSpPr>
          <p:nvPr/>
        </p:nvSpPr>
        <p:spPr bwMode="auto">
          <a:xfrm>
            <a:off x="4700588" y="2211388"/>
            <a:ext cx="3724275" cy="213360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5844" name="Shape 131"/>
          <p:cNvSpPr>
            <a:spLocks noChangeArrowheads="1"/>
          </p:cNvSpPr>
          <p:nvPr/>
        </p:nvSpPr>
        <p:spPr bwMode="auto">
          <a:xfrm>
            <a:off x="395288" y="3787775"/>
            <a:ext cx="4806950" cy="3014663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hape 136"/>
          <p:cNvSpPr txBox="1">
            <a:spLocks noGrp="1"/>
          </p:cNvSpPr>
          <p:nvPr>
            <p:ph type="title"/>
          </p:nvPr>
        </p:nvSpPr>
        <p:spPr>
          <a:xfrm>
            <a:off x="1182688" y="274638"/>
            <a:ext cx="7504112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UKLÁDAT!</a:t>
            </a:r>
          </a:p>
        </p:txBody>
      </p:sp>
      <p:sp>
        <p:nvSpPr>
          <p:cNvPr id="37890" name="Shape 13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37891" name="Shape 138"/>
          <p:cNvSpPr txBox="1">
            <a:spLocks noChangeArrowheads="1"/>
          </p:cNvSpPr>
          <p:nvPr/>
        </p:nvSpPr>
        <p:spPr bwMode="auto">
          <a:xfrm>
            <a:off x="619125" y="2762250"/>
            <a:ext cx="7607300" cy="375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25" tIns="91425" rIns="91425" bIns="91425" anchor="ctr"/>
          <a:lstStyle/>
          <a:p>
            <a:pPr algn="just">
              <a:lnSpc>
                <a:spcPct val="115000"/>
              </a:lnSpc>
            </a:pPr>
            <a:r>
              <a:rPr lang="cs-CZ" sz="1600">
                <a:solidFill>
                  <a:srgbClr val="548DD4"/>
                </a:solidFill>
              </a:rPr>
              <a:t> </a:t>
            </a:r>
            <a:r>
              <a:rPr lang="cs-CZ" sz="2400">
                <a:solidFill>
                  <a:srgbClr val="548DD4"/>
                </a:solidFill>
              </a:rPr>
              <a:t>Před každým ukončením programu: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algn="just">
              <a:lnSpc>
                <a:spcPct val="115000"/>
              </a:lnSpc>
            </a:pPr>
            <a:r>
              <a:rPr lang="cs-CZ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-CZ" sz="2400">
              <a:solidFill>
                <a:srgbClr val="548DD4"/>
              </a:solidFill>
            </a:endParaRPr>
          </a:p>
          <a:p>
            <a:endParaRPr lang="cs-CZ" sz="2400">
              <a:solidFill>
                <a:srgbClr val="548DD4"/>
              </a:solidFill>
            </a:endParaRPr>
          </a:p>
          <a:p>
            <a:endParaRPr lang="cs-CZ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hape 14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288"/>
          </a:xfrm>
        </p:spPr>
        <p:txBody>
          <a:bodyPr/>
          <a:lstStyle/>
          <a:p>
            <a:pPr marL="342900" indent="-342900" eaLnBrk="1" hangingPunct="1">
              <a:spcBef>
                <a:spcPts val="600"/>
              </a:spcBef>
              <a:buClr>
                <a:srgbClr val="000000"/>
              </a:buClr>
              <a:buSzPct val="167000"/>
              <a:buFontTx/>
              <a:buChar char="•"/>
            </a:pPr>
            <a:endParaRPr lang="cs-CZ" sz="3000" smtClean="0">
              <a:latin typeface="Arial" charset="0"/>
              <a:cs typeface="Arial" charset="0"/>
            </a:endParaRPr>
          </a:p>
        </p:txBody>
      </p:sp>
      <p:sp>
        <p:nvSpPr>
          <p:cNvPr id="39938" name="Shape 14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indent="228600" eaLnBrk="1" hangingPunct="1">
              <a:buClr>
                <a:srgbClr val="FFFFFF"/>
              </a:buClr>
            </a:pPr>
            <a:r>
              <a:rPr lang="cs-CZ" b="1" smtClean="0">
                <a:solidFill>
                  <a:srgbClr val="FFFFFF"/>
                </a:solidFill>
                <a:latin typeface="Arial" charset="0"/>
                <a:cs typeface="Arial" charset="0"/>
              </a:rPr>
              <a:t>Děkuji za pozornost</a:t>
            </a:r>
          </a:p>
        </p:txBody>
      </p:sp>
      <p:sp>
        <p:nvSpPr>
          <p:cNvPr id="39939" name="Shape 145"/>
          <p:cNvSpPr>
            <a:spLocks noChangeArrowheads="1"/>
          </p:cNvSpPr>
          <p:nvPr/>
        </p:nvSpPr>
        <p:spPr bwMode="auto">
          <a:xfrm>
            <a:off x="2708275" y="2300288"/>
            <a:ext cx="2743200" cy="304800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9940" name="Shape 146"/>
          <p:cNvSpPr>
            <a:spLocks noChangeArrowheads="1"/>
          </p:cNvSpPr>
          <p:nvPr/>
        </p:nvSpPr>
        <p:spPr bwMode="auto">
          <a:xfrm>
            <a:off x="1544638" y="2208213"/>
            <a:ext cx="6197600" cy="3741737"/>
          </a:xfrm>
          <a:prstGeom prst="rect">
            <a:avLst/>
          </a:prstGeom>
          <a:blipFill dpi="0" rotWithShape="1">
            <a:blip r:embed="rId4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name="Výchozí návrh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291</Words>
  <Application>Microsoft Office PowerPoint</Application>
  <PresentationFormat>On-screen Show (4:3)</PresentationFormat>
  <Paragraphs>66</Paragraphs>
  <Slides>16</Slides>
  <Notes>15</Notes>
  <HiddenSlides>0</HiddenSlides>
  <MMClips>0</MMClips>
  <ScaleCrop>false</ScaleCrop>
  <HeadingPairs>
    <vt:vector size="8" baseType="variant">
      <vt:variant>
        <vt:lpstr>Použitá písma</vt:lpstr>
      </vt:variant>
      <vt:variant>
        <vt:i4>1</vt:i4>
      </vt:variant>
      <vt:variant>
        <vt:lpstr>Šablona návrhu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5" baseType="lpstr">
      <vt:lpstr>Arial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Výchozí návrh</vt:lpstr>
      <vt:lpstr>Dokument</vt:lpstr>
      <vt:lpstr>Snímek 1</vt:lpstr>
      <vt:lpstr>SP3 - ARCHICAD PRVKY 3D - NL STŘECHA střecha jednoduchá - pultová, sedlová, okna, vikýře</vt:lpstr>
      <vt:lpstr>NL STŘECHA - realizujeme v podkrovním podlaží STŘECHA JEDNODUCHÁ - SEDLOVÁ, PULTOVÁ</vt:lpstr>
      <vt:lpstr>Postup zhotovení jednoduché - pultové nebo sedlové střechy:</vt:lpstr>
      <vt:lpstr>Postup zhotovení sedlové střechy:</vt:lpstr>
      <vt:lpstr>Postup zhotovení sedlové střechy:</vt:lpstr>
      <vt:lpstr>Postup zhotovení sedlové střechy</vt:lpstr>
      <vt:lpstr>Postup zhotovení sedlové střechy:</vt:lpstr>
      <vt:lpstr>Vytvořená střecha se okamžitě vytvoří - vygeneruje v ŘEZU:</vt:lpstr>
      <vt:lpstr>Zvýšit štítové střechy až ke krovu přečnívající stěny střechou OŘEZAT:</vt:lpstr>
      <vt:lpstr>OŘEZÁNÍ STŘECHOU - OPERACE S TĚLESY</vt:lpstr>
      <vt:lpstr>STŘECHA PO OŘEZÁNÍ VE 3D VYZKOUŠEJTE !</vt:lpstr>
      <vt:lpstr>NL - NÁSTROJ STŘEŠNÍ OKNO</vt:lpstr>
      <vt:lpstr>STŘEŠNÍ OKNA a VIKÝŘE</vt:lpstr>
      <vt:lpstr>UKLÁDAT!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</cp:revision>
  <dcterms:modified xsi:type="dcterms:W3CDTF">2013-07-10T08:36:07Z</dcterms:modified>
</cp:coreProperties>
</file>