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7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5pPr>
    <a:lvl6pPr marL="2286000" algn="l" defTabSz="914400" rtl="0" eaLnBrk="1" latinLnBrk="0" hangingPunct="1"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6pPr>
    <a:lvl7pPr marL="2743200" algn="l" defTabSz="914400" rtl="0" eaLnBrk="1" latinLnBrk="0" hangingPunct="1"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7pPr>
    <a:lvl8pPr marL="3200400" algn="l" defTabSz="914400" rtl="0" eaLnBrk="1" latinLnBrk="0" hangingPunct="1"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8pPr>
    <a:lvl9pPr marL="3657600" algn="l" defTabSz="914400" rtl="0" eaLnBrk="1" latinLnBrk="0" hangingPunct="1"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hape 2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custGeom>
            <a:avLst/>
            <a:gdLst>
              <a:gd name="T0" fmla="*/ 0 w 120000"/>
              <a:gd name="T1" fmla="*/ 0 h 120000"/>
              <a:gd name="T2" fmla="*/ 120000 w 120000"/>
              <a:gd name="T3" fmla="*/ 120000 h 120000"/>
            </a:gdLst>
            <a:ahLst/>
            <a:cxnLst>
              <a:cxn ang="0">
                <a:pos x="0" y="0"/>
              </a:cxn>
              <a:cxn ang="0">
                <a:pos x="120000" y="0"/>
              </a:cxn>
              <a:cxn ang="0">
                <a:pos x="120000" y="120000"/>
              </a:cxn>
              <a:cxn ang="0">
                <a:pos x="0" y="120000"/>
              </a:cxn>
            </a:cxnLst>
            <a:rect l="T0" t="T1" r="T2" b="T3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>
            <a:noFill/>
            <a:round/>
            <a:headEnd/>
            <a:tailEnd/>
          </a:ln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endParaRPr noProof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742950" indent="-28575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11430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6002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20574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Shape 36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12290" name="Shape 37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Shape 47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14338" name="Shape 48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hape 54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16386" name="Shape 55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hape 61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18434" name="Shape 62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hape 69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0482" name="Shape 70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hape 76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2530" name="Shape 77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hape 84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4578" name="Shape 85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hape 91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6626" name="Shape 92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hape 99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8674" name="Shape 100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hape 106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0722" name="Shape 107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hape 112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2770" name="Shape 113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hape 120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4818" name="Shape 121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hape 127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6866" name="Shape 128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hape 135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8914" name="Shape 136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8"/>
          <p:cNvSpPr>
            <a:spLocks noChangeArrowheads="1"/>
          </p:cNvSpPr>
          <p:nvPr/>
        </p:nvSpPr>
        <p:spPr bwMode="auto">
          <a:xfrm>
            <a:off x="0" y="0"/>
            <a:ext cx="9144000" cy="469106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5" name="Shape 9"/>
          <p:cNvCxnSpPr>
            <a:cxnSpLocks noChangeShapeType="1"/>
          </p:cNvCxnSpPr>
          <p:nvPr/>
        </p:nvCxnSpPr>
        <p:spPr bwMode="auto">
          <a:xfrm>
            <a:off x="0" y="4662488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13"/>
          <p:cNvSpPr>
            <a:spLocks noChangeArrowheads="1"/>
          </p:cNvSpPr>
          <p:nvPr/>
        </p:nvSpPr>
        <p:spPr bwMode="auto">
          <a:xfrm>
            <a:off x="0" y="0"/>
            <a:ext cx="9144000" cy="1533525"/>
          </a:xfrm>
          <a:prstGeom prst="rect">
            <a:avLst/>
          </a:prstGeom>
          <a:solidFill>
            <a:srgbClr val="2388DB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5" name="Shape 14"/>
          <p:cNvCxnSpPr>
            <a:cxnSpLocks noChangeShapeType="1"/>
          </p:cNvCxnSpPr>
          <p:nvPr/>
        </p:nvCxnSpPr>
        <p:spPr bwMode="auto">
          <a:xfrm>
            <a:off x="0" y="1503363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18"/>
          <p:cNvSpPr>
            <a:spLocks noChangeArrowheads="1"/>
          </p:cNvSpPr>
          <p:nvPr/>
        </p:nvSpPr>
        <p:spPr bwMode="auto">
          <a:xfrm>
            <a:off x="0" y="0"/>
            <a:ext cx="9144000" cy="153352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6" name="Shape 19"/>
          <p:cNvCxnSpPr>
            <a:cxnSpLocks noChangeShapeType="1"/>
          </p:cNvCxnSpPr>
          <p:nvPr/>
        </p:nvCxnSpPr>
        <p:spPr bwMode="auto">
          <a:xfrm>
            <a:off x="0" y="1503363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24"/>
          <p:cNvSpPr>
            <a:spLocks noChangeArrowheads="1"/>
          </p:cNvSpPr>
          <p:nvPr/>
        </p:nvSpPr>
        <p:spPr bwMode="auto">
          <a:xfrm>
            <a:off x="0" y="0"/>
            <a:ext cx="9144000" cy="1533525"/>
          </a:xfrm>
          <a:prstGeom prst="rect">
            <a:avLst/>
          </a:prstGeom>
          <a:solidFill>
            <a:srgbClr val="2388DB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4" name="Shape 25"/>
          <p:cNvCxnSpPr>
            <a:cxnSpLocks noChangeShapeType="1"/>
          </p:cNvCxnSpPr>
          <p:nvPr/>
        </p:nvCxnSpPr>
        <p:spPr bwMode="auto">
          <a:xfrm>
            <a:off x="0" y="1503363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29"/>
          <p:cNvSpPr>
            <a:spLocks noChangeArrowheads="1"/>
          </p:cNvSpPr>
          <p:nvPr/>
        </p:nvSpPr>
        <p:spPr bwMode="auto">
          <a:xfrm>
            <a:off x="4763" y="0"/>
            <a:ext cx="9144000" cy="5875338"/>
          </a:xfrm>
          <a:prstGeom prst="rect">
            <a:avLst/>
          </a:prstGeom>
          <a:solidFill>
            <a:srgbClr val="2388DB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4" name="Shape 30"/>
          <p:cNvCxnSpPr>
            <a:cxnSpLocks noChangeShapeType="1"/>
          </p:cNvCxnSpPr>
          <p:nvPr/>
        </p:nvCxnSpPr>
        <p:spPr bwMode="auto">
          <a:xfrm>
            <a:off x="0" y="5845175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bg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hape 5"/>
          <p:cNvSpPr txBox="1"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25" tIns="91425" rIns="91425" bIns="91425" numCol="1" anchor="b" anchorCtr="0" compatLnSpc="1">
            <a:prstTxWarp prst="textNoShape">
              <a:avLst/>
            </a:prstTxWarp>
          </a:bodyPr>
          <a:lstStyle/>
          <a:p>
            <a:pPr lvl="0"/>
            <a:endParaRPr lang="cs-CZ" smtClean="0">
              <a:sym typeface="Arial" charset="0"/>
            </a:endParaRPr>
          </a:p>
        </p:txBody>
      </p:sp>
      <p:sp>
        <p:nvSpPr>
          <p:cNvPr id="10243" name="Shape 6"/>
          <p:cNvSpPr txBox="1"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96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>
              <a:sym typeface="Arial" charset="0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9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290763" y="222250"/>
          <a:ext cx="4441825" cy="6591300"/>
        </p:xfrm>
        <a:graphic>
          <a:graphicData uri="http://schemas.openxmlformats.org/presentationml/2006/ole">
            <p:oleObj spid="_x0000_s1026" name="Dokument" r:id="rId3" imgW="5889940" imgH="8742121" progId="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Shape 33"/>
          <p:cNvSpPr txBox="1">
            <a:spLocks noGrp="1"/>
          </p:cNvSpPr>
          <p:nvPr>
            <p:ph type="ctrTitle"/>
          </p:nvPr>
        </p:nvSpPr>
        <p:spPr>
          <a:xfrm>
            <a:off x="685800" y="2749550"/>
            <a:ext cx="8561388" cy="2198688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FFFFFF"/>
              </a:buClr>
              <a:buSzTx/>
              <a:buFontTx/>
              <a:buNone/>
            </a:pPr>
            <a:r>
              <a:rPr lang="cs-CZ" u="sng" smtClean="0">
                <a:solidFill>
                  <a:srgbClr val="FFFFFF"/>
                </a:solidFill>
                <a:latin typeface="Arial" charset="0"/>
                <a:cs typeface="Arial" charset="0"/>
                <a:sym typeface="Arial" charset="0"/>
              </a:rPr>
              <a:t>SP3 - ARCHICAD</a:t>
            </a:r>
            <a:br>
              <a:rPr lang="cs-CZ" u="sng" smtClean="0">
                <a:solidFill>
                  <a:srgbClr val="FFFFFF"/>
                </a:solidFill>
                <a:latin typeface="Arial" charset="0"/>
                <a:cs typeface="Arial" charset="0"/>
                <a:sym typeface="Arial" charset="0"/>
              </a:rPr>
            </a:br>
            <a:r>
              <a:rPr lang="cs-CZ" sz="48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3D ZOBRAZENÍ - </a:t>
            </a:r>
            <a:r>
              <a:rPr lang="cs-CZ" sz="24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PERSPEKTIVY, VIZUALIZACE, 3D MODEL a jejich nastavení</a:t>
            </a:r>
            <a:br>
              <a:rPr lang="cs-CZ" sz="24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</a:br>
            <a:endParaRPr lang="cs-CZ" sz="2400" smtClean="0">
              <a:solidFill>
                <a:srgbClr val="000000"/>
              </a:solidFill>
              <a:latin typeface="Arial" charset="0"/>
              <a:cs typeface="Arial" charset="0"/>
              <a:sym typeface="Arial" charset="0"/>
            </a:endParaRPr>
          </a:p>
        </p:txBody>
      </p:sp>
      <p:sp>
        <p:nvSpPr>
          <p:cNvPr id="11266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5525"/>
            <a:ext cx="7772400" cy="10334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2388DB"/>
              </a:buClr>
              <a:buSzTx/>
              <a:buFontTx/>
              <a:buNone/>
            </a:pPr>
            <a:r>
              <a:rPr lang="cs-CZ" smtClean="0">
                <a:solidFill>
                  <a:srgbClr val="2388DB"/>
                </a:solidFill>
                <a:latin typeface="Arial" charset="0"/>
                <a:cs typeface="Arial" charset="0"/>
                <a:sym typeface="Arial" charset="0"/>
              </a:rPr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hape 39"/>
          <p:cNvSpPr txBox="1">
            <a:spLocks noGrp="1"/>
          </p:cNvSpPr>
          <p:nvPr>
            <p:ph type="title"/>
          </p:nvPr>
        </p:nvSpPr>
        <p:spPr>
          <a:xfrm>
            <a:off x="452438" y="714375"/>
            <a:ext cx="8358187" cy="587375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sz="24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a) v NAVIGÁTORU přednastavená ikona 3D:</a:t>
            </a:r>
            <a:br>
              <a:rPr lang="cs-CZ" sz="2400" b="1" smtClean="0">
                <a:solidFill>
                  <a:srgbClr val="FFFFFF"/>
                </a:solidFill>
                <a:latin typeface="Arial" charset="0"/>
                <a:cs typeface="Arial" charset="0"/>
              </a:rPr>
            </a:br>
            <a:r>
              <a:rPr lang="cs-CZ" sz="24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- perspektiva</a:t>
            </a:r>
            <a:br>
              <a:rPr lang="cs-CZ" sz="2400" b="1" smtClean="0">
                <a:solidFill>
                  <a:srgbClr val="FFFFFF"/>
                </a:solidFill>
                <a:latin typeface="Arial" charset="0"/>
                <a:cs typeface="Arial" charset="0"/>
              </a:rPr>
            </a:br>
            <a:r>
              <a:rPr lang="cs-CZ" sz="24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- axonometrie</a:t>
            </a:r>
          </a:p>
        </p:txBody>
      </p:sp>
      <p:sp>
        <p:nvSpPr>
          <p:cNvPr id="13314" name="Shape 40"/>
          <p:cNvSpPr txBox="1">
            <a:spLocks noChangeArrowheads="1"/>
          </p:cNvSpPr>
          <p:nvPr/>
        </p:nvSpPr>
        <p:spPr bwMode="auto">
          <a:xfrm>
            <a:off x="6607175" y="4016375"/>
            <a:ext cx="3657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91425" rIns="91425" bIns="91425"/>
          <a:lstStyle/>
          <a:p>
            <a:endParaRPr lang="cs-CZ"/>
          </a:p>
        </p:txBody>
      </p:sp>
      <p:sp>
        <p:nvSpPr>
          <p:cNvPr id="13315" name="Shape 41"/>
          <p:cNvSpPr txBox="1">
            <a:spLocks noChangeArrowheads="1"/>
          </p:cNvSpPr>
          <p:nvPr/>
        </p:nvSpPr>
        <p:spPr bwMode="auto">
          <a:xfrm>
            <a:off x="244475" y="5060950"/>
            <a:ext cx="9704388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91425" rIns="91425" bIns="91425"/>
          <a:lstStyle/>
          <a:p>
            <a:endParaRPr lang="cs-CZ"/>
          </a:p>
        </p:txBody>
      </p:sp>
      <p:sp>
        <p:nvSpPr>
          <p:cNvPr id="13316" name="Shape 42"/>
          <p:cNvSpPr txBox="1">
            <a:spLocks noChangeArrowheads="1"/>
          </p:cNvSpPr>
          <p:nvPr/>
        </p:nvSpPr>
        <p:spPr bwMode="auto">
          <a:xfrm>
            <a:off x="387350" y="1446213"/>
            <a:ext cx="5438775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91425" rIns="91425" bIns="91425"/>
          <a:lstStyle/>
          <a:p>
            <a:endParaRPr lang="cs-CZ"/>
          </a:p>
        </p:txBody>
      </p:sp>
      <p:sp>
        <p:nvSpPr>
          <p:cNvPr id="43" name="Shape 43"/>
          <p:cNvSpPr txBox="1">
            <a:spLocks noChangeArrowheads="1"/>
          </p:cNvSpPr>
          <p:nvPr/>
        </p:nvSpPr>
        <p:spPr bwMode="auto">
          <a:xfrm>
            <a:off x="315913" y="1706563"/>
            <a:ext cx="3657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91425" rIns="91425" bIns="91425"/>
          <a:lstStyle/>
          <a:p>
            <a:r>
              <a:rPr lang="cs-CZ" sz="2400"/>
              <a:t>b) rychlá klávesová zkratka z půdorysu: F3 nebo F5</a:t>
            </a:r>
          </a:p>
          <a:p>
            <a:r>
              <a:rPr lang="cs-CZ" sz="2400"/>
              <a:t>zpět do půdorysu = F2</a:t>
            </a:r>
          </a:p>
          <a:p>
            <a:endParaRPr lang="cs-CZ" sz="2400"/>
          </a:p>
          <a:p>
            <a:r>
              <a:rPr lang="cs-CZ" sz="2400"/>
              <a:t>c)pokud chci rychle vygenerovat ve 3D pouze část konstrukcí - označím je - pak F3, F5</a:t>
            </a:r>
          </a:p>
        </p:txBody>
      </p:sp>
      <p:sp>
        <p:nvSpPr>
          <p:cNvPr id="13318" name="Shape 44"/>
          <p:cNvSpPr>
            <a:spLocks noChangeArrowheads="1"/>
          </p:cNvSpPr>
          <p:nvPr/>
        </p:nvSpPr>
        <p:spPr bwMode="auto">
          <a:xfrm>
            <a:off x="5381625" y="1301750"/>
            <a:ext cx="3143250" cy="5172075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19" name="Shape 45"/>
          <p:cNvSpPr>
            <a:spLocks noChangeArrowheads="1"/>
          </p:cNvSpPr>
          <p:nvPr/>
        </p:nvSpPr>
        <p:spPr bwMode="auto">
          <a:xfrm>
            <a:off x="3040063" y="4737100"/>
            <a:ext cx="2030412" cy="1985963"/>
          </a:xfrm>
          <a:prstGeom prst="rect">
            <a:avLst/>
          </a:prstGeom>
          <a:blipFill dpi="0" rotWithShape="1">
            <a:blip r:embed="rId4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hape 5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733425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sz="2400" smtClean="0">
                <a:solidFill>
                  <a:srgbClr val="FFFFFF"/>
                </a:solidFill>
                <a:latin typeface="Arial" charset="0"/>
                <a:cs typeface="Arial" charset="0"/>
              </a:rPr>
              <a:t>Perspektivní záběr mohu nastavit konkrétní polohou pozorovatele v půdoryse:</a:t>
            </a:r>
          </a:p>
        </p:txBody>
      </p:sp>
      <p:sp>
        <p:nvSpPr>
          <p:cNvPr id="15362" name="Shape 51"/>
          <p:cNvSpPr txBox="1">
            <a:spLocks noGrp="1"/>
          </p:cNvSpPr>
          <p:nvPr>
            <p:ph type="body" idx="1"/>
          </p:nvPr>
        </p:nvSpPr>
        <p:spPr>
          <a:xfrm>
            <a:off x="257175" y="1601788"/>
            <a:ext cx="8229600" cy="4968875"/>
          </a:xfrm>
        </p:spPr>
        <p:txBody>
          <a:bodyPr/>
          <a:lstStyle/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208000"/>
              <a:buFontTx/>
              <a:buChar char="•"/>
            </a:pPr>
            <a:r>
              <a:rPr lang="cs-CZ" sz="2400" smtClean="0">
                <a:latin typeface="Arial" charset="0"/>
                <a:cs typeface="Arial" charset="0"/>
              </a:rPr>
              <a:t>ZOBRAZENÍ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208000"/>
              <a:buFontTx/>
              <a:buChar char="•"/>
            </a:pPr>
            <a:r>
              <a:rPr lang="cs-CZ" sz="2400" smtClean="0">
                <a:latin typeface="Arial" charset="0"/>
                <a:cs typeface="Arial" charset="0"/>
              </a:rPr>
              <a:t>VOLBY ZOBRAZENÍ VE 3D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208000"/>
              <a:buFontTx/>
              <a:buChar char="•"/>
            </a:pPr>
            <a:r>
              <a:rPr lang="cs-CZ" sz="2400" smtClean="0">
                <a:latin typeface="Arial" charset="0"/>
                <a:cs typeface="Arial" charset="0"/>
              </a:rPr>
              <a:t>NASTAVENÍ 3D POHLEDU</a:t>
            </a:r>
          </a:p>
        </p:txBody>
      </p:sp>
      <p:sp>
        <p:nvSpPr>
          <p:cNvPr id="15363" name="Shape 52"/>
          <p:cNvSpPr>
            <a:spLocks noChangeArrowheads="1"/>
          </p:cNvSpPr>
          <p:nvPr/>
        </p:nvSpPr>
        <p:spPr bwMode="auto">
          <a:xfrm>
            <a:off x="4854575" y="1601788"/>
            <a:ext cx="4202113" cy="4703762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hape 5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Nastavení perspektivy</a:t>
            </a:r>
          </a:p>
        </p:txBody>
      </p:sp>
      <p:sp>
        <p:nvSpPr>
          <p:cNvPr id="17410" name="Shape 5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a) přemístěním zorného úhlu pozorovatele 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b) číselnými hodnotami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solidFill>
                  <a:srgbClr val="0000FF"/>
                </a:solidFill>
                <a:latin typeface="Arial" charset="0"/>
                <a:cs typeface="Arial" charset="0"/>
              </a:rPr>
              <a:t>Poznámka - dle potřeby nastavím směr slunečních paprsků a tím vrhání stínů na modelu stavby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2400" smtClean="0">
              <a:solidFill>
                <a:srgbClr val="0000FF"/>
              </a:solidFill>
              <a:latin typeface="Arial" charset="0"/>
              <a:cs typeface="Arial" charset="0"/>
            </a:endParaRP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solidFill>
                  <a:srgbClr val="0000FF"/>
                </a:solidFill>
                <a:latin typeface="Arial" charset="0"/>
                <a:cs typeface="Arial" charset="0"/>
              </a:rPr>
              <a:t>OK</a:t>
            </a:r>
          </a:p>
        </p:txBody>
      </p:sp>
      <p:sp>
        <p:nvSpPr>
          <p:cNvPr id="17411" name="Shape 59"/>
          <p:cNvSpPr>
            <a:spLocks noChangeArrowheads="1"/>
          </p:cNvSpPr>
          <p:nvPr/>
        </p:nvSpPr>
        <p:spPr bwMode="auto">
          <a:xfrm>
            <a:off x="3781425" y="3632200"/>
            <a:ext cx="4676775" cy="2693988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hape 6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Vygenerovanou perspektivou mohu točit - pohybovat</a:t>
            </a:r>
          </a:p>
        </p:txBody>
      </p:sp>
      <p:sp>
        <p:nvSpPr>
          <p:cNvPr id="65" name="Shape 6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>
            <a:noAutofit/>
          </a:bodyPr>
          <a:lstStyle/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tlačítkem ORBIT (ovládáme myší)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nebo PROZKOUMAT (ovládáme šipkami, page up a page down)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</p:txBody>
      </p:sp>
      <p:sp>
        <p:nvSpPr>
          <p:cNvPr id="19459" name="Shape 66"/>
          <p:cNvSpPr>
            <a:spLocks noChangeArrowheads="1"/>
          </p:cNvSpPr>
          <p:nvPr/>
        </p:nvSpPr>
        <p:spPr bwMode="auto">
          <a:xfrm>
            <a:off x="3779838" y="3068638"/>
            <a:ext cx="4645025" cy="3440112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19460" name="Shape 67"/>
          <p:cNvCxnSpPr>
            <a:cxnSpLocks noChangeShapeType="1"/>
          </p:cNvCxnSpPr>
          <p:nvPr/>
        </p:nvCxnSpPr>
        <p:spPr bwMode="auto">
          <a:xfrm>
            <a:off x="2259013" y="3198813"/>
            <a:ext cx="2279650" cy="3209925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hape 7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sz="30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Zvolený nastavený perspektivní záběr mohu uložit jako</a:t>
            </a: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 3D DOKUMENT </a:t>
            </a:r>
            <a:r>
              <a:rPr lang="cs-CZ" sz="24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(přestavuje se)</a:t>
            </a:r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650288" cy="4967288"/>
          </a:xfrm>
        </p:spPr>
        <p:txBody>
          <a:bodyPr>
            <a:noAutofit/>
          </a:bodyPr>
          <a:lstStyle/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NAVIGÁTOR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3D DOKUMENTY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pravým tlačítkem "NOVÝ 3D DOKUMENT"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pojmenovat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vytvořit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solidFill>
                  <a:srgbClr val="FF0000"/>
                </a:solidFill>
                <a:latin typeface="Arial" charset="0"/>
                <a:cs typeface="Arial" charset="0"/>
              </a:rPr>
              <a:t>POZNÁMKA: další - barevné nastavení možno obdobně 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solidFill>
                  <a:srgbClr val="FF0000"/>
                </a:solidFill>
                <a:latin typeface="Arial" charset="0"/>
                <a:cs typeface="Arial" charset="0"/>
              </a:rPr>
              <a:t>jako u pohledů</a:t>
            </a:r>
          </a:p>
        </p:txBody>
      </p:sp>
      <p:sp>
        <p:nvSpPr>
          <p:cNvPr id="21507" name="Shape 74"/>
          <p:cNvSpPr>
            <a:spLocks noChangeArrowheads="1"/>
          </p:cNvSpPr>
          <p:nvPr/>
        </p:nvSpPr>
        <p:spPr bwMode="auto">
          <a:xfrm>
            <a:off x="3419475" y="3141663"/>
            <a:ext cx="5354638" cy="2943225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hape 7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593725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sz="30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Další možnosti nastavení 3D dokumentu:</a:t>
            </a:r>
          </a:p>
        </p:txBody>
      </p:sp>
      <p:sp>
        <p:nvSpPr>
          <p:cNvPr id="23554" name="Shape 80"/>
          <p:cNvSpPr txBox="1">
            <a:spLocks noGrp="1"/>
          </p:cNvSpPr>
          <p:nvPr>
            <p:ph type="body" idx="1"/>
          </p:nvPr>
        </p:nvSpPr>
        <p:spPr>
          <a:xfrm>
            <a:off x="538163" y="1739900"/>
            <a:ext cx="7777162" cy="4578350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</p:txBody>
      </p:sp>
      <p:sp>
        <p:nvSpPr>
          <p:cNvPr id="23555" name="Shape 81"/>
          <p:cNvSpPr>
            <a:spLocks noChangeArrowheads="1"/>
          </p:cNvSpPr>
          <p:nvPr/>
        </p:nvSpPr>
        <p:spPr bwMode="auto">
          <a:xfrm>
            <a:off x="3486150" y="3324225"/>
            <a:ext cx="5527675" cy="3398838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3556" name="Shape 82"/>
          <p:cNvSpPr>
            <a:spLocks noChangeArrowheads="1"/>
          </p:cNvSpPr>
          <p:nvPr/>
        </p:nvSpPr>
        <p:spPr bwMode="auto">
          <a:xfrm>
            <a:off x="125413" y="1544638"/>
            <a:ext cx="4549775" cy="2940050"/>
          </a:xfrm>
          <a:prstGeom prst="rect">
            <a:avLst/>
          </a:prstGeom>
          <a:blipFill dpi="0" rotWithShape="1">
            <a:blip r:embed="rId4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hape 8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sz="40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VIZUALIZACE</a:t>
            </a: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 - možno vložit </a:t>
            </a:r>
            <a:b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</a:b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na pozadí foto skutečného místa</a:t>
            </a:r>
          </a:p>
        </p:txBody>
      </p:sp>
      <p:sp>
        <p:nvSpPr>
          <p:cNvPr id="88" name="Shape 88"/>
          <p:cNvSpPr txBox="1">
            <a:spLocks noGrp="1"/>
          </p:cNvSpPr>
          <p:nvPr>
            <p:ph type="body" idx="1"/>
          </p:nvPr>
        </p:nvSpPr>
        <p:spPr>
          <a:xfrm>
            <a:off x="266700" y="1600200"/>
            <a:ext cx="8229600" cy="4967288"/>
          </a:xfrm>
        </p:spPr>
        <p:txBody>
          <a:bodyPr>
            <a:noAutofit/>
          </a:bodyPr>
          <a:lstStyle/>
          <a:p>
            <a:pPr marL="457200" indent="-38100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Char char="•"/>
              <a:defRPr/>
            </a:pPr>
            <a:r>
              <a:rPr lang="cs" sz="2400">
                <a:solidFill>
                  <a:schemeClr val="dk1"/>
                </a:solidFill>
                <a:sym typeface="Arial"/>
              </a:rPr>
              <a:t>DOKUMENT</a:t>
            </a:r>
          </a:p>
          <a:p>
            <a:pPr marL="457200" indent="-38100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Char char="•"/>
              <a:defRPr/>
            </a:pPr>
            <a:r>
              <a:rPr lang="cs" sz="2400">
                <a:solidFill>
                  <a:schemeClr val="dk1"/>
                </a:solidFill>
                <a:sym typeface="Arial"/>
              </a:rPr>
              <a:t>VIZUALIUACE</a:t>
            </a:r>
          </a:p>
          <a:p>
            <a:pPr marL="457200" indent="-38100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Char char="•"/>
              <a:defRPr/>
            </a:pPr>
            <a:r>
              <a:rPr lang="cs" sz="2400">
                <a:solidFill>
                  <a:schemeClr val="dk1"/>
                </a:solidFill>
                <a:sym typeface="Arial"/>
              </a:rPr>
              <a:t>NASTAVENÍ </a:t>
            </a:r>
          </a:p>
          <a:p>
            <a:pPr marL="342900" indent="-34290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None/>
              <a:defRPr/>
            </a:pPr>
            <a:r>
              <a:rPr lang="cs" sz="2400">
                <a:solidFill>
                  <a:schemeClr val="dk1"/>
                </a:solidFill>
                <a:sym typeface="Arial"/>
              </a:rPr>
              <a:t>      FOTOZOBRAZENÍ</a:t>
            </a:r>
          </a:p>
          <a:p>
            <a:pPr marL="457200" indent="-38100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Char char="•"/>
              <a:defRPr/>
            </a:pPr>
            <a:r>
              <a:rPr lang="cs" sz="2400">
                <a:solidFill>
                  <a:schemeClr val="dk1"/>
                </a:solidFill>
                <a:sym typeface="Arial"/>
              </a:rPr>
              <a:t>FOTOFOBRAZENÍ</a:t>
            </a:r>
          </a:p>
          <a:p>
            <a:pPr marL="342900" indent="-34290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Char char="•"/>
              <a:defRPr/>
            </a:pPr>
            <a:endParaRPr lang="cs" sz="2400">
              <a:solidFill>
                <a:schemeClr val="dk1"/>
              </a:solidFill>
              <a:sym typeface="Arial"/>
            </a:endParaRPr>
          </a:p>
          <a:p>
            <a:pPr marL="342900" indent="-34290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None/>
              <a:defRPr/>
            </a:pPr>
            <a:r>
              <a:rPr lang="cs" sz="3000">
                <a:solidFill>
                  <a:schemeClr val="dk1"/>
                </a:solidFill>
                <a:sym typeface="Arial"/>
              </a:rPr>
              <a:t>nebo</a:t>
            </a:r>
          </a:p>
          <a:p>
            <a:pPr marL="457200" indent="-41910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66666"/>
              <a:buFont typeface="Arial"/>
              <a:buChar char="•"/>
              <a:defRPr/>
            </a:pPr>
            <a:r>
              <a:rPr lang="cs" sz="3000">
                <a:solidFill>
                  <a:schemeClr val="dk1"/>
                </a:solidFill>
                <a:sym typeface="Arial"/>
              </a:rPr>
              <a:t>F10</a:t>
            </a:r>
          </a:p>
        </p:txBody>
      </p:sp>
      <p:sp>
        <p:nvSpPr>
          <p:cNvPr id="25603" name="Shape 89"/>
          <p:cNvSpPr>
            <a:spLocks noChangeArrowheads="1"/>
          </p:cNvSpPr>
          <p:nvPr/>
        </p:nvSpPr>
        <p:spPr bwMode="auto">
          <a:xfrm>
            <a:off x="3840163" y="1533525"/>
            <a:ext cx="5449887" cy="5380038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hape 9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VIZUALIZACE</a:t>
            </a:r>
          </a:p>
        </p:txBody>
      </p:sp>
      <p:sp>
        <p:nvSpPr>
          <p:cNvPr id="27650" name="Shape 95"/>
          <p:cNvSpPr txBox="1">
            <a:spLocks noGrp="1"/>
          </p:cNvSpPr>
          <p:nvPr>
            <p:ph type="body" idx="1"/>
          </p:nvPr>
        </p:nvSpPr>
        <p:spPr>
          <a:xfrm>
            <a:off x="4686300" y="1600200"/>
            <a:ext cx="46101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Možno použít do pozadí knihovny archicadu</a:t>
            </a:r>
          </a:p>
        </p:txBody>
      </p:sp>
      <p:sp>
        <p:nvSpPr>
          <p:cNvPr id="27651" name="Shape 96"/>
          <p:cNvSpPr>
            <a:spLocks noChangeArrowheads="1"/>
          </p:cNvSpPr>
          <p:nvPr/>
        </p:nvSpPr>
        <p:spPr bwMode="auto">
          <a:xfrm>
            <a:off x="142875" y="1371600"/>
            <a:ext cx="4432300" cy="3254375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52" name="Shape 97"/>
          <p:cNvSpPr>
            <a:spLocks noChangeArrowheads="1"/>
          </p:cNvSpPr>
          <p:nvPr/>
        </p:nvSpPr>
        <p:spPr bwMode="auto">
          <a:xfrm>
            <a:off x="4673600" y="3421063"/>
            <a:ext cx="4341813" cy="3357562"/>
          </a:xfrm>
          <a:prstGeom prst="rect">
            <a:avLst/>
          </a:prstGeom>
          <a:blipFill dpi="0" rotWithShape="1">
            <a:blip r:embed="rId4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hape 10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VIZUALIZACE</a:t>
            </a:r>
          </a:p>
        </p:txBody>
      </p:sp>
      <p:sp>
        <p:nvSpPr>
          <p:cNvPr id="29698" name="Shape 10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nebo použít vlastní foto  do pozadí</a:t>
            </a:r>
          </a:p>
        </p:txBody>
      </p:sp>
      <p:sp>
        <p:nvSpPr>
          <p:cNvPr id="29699" name="Shape 104"/>
          <p:cNvSpPr>
            <a:spLocks noChangeArrowheads="1"/>
          </p:cNvSpPr>
          <p:nvPr/>
        </p:nvSpPr>
        <p:spPr bwMode="auto">
          <a:xfrm>
            <a:off x="784225" y="2252663"/>
            <a:ext cx="7662863" cy="4338637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hape 10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POZNÁMKA - PRACOVNÍ LISTY:</a:t>
            </a:r>
          </a:p>
        </p:txBody>
      </p:sp>
      <p:sp>
        <p:nvSpPr>
          <p:cNvPr id="31746" name="Shape 11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Perspektivní zobrazení - VIZUALIZACE - možno ukládat do PRACOVNÍCH LISTŮ.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solidFill>
                  <a:srgbClr val="FF0000"/>
                </a:solidFill>
                <a:latin typeface="Arial" charset="0"/>
                <a:cs typeface="Arial" charset="0"/>
              </a:rPr>
              <a:t>VYZKOUŠEJTE !</a:t>
            </a:r>
          </a:p>
        </p:txBody>
      </p:sp>
    </p:spTree>
  </p:cSld>
  <p:clrMapOvr>
    <a:masterClrMapping/>
  </p:clrMapOvr>
  <p:transition spd="slow"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hape 11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OPAKOVÁNÍ </a:t>
            </a:r>
            <a:b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</a:b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Postup vytvoření pracovního listu:</a:t>
            </a:r>
          </a:p>
        </p:txBody>
      </p:sp>
      <p:sp>
        <p:nvSpPr>
          <p:cNvPr id="33794" name="Shape 1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1. pravým tlačítkem myši na "pracovní listy"                v navigátoru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2. nový nezávislý pracovní list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3. jméno - VIZUALIZACE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4. vytvořit</a:t>
            </a:r>
          </a:p>
        </p:txBody>
      </p:sp>
      <p:sp>
        <p:nvSpPr>
          <p:cNvPr id="33795" name="Shape 117"/>
          <p:cNvSpPr>
            <a:spLocks noChangeArrowheads="1"/>
          </p:cNvSpPr>
          <p:nvPr/>
        </p:nvSpPr>
        <p:spPr bwMode="auto">
          <a:xfrm>
            <a:off x="5651500" y="2401888"/>
            <a:ext cx="3209925" cy="352425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3796" name="Shape 118"/>
          <p:cNvSpPr>
            <a:spLocks noChangeArrowheads="1"/>
          </p:cNvSpPr>
          <p:nvPr/>
        </p:nvSpPr>
        <p:spPr bwMode="auto">
          <a:xfrm>
            <a:off x="1641475" y="4500563"/>
            <a:ext cx="3200400" cy="1762125"/>
          </a:xfrm>
          <a:prstGeom prst="rect">
            <a:avLst/>
          </a:prstGeom>
          <a:blipFill dpi="0" rotWithShape="1">
            <a:blip r:embed="rId4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hape 123"/>
          <p:cNvSpPr txBox="1">
            <a:spLocks noGrp="1"/>
          </p:cNvSpPr>
          <p:nvPr>
            <p:ph type="title"/>
          </p:nvPr>
        </p:nvSpPr>
        <p:spPr>
          <a:xfrm>
            <a:off x="1182688" y="274638"/>
            <a:ext cx="7504112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UKLÁDAT!</a:t>
            </a:r>
          </a:p>
        </p:txBody>
      </p:sp>
      <p:sp>
        <p:nvSpPr>
          <p:cNvPr id="35842" name="Shape 12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</p:txBody>
      </p:sp>
      <p:sp>
        <p:nvSpPr>
          <p:cNvPr id="35843" name="Shape 125"/>
          <p:cNvSpPr txBox="1">
            <a:spLocks noChangeArrowheads="1"/>
          </p:cNvSpPr>
          <p:nvPr/>
        </p:nvSpPr>
        <p:spPr bwMode="auto">
          <a:xfrm>
            <a:off x="619125" y="2762250"/>
            <a:ext cx="7607300" cy="375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91425" rIns="91425" bIns="91425" anchor="ctr"/>
          <a:lstStyle/>
          <a:p>
            <a:pPr algn="just">
              <a:lnSpc>
                <a:spcPct val="115000"/>
              </a:lnSpc>
            </a:pPr>
            <a:r>
              <a:rPr lang="cs-CZ" sz="1600">
                <a:solidFill>
                  <a:srgbClr val="548DD4"/>
                </a:solidFill>
              </a:rPr>
              <a:t> </a:t>
            </a:r>
            <a:r>
              <a:rPr lang="cs-CZ" sz="2400">
                <a:solidFill>
                  <a:srgbClr val="548DD4"/>
                </a:solidFill>
              </a:rPr>
              <a:t>Před každým ukončením programu:</a:t>
            </a:r>
          </a:p>
          <a:p>
            <a:pPr algn="just">
              <a:lnSpc>
                <a:spcPct val="115000"/>
              </a:lnSpc>
            </a:pPr>
            <a:r>
              <a:rPr lang="cs-CZ" sz="24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algn="just">
              <a:lnSpc>
                <a:spcPct val="115000"/>
              </a:lnSpc>
            </a:pPr>
            <a:r>
              <a:rPr lang="cs-CZ" sz="24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algn="just">
              <a:lnSpc>
                <a:spcPct val="115000"/>
              </a:lnSpc>
            </a:pPr>
            <a:r>
              <a:rPr lang="cs-CZ" sz="24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-CZ" sz="2400">
              <a:solidFill>
                <a:srgbClr val="548DD4"/>
              </a:solidFill>
            </a:endParaRPr>
          </a:p>
          <a:p>
            <a:endParaRPr lang="cs-CZ" sz="2400">
              <a:solidFill>
                <a:srgbClr val="548DD4"/>
              </a:solidFill>
            </a:endParaRPr>
          </a:p>
          <a:p>
            <a:endParaRPr lang="cs-CZ" sz="24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hape 13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</p:txBody>
      </p:sp>
      <p:sp>
        <p:nvSpPr>
          <p:cNvPr id="37890" name="Shape 13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Děkuji za pozornost</a:t>
            </a:r>
          </a:p>
        </p:txBody>
      </p:sp>
      <p:sp>
        <p:nvSpPr>
          <p:cNvPr id="37891" name="Shape 132"/>
          <p:cNvSpPr>
            <a:spLocks noChangeArrowheads="1"/>
          </p:cNvSpPr>
          <p:nvPr/>
        </p:nvSpPr>
        <p:spPr bwMode="auto">
          <a:xfrm>
            <a:off x="2708275" y="2300288"/>
            <a:ext cx="2743200" cy="304800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7892" name="Shape 133"/>
          <p:cNvSpPr>
            <a:spLocks noChangeArrowheads="1"/>
          </p:cNvSpPr>
          <p:nvPr/>
        </p:nvSpPr>
        <p:spPr bwMode="auto">
          <a:xfrm>
            <a:off x="1544638" y="2208213"/>
            <a:ext cx="6197600" cy="3741737"/>
          </a:xfrm>
          <a:prstGeom prst="rect">
            <a:avLst/>
          </a:prstGeom>
          <a:blipFill dpi="0" rotWithShape="1">
            <a:blip r:embed="rId4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 name="Výchozí návrh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242</Words>
  <Application>Microsoft Office PowerPoint</Application>
  <PresentationFormat>On-screen Show (4:3)</PresentationFormat>
  <Paragraphs>63</Paragraphs>
  <Slides>15</Slides>
  <Notes>14</Notes>
  <HiddenSlides>0</HiddenSlides>
  <MMClips>0</MMClips>
  <ScaleCrop>false</ScaleCrop>
  <HeadingPairs>
    <vt:vector size="8" baseType="variant">
      <vt:variant>
        <vt:lpstr>Použitá písma</vt:lpstr>
      </vt:variant>
      <vt:variant>
        <vt:i4>1</vt:i4>
      </vt:variant>
      <vt:variant>
        <vt:lpstr>Šablona návrhu</vt:lpstr>
      </vt:variant>
      <vt:variant>
        <vt:i4>7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4" baseType="lpstr">
      <vt:lpstr>Arial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Dokument</vt:lpstr>
      <vt:lpstr>Snímek 1</vt:lpstr>
      <vt:lpstr>SP3 - ARCHICAD 3D ZOBRAZENÍ - PERSPEKTIVY, VIZUALIZACE, 3D MODEL a jejich nastavení </vt:lpstr>
      <vt:lpstr>a) v NAVIGÁTORU přednastavená ikona 3D: - perspektiva - axonometrie</vt:lpstr>
      <vt:lpstr>Perspektivní záběr mohu nastavit konkrétní polohou pozorovatele v půdoryse:</vt:lpstr>
      <vt:lpstr>Nastavení perspektivy</vt:lpstr>
      <vt:lpstr>Vygenerovanou perspektivou mohu točit - pohybovat</vt:lpstr>
      <vt:lpstr>Zvolený nastavený perspektivní záběr mohu uložit jako 3D DOKUMENT (přestavuje se)</vt:lpstr>
      <vt:lpstr>Další možnosti nastavení 3D dokumentu:</vt:lpstr>
      <vt:lpstr>VIZUALIZACE - možno vložit  na pozadí foto skutečného místa</vt:lpstr>
      <vt:lpstr>VIZUALIZACE</vt:lpstr>
      <vt:lpstr>VIZUALIZACE</vt:lpstr>
      <vt:lpstr>POZNÁMKA - PRACOVNÍ LISTY:</vt:lpstr>
      <vt:lpstr>OPAKOVÁNÍ  Postup vytvoření pracovního listu:</vt:lpstr>
      <vt:lpstr>UKLÁDAT!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2</cp:revision>
  <dcterms:modified xsi:type="dcterms:W3CDTF">2013-07-10T08:42:24Z</dcterms:modified>
</cp:coreProperties>
</file>