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22"/>
  </p:notesMasterIdLst>
  <p:sldIdLst>
    <p:sldId id="27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56505231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4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" name="Shape 4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" name="Shape 5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Shape 5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Shape 8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Shape 9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hape 10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Shape 10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Shape 11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Shape 12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hape 12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" name="Shape 12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Shape 13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hape 14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Shape 14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Shape 14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0" name="Shape 15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Shape 15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" name="Shape 1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Shape 16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Shape 1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Shape 17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" name="Shape 17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Shape 18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2" name="Shape 18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Shape 18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" name="Shape 19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84832995"/>
              </p:ext>
            </p:extLst>
          </p:nvPr>
        </p:nvGraphicFramePr>
        <p:xfrm>
          <a:off x="2483768" y="260648"/>
          <a:ext cx="4248472" cy="62867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723209" progId="Word.Document.12">
                  <p:embed/>
                </p:oleObj>
              </mc:Choice>
              <mc:Fallback>
                <p:oleObj name="Dokument" r:id="rId3" imgW="5895909" imgH="872320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8" y="260648"/>
                        <a:ext cx="4248472" cy="62867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86603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525850" y="2420400"/>
            <a:ext cx="80922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 dirty="0">
                <a:solidFill>
                  <a:srgbClr val="FFFFFF"/>
                </a:solidFill>
              </a:rPr>
              <a:t>SP3 -  </a:t>
            </a:r>
            <a:r>
              <a:rPr lang="cs" sz="7200" u="sng" dirty="0" smtClean="0">
                <a:solidFill>
                  <a:srgbClr val="FFFFFF"/>
                </a:solidFill>
              </a:rPr>
              <a:t>ARCHICAD</a:t>
            </a:r>
            <a:br>
              <a:rPr lang="cs" sz="7200" u="sng" dirty="0" smtClean="0">
                <a:solidFill>
                  <a:srgbClr val="FFFFFF"/>
                </a:solidFill>
              </a:rPr>
            </a:br>
            <a:r>
              <a:rPr lang="cs" sz="6000" dirty="0" smtClean="0">
                <a:solidFill>
                  <a:srgbClr val="000000"/>
                </a:solidFill>
              </a:rPr>
              <a:t>NAVIGÁTOR </a:t>
            </a:r>
            <a:r>
              <a:rPr lang="cs" sz="2400" dirty="0" smtClean="0">
                <a:solidFill>
                  <a:srgbClr val="000000"/>
                </a:solidFill>
              </a:rPr>
              <a:t>- </a:t>
            </a:r>
            <a:r>
              <a:rPr lang="cs" sz="2400" dirty="0">
                <a:solidFill>
                  <a:srgbClr val="000000"/>
                </a:solidFill>
              </a:rPr>
              <a:t>MAPA ZOBRAZENÍ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MAPA PROJEKTU = model stavby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MAPA ZOBRAZENÍ = různé způsoby nastavení obrázku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VÝKRESOVÁ SLOŽKA - vlastní výkresy z obrázků v mapě zobrazení vkládáme na přednastavené výkresové šablony - formáty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PUBLIKACE PROJEKTU - PDF</a:t>
            </a:r>
          </a:p>
          <a:p>
            <a:endParaRPr lang="cs"/>
          </a:p>
        </p:txBody>
      </p:sp>
      <p:sp>
        <p:nvSpPr>
          <p:cNvPr id="40" name="Shape 40"/>
          <p:cNvSpPr txBox="1"/>
          <p:nvPr/>
        </p:nvSpPr>
        <p:spPr>
          <a:xfrm>
            <a:off x="752884" y="823550"/>
            <a:ext cx="53070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4800">
                <a:solidFill>
                  <a:srgbClr val="FFFFFF"/>
                </a:solidFill>
              </a:rPr>
              <a:t>NAVIGÁTOR  </a:t>
            </a:r>
            <a:r>
              <a:rPr lang="cs" sz="3600"/>
              <a:t> 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4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4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400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400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400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400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400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400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400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400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MAPA ZOBRAZENÍ - např. STUDIE</a:t>
            </a:r>
          </a:p>
        </p:txBody>
      </p:sp>
      <p:sp>
        <p:nvSpPr>
          <p:cNvPr id="46" name="Shape 4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7" name="Shape 47"/>
          <p:cNvSpPr/>
          <p:nvPr/>
        </p:nvSpPr>
        <p:spPr>
          <a:xfrm>
            <a:off x="-806245" y="1362025"/>
            <a:ext cx="9525562" cy="59517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Shape 52"/>
          <p:cNvSpPr txBox="1">
            <a:spLocks noGrp="1"/>
          </p:cNvSpPr>
          <p:nvPr>
            <p:ph type="title"/>
          </p:nvPr>
        </p:nvSpPr>
        <p:spPr>
          <a:xfrm>
            <a:off x="457200" y="307011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ZOBRAZENÍ - studie</a:t>
            </a:r>
          </a:p>
        </p:txBody>
      </p:sp>
      <p:sp>
        <p:nvSpPr>
          <p:cNvPr id="53" name="Shape 53"/>
          <p:cNvSpPr txBox="1">
            <a:spLocks noGrp="1"/>
          </p:cNvSpPr>
          <p:nvPr>
            <p:ph type="body" idx="1"/>
          </p:nvPr>
        </p:nvSpPr>
        <p:spPr>
          <a:xfrm>
            <a:off x="24725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- VRSTVY</a:t>
            </a:r>
          </a:p>
          <a:p>
            <a:pPr lvl="0" rtl="0">
              <a:buNone/>
            </a:pPr>
            <a:r>
              <a:rPr lang="cs"/>
              <a:t>- MĚŘÍTKO</a:t>
            </a:r>
          </a:p>
          <a:p>
            <a:pPr lvl="0" rtl="0">
              <a:buNone/>
            </a:pPr>
            <a:r>
              <a:rPr lang="cs"/>
              <a:t>- PERA</a:t>
            </a:r>
          </a:p>
          <a:p>
            <a:pPr lvl="0" rtl="0">
              <a:buNone/>
            </a:pPr>
            <a:r>
              <a:rPr lang="cs"/>
              <a:t>- VOLBY </a:t>
            </a:r>
          </a:p>
          <a:p>
            <a:pPr lvl="0" rtl="0">
              <a:buNone/>
            </a:pPr>
            <a:r>
              <a:rPr lang="cs"/>
              <a:t>  ZOBRAZENÍ </a:t>
            </a:r>
          </a:p>
          <a:p>
            <a:pPr>
              <a:buNone/>
            </a:pPr>
            <a:r>
              <a:rPr lang="cs"/>
              <a:t>  MODELU</a:t>
            </a:r>
          </a:p>
        </p:txBody>
      </p:sp>
      <p:sp>
        <p:nvSpPr>
          <p:cNvPr id="54" name="Shape 54"/>
          <p:cNvSpPr/>
          <p:nvPr/>
        </p:nvSpPr>
        <p:spPr>
          <a:xfrm>
            <a:off x="3061568" y="1450011"/>
            <a:ext cx="5953230" cy="526807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Shape 5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VRSTVY - KOMBINACE VRSTEV studie</a:t>
            </a:r>
          </a:p>
        </p:txBody>
      </p:sp>
      <p:sp>
        <p:nvSpPr>
          <p:cNvPr id="60" name="Shape 6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Dokument    vrstvy    nastavení vrstev</a:t>
            </a:r>
          </a:p>
          <a:p>
            <a:pPr>
              <a:buNone/>
            </a:pPr>
            <a:r>
              <a:rPr lang="cs"/>
              <a:t>nebo: Volby    atributy prvků    nastavení vrstev</a:t>
            </a:r>
          </a:p>
        </p:txBody>
      </p:sp>
      <p:sp>
        <p:nvSpPr>
          <p:cNvPr id="61" name="Shape 61"/>
          <p:cNvSpPr/>
          <p:nvPr/>
        </p:nvSpPr>
        <p:spPr>
          <a:xfrm>
            <a:off x="1561979" y="2684805"/>
            <a:ext cx="6751845" cy="399146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62" name="Shape 62"/>
          <p:cNvCxnSpPr/>
          <p:nvPr/>
        </p:nvCxnSpPr>
        <p:spPr>
          <a:xfrm>
            <a:off x="2389300" y="2029400"/>
            <a:ext cx="219899" cy="0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63" name="Shape 63"/>
          <p:cNvCxnSpPr/>
          <p:nvPr/>
        </p:nvCxnSpPr>
        <p:spPr>
          <a:xfrm>
            <a:off x="2559250" y="2529250"/>
            <a:ext cx="210000" cy="0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64" name="Shape 64"/>
          <p:cNvCxnSpPr/>
          <p:nvPr/>
        </p:nvCxnSpPr>
        <p:spPr>
          <a:xfrm>
            <a:off x="5238475" y="2529250"/>
            <a:ext cx="239999" cy="0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65" name="Shape 65"/>
          <p:cNvCxnSpPr/>
          <p:nvPr/>
        </p:nvCxnSpPr>
        <p:spPr>
          <a:xfrm>
            <a:off x="3738900" y="2019400"/>
            <a:ext cx="300000" cy="0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sp>
        <p:nvSpPr>
          <p:cNvPr id="66" name="Shape 66"/>
          <p:cNvSpPr/>
          <p:nvPr/>
        </p:nvSpPr>
        <p:spPr>
          <a:xfrm>
            <a:off x="2185338" y="4484663"/>
            <a:ext cx="128100" cy="128100"/>
          </a:xfrm>
          <a:prstGeom prst="arc">
            <a:avLst>
              <a:gd name="adj1" fmla="val 13879573"/>
              <a:gd name="adj2" fmla="val 14326892"/>
            </a:avLst>
          </a:prstGeom>
          <a:noFill/>
          <a:ln w="19050" cap="flat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67" name="Shape 67"/>
          <p:cNvSpPr/>
          <p:nvPr/>
        </p:nvSpPr>
        <p:spPr>
          <a:xfrm>
            <a:off x="1289800" y="2869500"/>
            <a:ext cx="2748899" cy="2429100"/>
          </a:xfrm>
          <a:prstGeom prst="arc">
            <a:avLst>
              <a:gd name="adj1" fmla="val 11486942"/>
              <a:gd name="adj2" fmla="val 11454081"/>
            </a:avLst>
          </a:prstGeom>
          <a:noFill/>
          <a:ln w="19050" cap="flat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68" name="Shape 68"/>
          <p:cNvSpPr txBox="1"/>
          <p:nvPr/>
        </p:nvSpPr>
        <p:spPr>
          <a:xfrm>
            <a:off x="2239375" y="4581600"/>
            <a:ext cx="738000" cy="7169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4800" b="1">
                <a:solidFill>
                  <a:srgbClr val="FF00FF"/>
                </a:solidFill>
              </a:rPr>
              <a:t>1</a:t>
            </a:r>
            <a:r>
              <a:rPr lang="cs" sz="3000" b="1">
                <a:solidFill>
                  <a:srgbClr val="FF00FF"/>
                </a:solidFill>
              </a:rPr>
              <a:t>.</a:t>
            </a:r>
          </a:p>
        </p:txBody>
      </p:sp>
      <p:sp>
        <p:nvSpPr>
          <p:cNvPr id="69" name="Shape 69"/>
          <p:cNvSpPr txBox="1"/>
          <p:nvPr/>
        </p:nvSpPr>
        <p:spPr>
          <a:xfrm>
            <a:off x="5988924" y="5298600"/>
            <a:ext cx="9786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4800" b="1">
                <a:solidFill>
                  <a:srgbClr val="FF00FF"/>
                </a:solidFill>
              </a:rPr>
              <a:t>2.</a:t>
            </a:r>
          </a:p>
        </p:txBody>
      </p:sp>
      <p:sp>
        <p:nvSpPr>
          <p:cNvPr id="70" name="Shape 70"/>
          <p:cNvSpPr/>
          <p:nvPr/>
        </p:nvSpPr>
        <p:spPr>
          <a:xfrm>
            <a:off x="1490650" y="5420700"/>
            <a:ext cx="2017199" cy="1347299"/>
          </a:xfrm>
          <a:prstGeom prst="arc">
            <a:avLst>
              <a:gd name="adj1" fmla="val 1073813"/>
              <a:gd name="adj2" fmla="val 1029769"/>
            </a:avLst>
          </a:prstGeom>
          <a:noFill/>
          <a:ln w="19050" cap="flat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 txBox="1"/>
          <p:nvPr/>
        </p:nvSpPr>
        <p:spPr>
          <a:xfrm>
            <a:off x="2174275" y="5359800"/>
            <a:ext cx="8682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4800" b="1">
                <a:solidFill>
                  <a:srgbClr val="FF00FF"/>
                </a:solidFill>
              </a:rPr>
              <a:t>3.</a:t>
            </a:r>
          </a:p>
        </p:txBody>
      </p:sp>
      <p:sp>
        <p:nvSpPr>
          <p:cNvPr id="72" name="Shape 72"/>
          <p:cNvSpPr/>
          <p:nvPr/>
        </p:nvSpPr>
        <p:spPr>
          <a:xfrm>
            <a:off x="4080621" y="2757865"/>
            <a:ext cx="3035400" cy="3665399"/>
          </a:xfrm>
          <a:prstGeom prst="arc">
            <a:avLst>
              <a:gd name="adj1" fmla="val 5086757"/>
              <a:gd name="adj2" fmla="val 5045628"/>
            </a:avLst>
          </a:prstGeom>
          <a:noFill/>
          <a:ln w="19050" cap="flat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SADA PER - studie</a:t>
            </a:r>
          </a:p>
        </p:txBody>
      </p:sp>
      <p:sp>
        <p:nvSpPr>
          <p:cNvPr id="78" name="Shape 7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VOLBY  </a:t>
            </a:r>
          </a:p>
          <a:p>
            <a:pPr lvl="0" rtl="0">
              <a:buNone/>
            </a:pPr>
            <a:r>
              <a:rPr lang="cs"/>
              <a:t>ATRIBUTY PRVKŮ   </a:t>
            </a:r>
          </a:p>
          <a:p>
            <a:pPr>
              <a:buNone/>
            </a:pPr>
            <a:r>
              <a:rPr lang="cs"/>
              <a:t>NASTAVENÍ SADY PER</a:t>
            </a:r>
          </a:p>
        </p:txBody>
      </p:sp>
      <p:cxnSp>
        <p:nvCxnSpPr>
          <p:cNvPr id="79" name="Shape 79"/>
          <p:cNvCxnSpPr/>
          <p:nvPr/>
        </p:nvCxnSpPr>
        <p:spPr>
          <a:xfrm rot="10800000" flipH="1">
            <a:off x="1899450" y="2019500"/>
            <a:ext cx="309899" cy="9899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80" name="Shape 80"/>
          <p:cNvCxnSpPr/>
          <p:nvPr/>
        </p:nvCxnSpPr>
        <p:spPr>
          <a:xfrm>
            <a:off x="5628350" y="2019400"/>
            <a:ext cx="189899" cy="0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sp>
        <p:nvSpPr>
          <p:cNvPr id="81" name="Shape 81"/>
          <p:cNvSpPr/>
          <p:nvPr/>
        </p:nvSpPr>
        <p:spPr>
          <a:xfrm>
            <a:off x="4891025" y="881475"/>
            <a:ext cx="3629025" cy="56864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82" name="Shape 82"/>
          <p:cNvCxnSpPr/>
          <p:nvPr/>
        </p:nvCxnSpPr>
        <p:spPr>
          <a:xfrm>
            <a:off x="3938850" y="2529250"/>
            <a:ext cx="429899" cy="0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Shape 87"/>
          <p:cNvSpPr txBox="1">
            <a:spLocks noGrp="1"/>
          </p:cNvSpPr>
          <p:nvPr>
            <p:ph type="title"/>
          </p:nvPr>
        </p:nvSpPr>
        <p:spPr>
          <a:xfrm>
            <a:off x="247275" y="244662"/>
            <a:ext cx="8519399" cy="99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VOLBY ZOBRAZENÍ MODELU - studie</a:t>
            </a:r>
          </a:p>
        </p:txBody>
      </p:sp>
      <p:sp>
        <p:nvSpPr>
          <p:cNvPr id="88" name="Shape 8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DOKUMENT </a:t>
            </a:r>
          </a:p>
          <a:p>
            <a:pPr lvl="0" rtl="0">
              <a:buNone/>
            </a:pPr>
            <a:r>
              <a:rPr lang="cs"/>
              <a:t>ZOBRAZENÍ MODELU </a:t>
            </a:r>
          </a:p>
          <a:p>
            <a:pPr lvl="0" rtl="0">
              <a:buNone/>
            </a:pPr>
            <a:r>
              <a:rPr lang="cs"/>
              <a:t>VOLBY ZOBRAZENÍ </a:t>
            </a:r>
          </a:p>
          <a:p>
            <a:pPr lvl="0" rtl="0">
              <a:buNone/>
            </a:pPr>
            <a:r>
              <a:rPr lang="cs"/>
              <a:t>MODELU</a:t>
            </a:r>
          </a:p>
          <a:p>
            <a:endParaRPr lang="cs"/>
          </a:p>
        </p:txBody>
      </p:sp>
      <p:sp>
        <p:nvSpPr>
          <p:cNvPr id="89" name="Shape 89"/>
          <p:cNvSpPr/>
          <p:nvPr/>
        </p:nvSpPr>
        <p:spPr>
          <a:xfrm>
            <a:off x="4547451" y="1545197"/>
            <a:ext cx="4244024" cy="516031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90" name="Shape 90"/>
          <p:cNvCxnSpPr/>
          <p:nvPr/>
        </p:nvCxnSpPr>
        <p:spPr>
          <a:xfrm>
            <a:off x="2949150" y="2009425"/>
            <a:ext cx="789600" cy="9899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91" name="Shape 91"/>
          <p:cNvCxnSpPr/>
          <p:nvPr/>
        </p:nvCxnSpPr>
        <p:spPr>
          <a:xfrm>
            <a:off x="99975" y="2519275"/>
            <a:ext cx="359999" cy="0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92" name="Shape 92"/>
          <p:cNvCxnSpPr/>
          <p:nvPr/>
        </p:nvCxnSpPr>
        <p:spPr>
          <a:xfrm>
            <a:off x="129950" y="3019125"/>
            <a:ext cx="319800" cy="0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
NASTAVENÍ ZOBRAZENÍ - studie</a:t>
            </a:r>
          </a:p>
        </p:txBody>
      </p:sp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OK</a:t>
            </a:r>
          </a:p>
          <a:p>
            <a:endParaRPr lang="cs"/>
          </a:p>
          <a:p>
            <a:endParaRPr lang="cs"/>
          </a:p>
          <a:p>
            <a:endParaRPr lang="cs"/>
          </a:p>
          <a:p>
            <a:endParaRPr lang="cs"/>
          </a:p>
          <a:p>
            <a:pPr lvl="0" rtl="0">
              <a:buNone/>
            </a:pPr>
            <a:r>
              <a:rPr lang="cs"/>
              <a:t>NAVIGÁTOR</a:t>
            </a:r>
          </a:p>
          <a:p>
            <a:pPr lvl="0" rtl="0">
              <a:buNone/>
            </a:pPr>
            <a:r>
              <a:rPr lang="cs"/>
              <a:t>MAPA ZOBRAZENÍ</a:t>
            </a:r>
          </a:p>
          <a:p>
            <a:pPr lvl="0" rtl="0">
              <a:buNone/>
            </a:pPr>
            <a:r>
              <a:rPr lang="cs"/>
              <a:t>označit nebo vytvořit složku</a:t>
            </a:r>
          </a:p>
          <a:p>
            <a:pPr>
              <a:buNone/>
            </a:pPr>
            <a:r>
              <a:rPr lang="cs"/>
              <a:t>uložit aktuální zobrazení</a:t>
            </a:r>
          </a:p>
        </p:txBody>
      </p:sp>
      <p:sp>
        <p:nvSpPr>
          <p:cNvPr id="99" name="Shape 99"/>
          <p:cNvSpPr/>
          <p:nvPr/>
        </p:nvSpPr>
        <p:spPr>
          <a:xfrm>
            <a:off x="1342543" y="1600200"/>
            <a:ext cx="2521995" cy="223505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00" name="Shape 100"/>
          <p:cNvSpPr/>
          <p:nvPr/>
        </p:nvSpPr>
        <p:spPr>
          <a:xfrm>
            <a:off x="4531264" y="1674412"/>
            <a:ext cx="4403010" cy="360776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  <p:sp>
        <p:nvSpPr>
          <p:cNvPr id="101" name="Shape 101"/>
          <p:cNvSpPr/>
          <p:nvPr/>
        </p:nvSpPr>
        <p:spPr>
          <a:xfrm>
            <a:off x="8065122" y="4466197"/>
            <a:ext cx="1004699" cy="1004699"/>
          </a:xfrm>
          <a:prstGeom prst="arc">
            <a:avLst>
              <a:gd name="adj1" fmla="val 2554789"/>
              <a:gd name="adj2" fmla="val 2099492"/>
            </a:avLst>
          </a:prstGeom>
          <a:noFill/>
          <a:ln w="19050" cap="flat">
            <a:solidFill>
              <a:srgbClr val="FF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cxnSp>
        <p:nvCxnSpPr>
          <p:cNvPr id="102" name="Shape 102"/>
          <p:cNvCxnSpPr/>
          <p:nvPr/>
        </p:nvCxnSpPr>
        <p:spPr>
          <a:xfrm rot="10800000" flipH="1">
            <a:off x="4993369" y="4958422"/>
            <a:ext cx="3524100" cy="1289699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Shape 10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MAPA ZOBRAZENÍ - např. stavební výkresy - SP - prováděcí PD</a:t>
            </a:r>
          </a:p>
        </p:txBody>
      </p:sp>
      <p:sp>
        <p:nvSpPr>
          <p:cNvPr id="108" name="Shape 10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algn="just" rtl="0">
              <a:lnSpc>
                <a:spcPct val="115000"/>
              </a:lnSpc>
              <a:spcBef>
                <a:spcPts val="0"/>
              </a:spcBef>
              <a:buNone/>
            </a:pPr>
            <a:r>
              <a:rPr lang="cs" sz="1600">
                <a:solidFill>
                  <a:srgbClr val="548DD4"/>
                </a:solidFill>
              </a:rPr>
              <a:t>
</a:t>
            </a:r>
          </a:p>
          <a:p>
            <a:endParaRPr lang="cs" sz="1600">
              <a:solidFill>
                <a:srgbClr val="548DD4"/>
              </a:solidFill>
            </a:endParaRPr>
          </a:p>
        </p:txBody>
      </p:sp>
      <p:sp>
        <p:nvSpPr>
          <p:cNvPr id="109" name="Shape 109"/>
          <p:cNvSpPr/>
          <p:nvPr/>
        </p:nvSpPr>
        <p:spPr>
          <a:xfrm>
            <a:off x="-1072399" y="1484521"/>
            <a:ext cx="10062608" cy="628980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ZOBRAZENÍ</a:t>
            </a:r>
          </a:p>
        </p:txBody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STAVEBNÍ POVOLENÍ</a:t>
            </a:r>
          </a:p>
        </p:txBody>
      </p:sp>
      <p:sp>
        <p:nvSpPr>
          <p:cNvPr id="116" name="Shape 116"/>
          <p:cNvSpPr/>
          <p:nvPr/>
        </p:nvSpPr>
        <p:spPr>
          <a:xfrm>
            <a:off x="5368899" y="1635094"/>
            <a:ext cx="3366125" cy="503240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17" name="Shape 117"/>
          <p:cNvSpPr/>
          <p:nvPr/>
        </p:nvSpPr>
        <p:spPr>
          <a:xfrm>
            <a:off x="357225" y="2752245"/>
            <a:ext cx="4759426" cy="381565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Shape 12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/>
              <a:t>NASTAVENÍ VRSTEV </a:t>
            </a:r>
          </a:p>
        </p:txBody>
      </p:sp>
      <p:sp>
        <p:nvSpPr>
          <p:cNvPr id="123" name="Shape 123"/>
          <p:cNvSpPr txBox="1">
            <a:spLocks noGrp="1"/>
          </p:cNvSpPr>
          <p:nvPr>
            <p:ph type="body" idx="1"/>
          </p:nvPr>
        </p:nvSpPr>
        <p:spPr>
          <a:xfrm>
            <a:off x="457200" y="1450241"/>
            <a:ext cx="8229600" cy="51176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STAVEBNÍ POVOLENÍ</a:t>
            </a:r>
          </a:p>
        </p:txBody>
      </p:sp>
      <p:sp>
        <p:nvSpPr>
          <p:cNvPr id="124" name="Shape 124"/>
          <p:cNvSpPr/>
          <p:nvPr/>
        </p:nvSpPr>
        <p:spPr>
          <a:xfrm>
            <a:off x="582300" y="2121800"/>
            <a:ext cx="7734300" cy="451485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/>
              <a:t>PERA - SADA PER</a:t>
            </a:r>
          </a:p>
        </p:txBody>
      </p:sp>
      <p:sp>
        <p:nvSpPr>
          <p:cNvPr id="130" name="Shape 13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STAVEBNÍ POVOLENÍ</a:t>
            </a:r>
          </a:p>
        </p:txBody>
      </p:sp>
      <p:sp>
        <p:nvSpPr>
          <p:cNvPr id="131" name="Shape 131"/>
          <p:cNvSpPr/>
          <p:nvPr/>
        </p:nvSpPr>
        <p:spPr>
          <a:xfrm>
            <a:off x="4953444" y="402325"/>
            <a:ext cx="3933039" cy="617114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32" name="Shape 132"/>
          <p:cNvSpPr/>
          <p:nvPr/>
        </p:nvSpPr>
        <p:spPr>
          <a:xfrm>
            <a:off x="307225" y="2924711"/>
            <a:ext cx="4544073" cy="364318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MAPA ZOBRAZENÍ - např. PROFESE</a:t>
            </a:r>
          </a:p>
        </p:txBody>
      </p:sp>
      <p:sp>
        <p:nvSpPr>
          <p:cNvPr id="138" name="Shape 13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39" name="Shape 139"/>
          <p:cNvSpPr/>
          <p:nvPr/>
        </p:nvSpPr>
        <p:spPr>
          <a:xfrm>
            <a:off x="-566241" y="1317676"/>
            <a:ext cx="9502743" cy="593904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hape 14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ZOBRAZENÍ </a:t>
            </a:r>
          </a:p>
        </p:txBody>
      </p:sp>
      <p:sp>
        <p:nvSpPr>
          <p:cNvPr id="145" name="Shape 14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PROFESE</a:t>
            </a:r>
          </a:p>
        </p:txBody>
      </p:sp>
      <p:sp>
        <p:nvSpPr>
          <p:cNvPr id="146" name="Shape 146"/>
          <p:cNvSpPr/>
          <p:nvPr/>
        </p:nvSpPr>
        <p:spPr>
          <a:xfrm>
            <a:off x="5065149" y="1638564"/>
            <a:ext cx="3244726" cy="489097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47" name="Shape 147"/>
          <p:cNvSpPr/>
          <p:nvPr/>
        </p:nvSpPr>
        <p:spPr>
          <a:xfrm>
            <a:off x="457200" y="2664406"/>
            <a:ext cx="4349462" cy="375939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VRSTVY - PROFESE</a:t>
            </a:r>
          </a:p>
        </p:txBody>
      </p:sp>
      <p:sp>
        <p:nvSpPr>
          <p:cNvPr id="153" name="Shape 15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54" name="Shape 154"/>
          <p:cNvSpPr/>
          <p:nvPr/>
        </p:nvSpPr>
        <p:spPr>
          <a:xfrm>
            <a:off x="700087" y="1821862"/>
            <a:ext cx="7743825" cy="45243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155" name="Shape 155"/>
          <p:cNvCxnSpPr/>
          <p:nvPr/>
        </p:nvCxnSpPr>
        <p:spPr>
          <a:xfrm rot="10800000" flipH="1">
            <a:off x="889750" y="2949225"/>
            <a:ext cx="2449199" cy="9899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none" w="lg" len="lg"/>
          </a:ln>
        </p:spPr>
      </p:cxnSp>
    </p:spTree>
  </p:cSld>
  <p:clrMapOvr>
    <a:masterClrMapping/>
  </p:clrMapOvr>
  <p:transition spd="slow">
    <p:cut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>
                <a:solidFill>
                  <a:srgbClr val="000000"/>
                </a:solidFill>
              </a:rPr>
              <a:t>OPAKOVÁNÍ:</a:t>
            </a:r>
          </a:p>
          <a:p>
            <a:pPr>
              <a:buNone/>
            </a:pPr>
            <a:r>
              <a:rPr lang="cs"/>
              <a:t>VÝKRESOVÁ SLOŽKA</a:t>
            </a:r>
          </a:p>
        </p:txBody>
      </p:sp>
      <p:sp>
        <p:nvSpPr>
          <p:cNvPr id="161" name="Shape 161"/>
          <p:cNvSpPr/>
          <p:nvPr/>
        </p:nvSpPr>
        <p:spPr>
          <a:xfrm>
            <a:off x="6286500" y="1008609"/>
            <a:ext cx="2400300" cy="57435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62" name="Shape 162"/>
          <p:cNvSpPr/>
          <p:nvPr/>
        </p:nvSpPr>
        <p:spPr>
          <a:xfrm>
            <a:off x="5093973" y="3770422"/>
            <a:ext cx="3858000" cy="2945699"/>
          </a:xfrm>
          <a:prstGeom prst="arc">
            <a:avLst>
              <a:gd name="adj1" fmla="val 1655156"/>
              <a:gd name="adj2" fmla="val 1578912"/>
            </a:avLst>
          </a:prstGeom>
          <a:noFill/>
          <a:ln w="19050" cap="flat">
            <a:solidFill>
              <a:srgbClr val="FF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63" name="Shape 163"/>
          <p:cNvSpPr txBox="1"/>
          <p:nvPr/>
        </p:nvSpPr>
        <p:spPr>
          <a:xfrm>
            <a:off x="457200" y="1882247"/>
            <a:ext cx="6066900" cy="39963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3000"/>
              <a:t>ŠABLONY VÝKRESŮ A1 - A4</a:t>
            </a:r>
          </a:p>
          <a:p>
            <a:pPr lvl="0" rtl="0">
              <a:buNone/>
            </a:pPr>
            <a:r>
              <a:rPr lang="cs" sz="3000"/>
              <a:t>na šířku, na výšku, </a:t>
            </a:r>
          </a:p>
          <a:p>
            <a:pPr lvl="0" rtl="0">
              <a:buNone/>
            </a:pPr>
            <a:r>
              <a:rPr lang="cs" sz="3000"/>
              <a:t>s různými tabulkami i bez,</a:t>
            </a:r>
          </a:p>
          <a:p>
            <a:pPr>
              <a:buNone/>
            </a:pPr>
            <a:r>
              <a:rPr lang="cs" sz="3000"/>
              <a:t>naformátované,.....</a:t>
            </a:r>
          </a:p>
        </p:txBody>
      </p:sp>
    </p:spTree>
  </p:cSld>
  <p:clrMapOvr>
    <a:masterClrMapping/>
  </p:clrMapOvr>
  <p:transition spd="slow">
    <p:cut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Shape 16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VÝKRESOVÁ SLOŽKA</a:t>
            </a:r>
          </a:p>
        </p:txBody>
      </p:sp>
      <p:sp>
        <p:nvSpPr>
          <p:cNvPr id="169" name="Shape 16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VLASTNÍ VYTVOŘENÉ VÝKRESY</a:t>
            </a:r>
          </a:p>
        </p:txBody>
      </p:sp>
      <p:sp>
        <p:nvSpPr>
          <p:cNvPr id="170" name="Shape 170"/>
          <p:cNvSpPr/>
          <p:nvPr/>
        </p:nvSpPr>
        <p:spPr>
          <a:xfrm>
            <a:off x="362456" y="2140704"/>
            <a:ext cx="8608672" cy="451362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71" name="Shape 171"/>
          <p:cNvSpPr/>
          <p:nvPr/>
        </p:nvSpPr>
        <p:spPr>
          <a:xfrm>
            <a:off x="6669000" y="2105182"/>
            <a:ext cx="2263799" cy="2599799"/>
          </a:xfrm>
          <a:prstGeom prst="arc">
            <a:avLst>
              <a:gd name="adj1" fmla="val 1655156"/>
              <a:gd name="adj2" fmla="val 1578912"/>
            </a:avLst>
          </a:prstGeom>
          <a:noFill/>
          <a:ln w="19050" cap="flat">
            <a:solidFill>
              <a:srgbClr val="FF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Shape 17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PUBLIKACE PROJEKTU</a:t>
            </a:r>
          </a:p>
        </p:txBody>
      </p:sp>
      <p:sp>
        <p:nvSpPr>
          <p:cNvPr id="177" name="Shape 177"/>
          <p:cNvSpPr txBox="1">
            <a:spLocks noGrp="1"/>
          </p:cNvSpPr>
          <p:nvPr>
            <p:ph type="body" idx="1"/>
          </p:nvPr>
        </p:nvSpPr>
        <p:spPr>
          <a:xfrm>
            <a:off x="457200" y="1700165"/>
            <a:ext cx="3351300" cy="44376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064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800"/>
              <a:t>všechny výkresy převádí hromadně </a:t>
            </a:r>
          </a:p>
          <a:p>
            <a:pPr lvl="0" rtl="0">
              <a:buNone/>
            </a:pPr>
            <a:r>
              <a:rPr lang="cs" sz="2800"/>
              <a:t>     do PDF</a:t>
            </a:r>
          </a:p>
          <a:p>
            <a:pPr lvl="0" rtl="0">
              <a:buNone/>
            </a:pPr>
            <a:r>
              <a:rPr lang="cs" sz="2800"/>
              <a:t>- nutno nastavit "cestu" pro uložení</a:t>
            </a:r>
          </a:p>
          <a:p>
            <a:pPr marL="457200" lvl="0" indent="-4064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800"/>
              <a:t>možno uložit </a:t>
            </a:r>
          </a:p>
          <a:p>
            <a:pPr lvl="0">
              <a:buNone/>
            </a:pPr>
            <a:r>
              <a:rPr lang="cs" sz="2800"/>
              <a:t>     i přímo ve výkresové složce: Soubor - uložit jako - typ PDF</a:t>
            </a:r>
          </a:p>
        </p:txBody>
      </p:sp>
      <p:sp>
        <p:nvSpPr>
          <p:cNvPr id="178" name="Shape 178"/>
          <p:cNvSpPr/>
          <p:nvPr/>
        </p:nvSpPr>
        <p:spPr>
          <a:xfrm>
            <a:off x="3885450" y="1610200"/>
            <a:ext cx="5191248" cy="510543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79" name="Shape 179"/>
          <p:cNvSpPr/>
          <p:nvPr/>
        </p:nvSpPr>
        <p:spPr>
          <a:xfrm rot="-1496312">
            <a:off x="3047402" y="3181222"/>
            <a:ext cx="1351845" cy="457278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lt2"/>
          </a:solidFill>
          <a:ln w="19050" cap="flat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Shape 18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85" name="Shape 18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186" name="Shape 186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87" name="Shape 187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221</Words>
  <Application>Microsoft Office PowerPoint</Application>
  <PresentationFormat>Předvádění na obrazovce (4:3)</PresentationFormat>
  <Paragraphs>67</Paragraphs>
  <Slides>20</Slides>
  <Notes>19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/>
      <vt:lpstr>Microsoft Word Document</vt:lpstr>
      <vt:lpstr>Prezentace aplikace PowerPoint</vt:lpstr>
      <vt:lpstr>SP3 -  ARCHICAD NAVIGÁTOR - MAPA ZOBRAZENÍ</vt:lpstr>
      <vt:lpstr>Prezentace aplikace PowerPoint</vt:lpstr>
      <vt:lpstr>MAPA ZOBRAZENÍ - např. STUDIE</vt:lpstr>
      <vt:lpstr>NASTAVENÍ ZOBRAZENÍ - studie</vt:lpstr>
      <vt:lpstr>VRSTVY - KOMBINACE VRSTEV studie</vt:lpstr>
      <vt:lpstr>SADA PER - studie</vt:lpstr>
      <vt:lpstr>VOLBY ZOBRAZENÍ MODELU - studie</vt:lpstr>
      <vt:lpstr>
NASTAVENÍ ZOBRAZENÍ - studie</vt:lpstr>
      <vt:lpstr>MAPA ZOBRAZENÍ - např. stavební výkresy - SP - prováděcí PD</vt:lpstr>
      <vt:lpstr>NASTAVENÍ ZOBRAZENÍ</vt:lpstr>
      <vt:lpstr>NASTAVENÍ VRSTEV </vt:lpstr>
      <vt:lpstr>PERA - SADA PER</vt:lpstr>
      <vt:lpstr>MAPA ZOBRAZENÍ - např. PROFESE</vt:lpstr>
      <vt:lpstr>NASTAVENÍ ZOBRAZENÍ </vt:lpstr>
      <vt:lpstr>VRSTVY - PROFESE</vt:lpstr>
      <vt:lpstr>OPAKOVÁNÍ: VÝKRESOVÁ SLOŽKA</vt:lpstr>
      <vt:lpstr>VÝKRESOVÁ SLOŽKA</vt:lpstr>
      <vt:lpstr>PUBLIKACE PROJEKTU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2013-07-10T10:56:24Z</dcterms:modified>
</cp:coreProperties>
</file>