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63591386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/>
        </p:nvSpPr>
        <p:spPr>
          <a:xfrm>
            <a:off x="0" y="0"/>
            <a:ext cx="9144000" cy="46913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9" name="Shape 9"/>
          <p:cNvCxnSpPr/>
          <p:nvPr/>
        </p:nvCxnSpPr>
        <p:spPr>
          <a:xfrm>
            <a:off x="0" y="4662139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685800" y="2490375"/>
            <a:ext cx="7772400" cy="2198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4572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72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190500" algn="l" rtl="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None/>
              <a:defRPr sz="3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x" type="tx">
  <p:cSld name="tx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4" name="Shape 14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defRPr sz="3600"/>
            </a:lvl1pPr>
            <a:lvl2pPr rtl="0">
              <a:defRPr sz="3600"/>
            </a:lvl2pPr>
            <a:lvl3pPr rtl="0">
              <a:defRPr sz="3600"/>
            </a:lvl3pPr>
            <a:lvl4pPr rtl="0">
              <a:defRPr sz="3600"/>
            </a:lvl4pPr>
            <a:lvl5pPr rtl="0">
              <a:defRPr sz="3600"/>
            </a:lvl5pPr>
            <a:lvl6pPr rtl="0">
              <a:defRPr sz="3600"/>
            </a:lvl6pPr>
            <a:lvl7pPr rtl="0">
              <a:defRPr sz="3600"/>
            </a:lvl7pPr>
            <a:lvl8pPr rtl="0">
              <a:defRPr sz="3600"/>
            </a:lvl8pPr>
            <a:lvl9pPr rtl="0"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ColTx" type="twoColTx">
  <p:cSld name="twoColTx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19" name="Shape 19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2"/>
          </p:nvPr>
        </p:nvSpPr>
        <p:spPr>
          <a:xfrm>
            <a:off x="4692273" y="1600200"/>
            <a:ext cx="39945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 rtl="0">
              <a:defRPr/>
            </a:lvl2pPr>
            <a:lvl3pPr rtl="0">
              <a:defRPr/>
            </a:lvl3pPr>
            <a:lvl4pPr rtl="0">
              <a:defRPr/>
            </a:lvl4pPr>
            <a:lvl5pPr rtl="0">
              <a:defRPr sz="1800"/>
            </a:lvl5pPr>
            <a:lvl6pPr rtl="0">
              <a:defRPr sz="1800"/>
            </a:lvl6pPr>
            <a:lvl7pPr rtl="0">
              <a:defRPr sz="1800"/>
            </a:lvl7pPr>
            <a:lvl8pPr rtl="0">
              <a:defRPr sz="1800"/>
            </a:lvl8pPr>
            <a:lvl9pPr rtl="0"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1532999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25" name="Shape 25"/>
          <p:cNvCxnSpPr/>
          <p:nvPr/>
        </p:nvCxnSpPr>
        <p:spPr>
          <a:xfrm>
            <a:off x="0" y="1503833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rtl="0">
              <a:spcBef>
                <a:spcPts val="0"/>
              </a:spcBef>
              <a:buSzPct val="100000"/>
              <a:buFont typeface="Arial"/>
              <a:buNone/>
              <a:defRPr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_ONLY">
  <p:cSld name="CAPTION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5875078"/>
            <a:ext cx="8229600" cy="692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1pPr>
            <a:lvl2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2pPr>
            <a:lvl3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3pPr>
            <a:lvl4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4pPr>
            <a:lvl5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5pPr>
            <a:lvl6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6pPr>
            <a:lvl7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66666"/>
              <a:buFont typeface="Arial"/>
              <a:buChar char="•"/>
              <a:defRPr sz="1800" b="0">
                <a:solidFill>
                  <a:schemeClr val="dk2"/>
                </a:solidFill>
              </a:defRPr>
            </a:lvl7pPr>
            <a:lvl8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Courier New"/>
              <a:buChar char="o"/>
              <a:defRPr sz="1800" b="0">
                <a:solidFill>
                  <a:schemeClr val="dk2"/>
                </a:solidFill>
              </a:defRPr>
            </a:lvl8pPr>
            <a:lvl9pPr marL="28575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Wingdings"/>
              <a:buChar char="§"/>
              <a:defRPr sz="18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9" name="Shape 29"/>
          <p:cNvSpPr/>
          <p:nvPr/>
        </p:nvSpPr>
        <p:spPr>
          <a:xfrm>
            <a:off x="4274" y="0"/>
            <a:ext cx="9144000" cy="5875200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endParaRPr/>
          </a:p>
        </p:txBody>
      </p:sp>
      <p:cxnSp>
        <p:nvCxnSpPr>
          <p:cNvPr id="30" name="Shape 30"/>
          <p:cNvCxnSpPr/>
          <p:nvPr/>
        </p:nvCxnSpPr>
        <p:spPr>
          <a:xfrm>
            <a:off x="0" y="5845828"/>
            <a:ext cx="9144000" cy="0"/>
          </a:xfrm>
          <a:prstGeom prst="straightConnector1">
            <a:avLst/>
          </a:prstGeom>
          <a:noFill/>
          <a:ln w="57150" cap="flat">
            <a:solidFill>
              <a:srgbClr val="000000">
                <a:alpha val="14901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dk2"/>
        </a:solid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indent="228600" algn="l" rtl="0">
              <a:spcBef>
                <a:spcPts val="0"/>
              </a:spcBef>
              <a:buClr>
                <a:schemeClr val="lt1"/>
              </a:buClr>
              <a:buSzPct val="100000"/>
              <a:buFont typeface="Arial"/>
              <a:buNone/>
              <a:defRPr sz="36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342900" algn="l" rtl="0">
              <a:spcBef>
                <a:spcPts val="600"/>
              </a:spcBef>
              <a:buClr>
                <a:schemeClr val="dk1"/>
              </a:buClr>
              <a:buSzPct val="166666"/>
              <a:buFont typeface="Arial"/>
              <a:buChar char="•"/>
              <a:defRPr sz="30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l" rtl="0">
              <a:spcBef>
                <a:spcPts val="480"/>
              </a:spcBef>
              <a:buClr>
                <a:schemeClr val="dk1"/>
              </a:buClr>
              <a:buSzPct val="100000"/>
              <a:buFont typeface="Courier New"/>
              <a:buChar char="o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l" rtl="0">
              <a:spcBef>
                <a:spcPts val="480"/>
              </a:spcBef>
              <a:buClr>
                <a:schemeClr val="dk1"/>
              </a:buClr>
              <a:buSzPct val="100000"/>
              <a:buFont typeface="Wingdings"/>
              <a:buChar char="§"/>
              <a:defRPr sz="24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6002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574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5146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971800" indent="-228600" algn="l" rtl="0">
              <a:spcBef>
                <a:spcPts val="360"/>
              </a:spcBef>
              <a:buClr>
                <a:schemeClr val="dk1"/>
              </a:buClr>
              <a:buSzPct val="166666"/>
              <a:buFont typeface="Arial"/>
              <a:buChar char="•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4290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Courier New"/>
              <a:buChar char="o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886200" indent="-228600" algn="l" rtl="0">
              <a:spcBef>
                <a:spcPts val="360"/>
              </a:spcBef>
              <a:buClr>
                <a:schemeClr val="dk1"/>
              </a:buClr>
              <a:buSzPct val="100000"/>
              <a:buFont typeface="Wingdings"/>
              <a:buChar char="§"/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013260"/>
              </p:ext>
            </p:extLst>
          </p:nvPr>
        </p:nvGraphicFramePr>
        <p:xfrm>
          <a:off x="2411760" y="-40093"/>
          <a:ext cx="4464496" cy="67190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875762" progId="Word.Document.12">
                  <p:embed/>
                </p:oleObj>
              </mc:Choice>
              <mc:Fallback>
                <p:oleObj name="Dokument" r:id="rId3" imgW="5895909" imgH="887576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-40093"/>
                        <a:ext cx="4464496" cy="67190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1910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 txBox="1">
            <a:spLocks noGrp="1"/>
          </p:cNvSpPr>
          <p:nvPr>
            <p:ph type="ctrTitle"/>
          </p:nvPr>
        </p:nvSpPr>
        <p:spPr>
          <a:xfrm>
            <a:off x="525850" y="2420400"/>
            <a:ext cx="8092200" cy="2198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 sz="7200" u="sng" dirty="0">
                <a:solidFill>
                  <a:srgbClr val="FFFFFF"/>
                </a:solidFill>
              </a:rPr>
              <a:t>SP3 -  </a:t>
            </a:r>
            <a:r>
              <a:rPr lang="cs" sz="7200" u="sng" dirty="0" smtClean="0">
                <a:solidFill>
                  <a:srgbClr val="FFFFFF"/>
                </a:solidFill>
              </a:rPr>
              <a:t>ARCHICAD</a:t>
            </a:r>
            <a:br>
              <a:rPr lang="cs" sz="7200" u="sng" dirty="0" smtClean="0">
                <a:solidFill>
                  <a:srgbClr val="FFFFFF"/>
                </a:solidFill>
              </a:rPr>
            </a:br>
            <a:r>
              <a:rPr lang="cs" sz="4200" dirty="0" smtClean="0">
                <a:solidFill>
                  <a:srgbClr val="000000"/>
                </a:solidFill>
              </a:rPr>
              <a:t>NASTAVENÍ </a:t>
            </a:r>
            <a:r>
              <a:rPr lang="cs" sz="4200" dirty="0">
                <a:solidFill>
                  <a:srgbClr val="000000"/>
                </a:solidFill>
              </a:rPr>
              <a:t>VLASTNÍCH PER</a:t>
            </a:r>
          </a:p>
        </p:txBody>
      </p:sp>
      <p:sp>
        <p:nvSpPr>
          <p:cNvPr id="34" name="Shape 34"/>
          <p:cNvSpPr txBox="1">
            <a:spLocks noGrp="1"/>
          </p:cNvSpPr>
          <p:nvPr>
            <p:ph type="subTitle" idx="1"/>
          </p:nvPr>
        </p:nvSpPr>
        <p:spPr>
          <a:xfrm>
            <a:off x="685800" y="4836035"/>
            <a:ext cx="7772400" cy="10325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cs"/>
              <a:t>ing. arch. Vladimíra Jínová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5136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NASTAVENÍ VLASTNÍCH PER</a:t>
            </a:r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VOLBY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ATRIBUTY PRVKŮ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NASTAVENÍ SAD PER</a:t>
            </a:r>
          </a:p>
          <a:p>
            <a:endParaRPr lang="cs"/>
          </a:p>
        </p:txBody>
      </p:sp>
      <p:sp>
        <p:nvSpPr>
          <p:cNvPr id="41" name="Shape 41"/>
          <p:cNvSpPr/>
          <p:nvPr/>
        </p:nvSpPr>
        <p:spPr>
          <a:xfrm>
            <a:off x="2815339" y="3064492"/>
            <a:ext cx="6011961" cy="350340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309900" y="328212"/>
            <a:ext cx="85241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NASTAVENÍ VLASTNÍCH PER</a:t>
            </a:r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292257" y="1600200"/>
            <a:ext cx="87495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sz="2800"/>
              <a:t>Ke stávajícím nastaveným </a:t>
            </a:r>
          </a:p>
          <a:p>
            <a:pPr lvl="0" rtl="0">
              <a:buNone/>
            </a:pPr>
            <a:r>
              <a:rPr lang="cs" sz="2800"/>
              <a:t>rýsovacímperům možno </a:t>
            </a:r>
          </a:p>
          <a:p>
            <a:pPr lvl="0" rtl="0">
              <a:buNone/>
            </a:pPr>
            <a:r>
              <a:rPr lang="cs" sz="2800"/>
              <a:t>přidat další nebo upravit: </a:t>
            </a:r>
          </a:p>
          <a:p>
            <a:pPr lvl="0" rtl="0">
              <a:buNone/>
            </a:pPr>
            <a:r>
              <a:rPr lang="cs" sz="2800"/>
              <a:t>1) klik na kostičku</a:t>
            </a:r>
          </a:p>
          <a:p>
            <a:pPr lvl="0" rtl="0">
              <a:buNone/>
            </a:pPr>
            <a:r>
              <a:rPr lang="cs" sz="2800"/>
              <a:t>2) tlouštka pera</a:t>
            </a:r>
          </a:p>
          <a:p>
            <a:pPr lvl="0" rtl="0">
              <a:buNone/>
            </a:pPr>
            <a:r>
              <a:rPr lang="cs" sz="2800"/>
              <a:t>3) barva pera</a:t>
            </a:r>
          </a:p>
          <a:p>
            <a:pPr lvl="0" rtl="0">
              <a:buNone/>
            </a:pPr>
            <a:r>
              <a:rPr lang="cs" sz="2400"/>
              <a:t>Doporučuji řadit systémově - </a:t>
            </a:r>
          </a:p>
          <a:p>
            <a:pPr lvl="0" rtl="0">
              <a:buNone/>
            </a:pPr>
            <a:r>
              <a:rPr lang="cs" sz="2400"/>
              <a:t>sestupně nebo vzestupně dle </a:t>
            </a:r>
          </a:p>
          <a:p>
            <a:pPr lvl="0" rtl="0">
              <a:buNone/>
            </a:pPr>
            <a:r>
              <a:rPr lang="cs" sz="2400"/>
              <a:t>typových  rozměrů per </a:t>
            </a:r>
          </a:p>
          <a:p>
            <a:pPr lvl="0" rtl="0">
              <a:buNone/>
            </a:pPr>
            <a:r>
              <a:rPr lang="cs" sz="2400"/>
              <a:t>(0,18 - 0,25 - 0,35 - 0,5 - 0,7 - 1,0,...)</a:t>
            </a:r>
          </a:p>
        </p:txBody>
      </p:sp>
      <p:sp>
        <p:nvSpPr>
          <p:cNvPr id="48" name="Shape 48"/>
          <p:cNvSpPr/>
          <p:nvPr/>
        </p:nvSpPr>
        <p:spPr>
          <a:xfrm>
            <a:off x="5534294" y="1476767"/>
            <a:ext cx="3299804" cy="5214564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>
            <a:off x="457199" y="504562"/>
            <a:ext cx="8674200" cy="7011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NASTAVENÍ VLASTNÍCH PER</a:t>
            </a:r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457200" y="168495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4) uložit jako - pojmenovat -</a:t>
            </a:r>
          </a:p>
          <a:p>
            <a:pPr lvl="0" rtl="0">
              <a:buNone/>
            </a:pPr>
            <a:r>
              <a:rPr lang="cs"/>
              <a:t>     např. </a:t>
            </a:r>
          </a:p>
          <a:p>
            <a:pPr lvl="0" rtl="0">
              <a:buNone/>
            </a:pPr>
            <a:r>
              <a:rPr lang="cs"/>
              <a:t>STAVEBNÍ POVOLENÍ 2 </a:t>
            </a:r>
          </a:p>
          <a:p>
            <a:pPr lvl="0" rtl="0">
              <a:buNone/>
            </a:pPr>
            <a:r>
              <a:rPr lang="cs"/>
              <a:t>nebo </a:t>
            </a:r>
          </a:p>
          <a:p>
            <a:pPr lvl="0" rtl="0">
              <a:buNone/>
            </a:pPr>
            <a:r>
              <a:rPr lang="cs"/>
              <a:t>SP -  MOJE</a:t>
            </a:r>
          </a:p>
          <a:p>
            <a:endParaRPr lang="cs"/>
          </a:p>
        </p:txBody>
      </p:sp>
      <p:sp>
        <p:nvSpPr>
          <p:cNvPr id="55" name="Shape 55"/>
          <p:cNvSpPr/>
          <p:nvPr/>
        </p:nvSpPr>
        <p:spPr>
          <a:xfrm>
            <a:off x="5250650" y="1484992"/>
            <a:ext cx="3270061" cy="516765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577899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buNone/>
            </a:pPr>
            <a:r>
              <a:rPr lang="cs"/>
              <a:t>NASTAVENÍ VLASTNÍCH PER</a:t>
            </a:r>
          </a:p>
        </p:txBody>
      </p:sp>
      <p:sp>
        <p:nvSpPr>
          <p:cNvPr id="61" name="Shape 61"/>
          <p:cNvSpPr txBox="1">
            <a:spLocks noGrp="1"/>
          </p:cNvSpPr>
          <p:nvPr>
            <p:ph type="body" idx="1"/>
          </p:nvPr>
        </p:nvSpPr>
        <p:spPr>
          <a:xfrm>
            <a:off x="457200" y="1552175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5) ULOŽIT</a:t>
            </a:r>
          </a:p>
          <a:p>
            <a:pPr lvl="0" rtl="0">
              <a:buNone/>
            </a:pPr>
            <a:r>
              <a:rPr lang="cs"/>
              <a:t>6) OK</a:t>
            </a:r>
          </a:p>
          <a:p>
            <a:endParaRPr lang="cs"/>
          </a:p>
          <a:p>
            <a:endParaRPr lang="cs"/>
          </a:p>
          <a:p>
            <a:endParaRPr lang="cs"/>
          </a:p>
          <a:p>
            <a:endParaRPr lang="cs"/>
          </a:p>
          <a:p>
            <a:pPr lvl="0" rtl="0">
              <a:buNone/>
            </a:pPr>
            <a:r>
              <a:rPr lang="cs">
                <a:solidFill>
                  <a:srgbClr val="FF0000"/>
                </a:solidFill>
              </a:rPr>
              <a:t>VYZKOUŠEJTE -</a:t>
            </a:r>
          </a:p>
          <a:p>
            <a:pPr lvl="0" rtl="0">
              <a:buNone/>
            </a:pPr>
            <a:r>
              <a:rPr lang="cs">
                <a:solidFill>
                  <a:srgbClr val="FF0000"/>
                </a:solidFill>
              </a:rPr>
              <a:t> VYTVOŘTE </a:t>
            </a:r>
          </a:p>
          <a:p>
            <a:pPr lvl="0" rtl="0">
              <a:buNone/>
            </a:pPr>
            <a:r>
              <a:rPr lang="cs">
                <a:solidFill>
                  <a:srgbClr val="FF0000"/>
                </a:solidFill>
              </a:rPr>
              <a:t>VLASTNÍ SADU PER !</a:t>
            </a:r>
          </a:p>
          <a:p>
            <a:endParaRPr lang="cs">
              <a:solidFill>
                <a:srgbClr val="FF0000"/>
              </a:solidFill>
            </a:endParaRPr>
          </a:p>
          <a:p>
            <a:endParaRPr lang="cs">
              <a:solidFill>
                <a:srgbClr val="FF0000"/>
              </a:solidFill>
            </a:endParaRPr>
          </a:p>
        </p:txBody>
      </p:sp>
      <p:sp>
        <p:nvSpPr>
          <p:cNvPr id="62" name="Shape 62"/>
          <p:cNvSpPr/>
          <p:nvPr/>
        </p:nvSpPr>
        <p:spPr>
          <a:xfrm>
            <a:off x="5348414" y="5166239"/>
            <a:ext cx="790199" cy="790199"/>
          </a:xfrm>
          <a:prstGeom prst="arc">
            <a:avLst>
              <a:gd name="adj1" fmla="val 16951752"/>
              <a:gd name="adj2" fmla="val 17202102"/>
            </a:avLst>
          </a:prstGeom>
          <a:noFill/>
          <a:ln w="19050" cap="flat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3" name="Shape 63"/>
          <p:cNvSpPr/>
          <p:nvPr/>
        </p:nvSpPr>
        <p:spPr>
          <a:xfrm>
            <a:off x="5427886" y="1518251"/>
            <a:ext cx="3183888" cy="503554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457200" y="0"/>
            <a:ext cx="92850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NASTAVENÍ VLASTNÍCH PER</a:t>
            </a:r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376525" y="1419575"/>
            <a:ext cx="8604600" cy="9539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Svoji vlastní sadu per možno umístit i do již hotových projektů - souborů:</a:t>
            </a:r>
          </a:p>
          <a:p>
            <a:endParaRPr lang="cs"/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VOLBY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ATRIBUTY </a:t>
            </a:r>
          </a:p>
          <a:p>
            <a:pPr lvl="0" rtl="0">
              <a:buNone/>
            </a:pPr>
            <a:r>
              <a:rPr lang="cs"/>
              <a:t>     PRVKŮ</a:t>
            </a:r>
          </a:p>
          <a:p>
            <a:pPr marL="457200" lvl="0" indent="-419100" rtl="0">
              <a:buClr>
                <a:schemeClr val="dk1"/>
              </a:buClr>
              <a:buSzPct val="166666"/>
              <a:buFont typeface="Arial"/>
              <a:buChar char="•"/>
            </a:pPr>
            <a:r>
              <a:rPr lang="cs"/>
              <a:t>SPRÁVCE </a:t>
            </a:r>
          </a:p>
          <a:p>
            <a:pPr lvl="0" rtl="0">
              <a:buNone/>
            </a:pPr>
            <a:r>
              <a:rPr lang="cs"/>
              <a:t>    ATRIBUTŮ</a:t>
            </a:r>
          </a:p>
          <a:p>
            <a:endParaRPr lang="cs"/>
          </a:p>
          <a:p>
            <a:endParaRPr lang="cs"/>
          </a:p>
          <a:p>
            <a:endParaRPr lang="cs"/>
          </a:p>
        </p:txBody>
      </p:sp>
      <p:sp>
        <p:nvSpPr>
          <p:cNvPr id="70" name="Shape 70"/>
          <p:cNvSpPr/>
          <p:nvPr/>
        </p:nvSpPr>
        <p:spPr>
          <a:xfrm>
            <a:off x="4051519" y="3088475"/>
            <a:ext cx="4929605" cy="2858098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296450" y="296062"/>
            <a:ext cx="86637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3000"/>
              <a:t>PŘEVEDENÍ PER DO DALŠÍCH SOUBORŮ:</a:t>
            </a:r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 b="1"/>
              <a:t>1</a:t>
            </a:r>
            <a:r>
              <a:rPr lang="cs" sz="2400"/>
              <a:t>.</a:t>
            </a:r>
          </a:p>
          <a:p>
            <a:pPr lvl="0" rtl="0">
              <a:buNone/>
            </a:pPr>
            <a:r>
              <a:rPr lang="cs" b="1">
                <a:solidFill>
                  <a:srgbClr val="000000"/>
                </a:solidFill>
              </a:rPr>
              <a:t>2.</a:t>
            </a:r>
          </a:p>
          <a:p>
            <a:pPr lvl="0" rtl="0">
              <a:buNone/>
            </a:pPr>
            <a:r>
              <a:rPr lang="cs" b="1">
                <a:solidFill>
                  <a:srgbClr val="000000"/>
                </a:solidFill>
              </a:rPr>
              <a:t>3.</a:t>
            </a:r>
          </a:p>
          <a:p>
            <a:pPr lvl="0" rtl="0">
              <a:buNone/>
            </a:pPr>
            <a:r>
              <a:rPr lang="cs" b="1">
                <a:solidFill>
                  <a:srgbClr val="000000"/>
                </a:solidFill>
              </a:rPr>
              <a:t>4.</a:t>
            </a:r>
          </a:p>
        </p:txBody>
      </p:sp>
      <p:sp>
        <p:nvSpPr>
          <p:cNvPr id="77" name="Shape 77"/>
          <p:cNvSpPr txBox="1"/>
          <p:nvPr/>
        </p:nvSpPr>
        <p:spPr>
          <a:xfrm>
            <a:off x="3732515" y="4708398"/>
            <a:ext cx="1995900" cy="543599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78" name="Shape 78"/>
          <p:cNvSpPr txBox="1"/>
          <p:nvPr/>
        </p:nvSpPr>
        <p:spPr>
          <a:xfrm>
            <a:off x="7209575" y="5802073"/>
            <a:ext cx="795300" cy="351600"/>
          </a:xfrm>
          <a:prstGeom prst="rect">
            <a:avLst/>
          </a:prstGeom>
          <a:noFill/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79" name="Shape 79"/>
          <p:cNvSpPr/>
          <p:nvPr/>
        </p:nvSpPr>
        <p:spPr>
          <a:xfrm>
            <a:off x="1696144" y="1610525"/>
            <a:ext cx="7264006" cy="48104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cxnSp>
        <p:nvCxnSpPr>
          <p:cNvPr id="80" name="Shape 80"/>
          <p:cNvCxnSpPr/>
          <p:nvPr/>
        </p:nvCxnSpPr>
        <p:spPr>
          <a:xfrm>
            <a:off x="953700" y="1971675"/>
            <a:ext cx="1585799" cy="428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81" name="Shape 81"/>
          <p:cNvCxnSpPr/>
          <p:nvPr/>
        </p:nvCxnSpPr>
        <p:spPr>
          <a:xfrm>
            <a:off x="985850" y="2464600"/>
            <a:ext cx="1317900" cy="19607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82" name="Shape 82"/>
          <p:cNvCxnSpPr/>
          <p:nvPr/>
        </p:nvCxnSpPr>
        <p:spPr>
          <a:xfrm>
            <a:off x="1039425" y="3053950"/>
            <a:ext cx="4007699" cy="8036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83" name="Shape 83"/>
          <p:cNvCxnSpPr/>
          <p:nvPr/>
        </p:nvCxnSpPr>
        <p:spPr>
          <a:xfrm>
            <a:off x="1017975" y="3579025"/>
            <a:ext cx="7340100" cy="1939499"/>
          </a:xfrm>
          <a:prstGeom prst="straightConnector1">
            <a:avLst/>
          </a:prstGeom>
          <a:noFill/>
          <a:ln w="19050" cap="flat">
            <a:solidFill>
              <a:srgbClr val="FF00FF"/>
            </a:solidFill>
            <a:prstDash val="solid"/>
            <a:round/>
            <a:headEnd type="none" w="lg" len="lg"/>
            <a:tailEnd type="triangle" w="lg" len="lg"/>
          </a:ln>
        </p:spPr>
      </p:cxn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 sz="3000"/>
              <a:t>PŘEVEDENÍ PER DO DALŠÍCH SOUBORŮ: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buNone/>
            </a:pPr>
            <a:r>
              <a:rPr lang="cs"/>
              <a:t>ULOŽIT jako SOUBOR Správce atributů (.aat)</a:t>
            </a:r>
          </a:p>
          <a:p>
            <a:endParaRPr lang="cs"/>
          </a:p>
          <a:p>
            <a:endParaRPr lang="cs"/>
          </a:p>
          <a:p>
            <a:endParaRPr lang="cs"/>
          </a:p>
          <a:p>
            <a:endParaRPr lang="cs"/>
          </a:p>
          <a:p>
            <a:endParaRPr lang="cs"/>
          </a:p>
          <a:p>
            <a:endParaRPr lang="cs"/>
          </a:p>
          <a:p>
            <a:endParaRPr lang="cs"/>
          </a:p>
          <a:p>
            <a:pPr>
              <a:buNone/>
            </a:pPr>
            <a:r>
              <a:rPr lang="cs">
                <a:solidFill>
                  <a:srgbClr val="FF0000"/>
                </a:solidFill>
              </a:rPr>
              <a:t>PROVEĎTE!</a:t>
            </a:r>
          </a:p>
        </p:txBody>
      </p:sp>
      <p:sp>
        <p:nvSpPr>
          <p:cNvPr id="90" name="Shape 90"/>
          <p:cNvSpPr/>
          <p:nvPr/>
        </p:nvSpPr>
        <p:spPr>
          <a:xfrm>
            <a:off x="3152800" y="2327675"/>
            <a:ext cx="5400675" cy="40386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967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endParaRPr/>
          </a:p>
        </p:txBody>
      </p:sp>
      <p:sp>
        <p:nvSpPr>
          <p:cNvPr id="96" name="Shape 9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buNone/>
            </a:pPr>
            <a:r>
              <a:rPr lang="cs"/>
              <a:t>Děkuji za pozornost</a:t>
            </a:r>
          </a:p>
        </p:txBody>
      </p:sp>
      <p:sp>
        <p:nvSpPr>
          <p:cNvPr id="97" name="Shape 97"/>
          <p:cNvSpPr/>
          <p:nvPr/>
        </p:nvSpPr>
        <p:spPr>
          <a:xfrm>
            <a:off x="2708450" y="2299625"/>
            <a:ext cx="2743199" cy="3047999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  <p:sp>
        <p:nvSpPr>
          <p:cNvPr id="98" name="Shape 98"/>
          <p:cNvSpPr/>
          <p:nvPr/>
        </p:nvSpPr>
        <p:spPr>
          <a:xfrm>
            <a:off x="1544223" y="2208012"/>
            <a:ext cx="6198662" cy="3742155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>
  <a:themeElements>
    <a:clrScheme name="Custom 233">
      <a:dk1>
        <a:srgbClr val="000000"/>
      </a:dk1>
      <a:lt1>
        <a:srgbClr val="FFFFFF"/>
      </a:lt1>
      <a:dk2>
        <a:srgbClr val="2388DB"/>
      </a:dk2>
      <a:lt2>
        <a:srgbClr val="BBD7F8"/>
      </a:lt2>
      <a:accent1>
        <a:srgbClr val="80B606"/>
      </a:accent1>
      <a:accent2>
        <a:srgbClr val="E29F1D"/>
      </a:accent2>
      <a:accent3>
        <a:srgbClr val="1D6FB2"/>
      </a:accent3>
      <a:accent4>
        <a:srgbClr val="3FAC98"/>
      </a:accent4>
      <a:accent5>
        <a:srgbClr val="5B57BB"/>
      </a:accent5>
      <a:accent6>
        <a:srgbClr val="D1505E"/>
      </a:accent6>
      <a:hlink>
        <a:srgbClr val="185DA2"/>
      </a:hlink>
      <a:folHlink>
        <a:srgbClr val="00487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Předvádění na obrazovce (4:3)</PresentationFormat>
  <Paragraphs>58</Paragraphs>
  <Slides>10</Slides>
  <Notes>9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/>
      <vt:lpstr>Microsoft Word Document</vt:lpstr>
      <vt:lpstr>Prezentace aplikace PowerPoint</vt:lpstr>
      <vt:lpstr>SP3 -  ARCHICAD NASTAVENÍ VLASTNÍCH PER</vt:lpstr>
      <vt:lpstr>NASTAVENÍ VLASTNÍCH PER</vt:lpstr>
      <vt:lpstr>NASTAVENÍ VLASTNÍCH PER</vt:lpstr>
      <vt:lpstr>NASTAVENÍ VLASTNÍCH PER</vt:lpstr>
      <vt:lpstr>NASTAVENÍ VLASTNÍCH PER</vt:lpstr>
      <vt:lpstr>NASTAVENÍ VLASTNÍCH PER</vt:lpstr>
      <vt:lpstr>PŘEVEDENÍ PER DO DALŠÍCH SOUBORŮ:</vt:lpstr>
      <vt:lpstr>PŘEVEDENÍ PER DO DALŠÍCH SOUBORŮ: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Vladimíra Jínová</dc:creator>
  <cp:lastModifiedBy>Vladimíra Jínová</cp:lastModifiedBy>
  <cp:revision>1</cp:revision>
  <dcterms:modified xsi:type="dcterms:W3CDTF">2013-07-10T11:23:29Z</dcterms:modified>
</cp:coreProperties>
</file>