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9939962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997075" y="1461141"/>
            <a:ext cx="6400799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997075" y="3002402"/>
            <a:ext cx="6400799" cy="1162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75" y="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175" y="2555875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400" y="0"/>
                </a:moveTo>
                <a:lnTo>
                  <a:pt x="0" y="0"/>
                </a:lnTo>
                <a:lnTo>
                  <a:pt x="0" y="514"/>
                </a:lnTo>
                <a:lnTo>
                  <a:pt x="2" y="514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8" name="Shape 18"/>
          <p:cNvSpPr/>
          <p:nvPr/>
        </p:nvSpPr>
        <p:spPr>
          <a:xfrm>
            <a:off x="3175" y="174307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" name="Shape 19"/>
          <p:cNvSpPr/>
          <p:nvPr/>
        </p:nvSpPr>
        <p:spPr>
          <a:xfrm>
            <a:off x="152400" y="174307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52400" y="430212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830" y="0"/>
                </a:moveTo>
                <a:lnTo>
                  <a:pt x="398" y="0"/>
                </a:ln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52400" y="3486150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432" y="0"/>
                </a:moveTo>
                <a:lnTo>
                  <a:pt x="0" y="0"/>
                </a:lnTo>
                <a:lnTo>
                  <a:pt x="398" y="514"/>
                </a:lnTo>
                <a:lnTo>
                  <a:pt x="830" y="514"/>
                </a:lnTo>
                <a:lnTo>
                  <a:pt x="432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2" name="Shape 22"/>
          <p:cNvSpPr/>
          <p:nvPr/>
        </p:nvSpPr>
        <p:spPr>
          <a:xfrm>
            <a:off x="984250" y="3486150"/>
            <a:ext cx="1322387" cy="815975"/>
          </a:xfrm>
          <a:custGeom>
            <a:avLst/>
            <a:gdLst/>
            <a:ahLst/>
            <a:cxnLst/>
            <a:rect l="0" t="0" r="0" b="0"/>
            <a:pathLst>
              <a:path w="833" h="514" extrusionOk="0">
                <a:moveTo>
                  <a:pt x="399" y="514"/>
                </a:moveTo>
                <a:lnTo>
                  <a:pt x="833" y="514"/>
                </a:lnTo>
                <a:lnTo>
                  <a:pt x="435" y="0"/>
                </a:lnTo>
                <a:lnTo>
                  <a:pt x="0" y="0"/>
                </a:lnTo>
                <a:lnTo>
                  <a:pt x="399" y="514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3" name="Shape 23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984250" y="60452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399" y="0"/>
                </a:moveTo>
                <a:lnTo>
                  <a:pt x="0" y="512"/>
                </a:ln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5" name="Shape 25"/>
          <p:cNvSpPr/>
          <p:nvPr/>
        </p:nvSpPr>
        <p:spPr>
          <a:xfrm>
            <a:off x="984250" y="52324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435" y="0"/>
                </a:moveTo>
                <a:lnTo>
                  <a:pt x="0" y="0"/>
                </a:lnTo>
                <a:lnTo>
                  <a:pt x="399" y="512"/>
                </a:lnTo>
                <a:lnTo>
                  <a:pt x="833" y="512"/>
                </a:lnTo>
                <a:lnTo>
                  <a:pt x="435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6" name="Shape 26"/>
          <p:cNvSpPr/>
          <p:nvPr/>
        </p:nvSpPr>
        <p:spPr>
          <a:xfrm>
            <a:off x="1820863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434" y="0"/>
                </a:moveTo>
                <a:lnTo>
                  <a:pt x="0" y="0"/>
                </a:lnTo>
                <a:lnTo>
                  <a:pt x="398" y="512"/>
                </a:lnTo>
                <a:lnTo>
                  <a:pt x="830" y="512"/>
                </a:lnTo>
                <a:lnTo>
                  <a:pt x="434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75" y="8128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8" name="Shape 28"/>
          <p:cNvSpPr/>
          <p:nvPr/>
        </p:nvSpPr>
        <p:spPr>
          <a:xfrm>
            <a:off x="152400" y="2555875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0" y="514"/>
                </a:moveTo>
                <a:lnTo>
                  <a:pt x="432" y="514"/>
                </a:lnTo>
                <a:lnTo>
                  <a:pt x="830" y="0"/>
                </a:lnTo>
                <a:lnTo>
                  <a:pt x="398" y="0"/>
                </a:lnTo>
                <a:lnTo>
                  <a:pt x="0" y="514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984250" y="4302125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0" y="512"/>
                </a:move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lnTo>
                  <a:pt x="0" y="512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0" name="Shape 3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820863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4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4" name="Shape 34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5" name="Shape 35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6" name="Shape 36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7" name="Shape 37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8" name="Shape 38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9" name="Shape 39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buNone/>
              <a:defRPr sz="3600"/>
            </a:lvl1pPr>
            <a:lvl2pPr rtl="0">
              <a:buNone/>
              <a:defRPr sz="3600"/>
            </a:lvl2pPr>
            <a:lvl3pPr rtl="0">
              <a:buNone/>
              <a:defRPr sz="3600"/>
            </a:lvl3pPr>
            <a:lvl4pPr rtl="0">
              <a:buNone/>
              <a:defRPr sz="3600"/>
            </a:lvl4pPr>
            <a:lvl5pPr rtl="0">
              <a:buNone/>
              <a:defRPr sz="3600"/>
            </a:lvl5pPr>
            <a:lvl6pPr rtl="0">
              <a:buNone/>
              <a:defRPr sz="3600"/>
            </a:lvl6pPr>
            <a:lvl7pPr rtl="0">
              <a:buNone/>
              <a:defRPr sz="3600"/>
            </a:lvl7pPr>
            <a:lvl8pPr rtl="0">
              <a:buNone/>
              <a:defRPr sz="3600"/>
            </a:lvl8pPr>
            <a:lvl9pPr rtl="0">
              <a:buNone/>
              <a:defRPr sz="36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>
                <a:solidFill>
                  <a:schemeClr val="lt1"/>
                </a:solidFill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>
                <a:solidFill>
                  <a:schemeClr val="lt1"/>
                </a:solidFill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>
                <a:solidFill>
                  <a:schemeClr val="lt1"/>
                </a:solidFill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>
                <a:solidFill>
                  <a:schemeClr val="lt1"/>
                </a:solidFill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>
                <a:solidFill>
                  <a:schemeClr val="lt1"/>
                </a:solidFill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aseline="0">
                <a:solidFill>
                  <a:schemeClr val="lt1"/>
                </a:solidFill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aseline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7" name="Shape 47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8" name="Shape 48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4" name="Shape 5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5" name="Shape 5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6" name="Shape 5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0" name="Shape 6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1" name="Shape 6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2" name="Shape 6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3" name="Shape 6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6" name="Shape 6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574800" y="4427537"/>
            <a:ext cx="5486399" cy="68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14300" algn="ctr" rtl="0">
              <a:buSzPct val="100000"/>
              <a:buNone/>
              <a:defRPr sz="1800"/>
            </a:lvl1pPr>
            <a:lvl2pPr marL="0" indent="114300" algn="ctr" rtl="0">
              <a:buSzPct val="100000"/>
              <a:buNone/>
              <a:defRPr sz="1800"/>
            </a:lvl2pPr>
            <a:lvl3pPr marL="0" indent="114300" algn="ctr" rtl="0">
              <a:buSzPct val="100000"/>
              <a:buNone/>
              <a:defRPr sz="1800"/>
            </a:lvl3pPr>
            <a:lvl4pPr marL="0" indent="114300" algn="ctr" rtl="0">
              <a:buSzPct val="100000"/>
              <a:buNone/>
              <a:defRPr sz="1800"/>
            </a:lvl4pPr>
            <a:lvl5pPr marL="0" indent="114300" algn="ctr" rtl="0">
              <a:buSzPct val="100000"/>
              <a:buNone/>
              <a:defRPr sz="1800"/>
            </a:lvl5pPr>
            <a:lvl6pPr marL="0" indent="114300" algn="ctr" rtl="0">
              <a:buSzPct val="100000"/>
              <a:buNone/>
              <a:defRPr sz="1800"/>
            </a:lvl6pPr>
            <a:lvl7pPr marL="0" indent="114300" algn="ctr" rtl="0">
              <a:buSzPct val="100000"/>
              <a:buNone/>
              <a:defRPr sz="1800"/>
            </a:lvl7pPr>
            <a:lvl8pPr marL="0" indent="114300" algn="ctr" rtl="0">
              <a:buSzPct val="100000"/>
              <a:buNone/>
              <a:defRPr sz="1800"/>
            </a:lvl8pPr>
            <a:lvl9pPr marL="0" indent="114300" algn="ctr" rtl="0">
              <a:buSzPct val="100000"/>
              <a:buNone/>
              <a:defRPr sz="1800"/>
            </a:lvl9pPr>
          </a:lstStyle>
          <a:p>
            <a:endParaRPr/>
          </a:p>
        </p:txBody>
      </p:sp>
      <p:sp>
        <p:nvSpPr>
          <p:cNvPr id="69" name="Shape 6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1" name="Shape 7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3" name="Shape 7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90DA"/>
            </a:gs>
            <a:gs pos="100000">
              <a:schemeClr val="dk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8" name="Shape 8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866956"/>
              </p:ext>
            </p:extLst>
          </p:nvPr>
        </p:nvGraphicFramePr>
        <p:xfrm>
          <a:off x="2339752" y="231707"/>
          <a:ext cx="4320480" cy="6615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9028315" progId="Word.Document.12">
                  <p:embed/>
                </p:oleObj>
              </mc:Choice>
              <mc:Fallback>
                <p:oleObj name="Dokument" r:id="rId3" imgW="5895909" imgH="90283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752" y="231707"/>
                        <a:ext cx="4320480" cy="66150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0693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ctrTitle"/>
          </p:nvPr>
        </p:nvSpPr>
        <p:spPr>
          <a:xfrm>
            <a:off x="1421894" y="1491725"/>
            <a:ext cx="8832000" cy="296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6000" u="sng">
                <a:solidFill>
                  <a:srgbClr val="FFFFFF"/>
                </a:solidFill>
              </a:rPr>
              <a:t>SP</a:t>
            </a:r>
            <a:r>
              <a:rPr lang="cs" sz="7200" u="sng">
                <a:solidFill>
                  <a:srgbClr val="FFFFFF"/>
                </a:solidFill>
              </a:rPr>
              <a:t>4 </a:t>
            </a:r>
            <a:r>
              <a:rPr lang="cs" sz="6000" u="sng">
                <a:solidFill>
                  <a:srgbClr val="FFFFFF"/>
                </a:solidFill>
              </a:rPr>
              <a:t>-  RD STUDIE</a:t>
            </a:r>
          </a:p>
          <a:p>
            <a:pPr lvl="0" rtl="0">
              <a:buNone/>
            </a:pPr>
            <a:r>
              <a:rPr lang="cs" sz="6000">
                <a:solidFill>
                  <a:srgbClr val="000000"/>
                </a:solidFill>
              </a:rPr>
              <a:t>     v ARCHICADU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subTitle" idx="1"/>
          </p:nvPr>
        </p:nvSpPr>
        <p:spPr>
          <a:xfrm>
            <a:off x="3186728" y="5291727"/>
            <a:ext cx="5411099" cy="67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  <p:sp>
        <p:nvSpPr>
          <p:cNvPr id="81" name="Shape 81"/>
          <p:cNvSpPr txBox="1"/>
          <p:nvPr/>
        </p:nvSpPr>
        <p:spPr>
          <a:xfrm>
            <a:off x="400800" y="1136550"/>
            <a:ext cx="8040299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3300" b="1">
                <a:solidFill>
                  <a:srgbClr val="FF00FF"/>
                </a:solidFill>
              </a:rPr>
              <a:t>4 - NASTAVENÍ ZOBRAZENÍ STUDIE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 rot="33931">
            <a:off x="1025251" y="3406551"/>
            <a:ext cx="8540816" cy="1743086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b="1" u="sng"/>
              <a:t>ZOBRAZENÍ STUDIE:</a:t>
            </a:r>
          </a:p>
          <a:p>
            <a:pPr marL="457200" lvl="0" indent="-4191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měřítko 1:100</a:t>
            </a:r>
          </a:p>
          <a:p>
            <a:pPr marL="457200" lvl="0" indent="-4191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v půdorysech stěny plnou barvou</a:t>
            </a:r>
          </a:p>
          <a:p>
            <a:pPr marL="457200" lvl="0" indent="-4191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kóty pouze základní venkovní</a:t>
            </a:r>
          </a:p>
          <a:p>
            <a:pPr marL="457200" lvl="0" indent="-4191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v půdorysech zařizovací předměty a vizualizační prvky</a:t>
            </a:r>
          </a:p>
          <a:p>
            <a:pPr marL="457200" lvl="0" indent="-4191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barevnost v půdorysech i pohledech</a:t>
            </a:r>
          </a:p>
          <a:p>
            <a:pPr marL="457200" lvl="0" indent="-41910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3000"/>
              <a:t>barevná perspektiva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3000" u="sng">
                <a:solidFill>
                  <a:srgbClr val="FFFFFF"/>
                </a:solidFill>
              </a:rPr>
              <a:t>NAVIGÁTOR - MAPA ZOBRAZENÍ - STUDIE:</a:t>
            </a:r>
          </a:p>
          <a:p>
            <a:pPr lvl="0" rtl="0">
              <a:buNone/>
            </a:pPr>
            <a:r>
              <a:rPr lang="cs" sz="3000">
                <a:solidFill>
                  <a:srgbClr val="FFFFFF"/>
                </a:solidFill>
              </a:rPr>
              <a:t>se zobrazením "STUDIE" nastavíme a uložíme</a:t>
            </a:r>
          </a:p>
          <a:p>
            <a:pPr marL="457200" lvl="0" indent="-431800">
              <a:buClr>
                <a:schemeClr val="lt1"/>
              </a:buClr>
              <a:buSzPct val="177777"/>
              <a:buFont typeface="Arial"/>
              <a:buChar char="•"/>
            </a:pPr>
            <a:r>
              <a:rPr lang="cs" sz="3000">
                <a:solidFill>
                  <a:srgbClr val="FFFFFF"/>
                </a:solidFill>
              </a:rPr>
              <a:t>PŮDORYSY</a:t>
            </a:r>
          </a:p>
        </p:txBody>
      </p:sp>
      <p:sp>
        <p:nvSpPr>
          <p:cNvPr id="93" name="Shape 93"/>
          <p:cNvSpPr/>
          <p:nvPr/>
        </p:nvSpPr>
        <p:spPr>
          <a:xfrm>
            <a:off x="3254121" y="2632860"/>
            <a:ext cx="5313748" cy="411623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5720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/>
              <a:t>ŘEZ</a:t>
            </a:r>
          </a:p>
        </p:txBody>
      </p:sp>
      <p:sp>
        <p:nvSpPr>
          <p:cNvPr id="99" name="Shape 99"/>
          <p:cNvSpPr/>
          <p:nvPr/>
        </p:nvSpPr>
        <p:spPr>
          <a:xfrm>
            <a:off x="457200" y="1983474"/>
            <a:ext cx="7578912" cy="44569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5720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/>
              <a:t>POHLEDY</a:t>
            </a:r>
          </a:p>
        </p:txBody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06" name="Shape 106"/>
          <p:cNvSpPr/>
          <p:nvPr/>
        </p:nvSpPr>
        <p:spPr>
          <a:xfrm>
            <a:off x="670998" y="1600200"/>
            <a:ext cx="7092467" cy="502715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223926" y="3487112"/>
            <a:ext cx="88395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Clr>
                <a:srgbClr val="000000"/>
              </a:buClr>
              <a:buSzPct val="42307"/>
              <a:buFont typeface="Arial"/>
              <a:buNone/>
            </a:pPr>
            <a:r>
              <a:rPr lang="cs" sz="2600" b="1" u="sng"/>
              <a:t>SEZNAM VÝKRESŮ na formátu A4 nebo A3: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SITUACE - UMÍSTĚNÍ NA POZEMKU 1. 250 - 1:1000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PŘÍZEMÍ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PODKROVÍ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ŘEZ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BAREVNÉ POHLEDY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BAREVNÁ PERSPEKTIVA - VIZUALIZACE nebo ZÁKRES DO FOTO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EVENTUELNĚ INTERIÉROVÁ PERSPEKTIVA</a:t>
            </a:r>
          </a:p>
          <a:p>
            <a:endParaRPr lang="cs" sz="2400"/>
          </a:p>
        </p:txBody>
      </p:sp>
      <p:sp>
        <p:nvSpPr>
          <p:cNvPr id="112" name="Shape 112"/>
          <p:cNvSpPr txBox="1"/>
          <p:nvPr/>
        </p:nvSpPr>
        <p:spPr>
          <a:xfrm>
            <a:off x="152400" y="152400"/>
            <a:ext cx="3000000" cy="30000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buNone/>
            </a:pPr>
            <a:r>
              <a:rPr lang="cs"/>
              <a:t> </a:t>
            </a:r>
          </a:p>
        </p:txBody>
      </p:sp>
      <p:sp>
        <p:nvSpPr>
          <p:cNvPr id="113" name="Shape 113"/>
          <p:cNvSpPr/>
          <p:nvPr/>
        </p:nvSpPr>
        <p:spPr>
          <a:xfrm>
            <a:off x="4044927" y="4223051"/>
            <a:ext cx="5018497" cy="257716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07150" y="620449"/>
            <a:ext cx="7009800" cy="2428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800"/>
              <a:t>MALÁ ŠKOLNÍ TABULKA:</a:t>
            </a:r>
          </a:p>
        </p:txBody>
      </p:sp>
      <p:sp>
        <p:nvSpPr>
          <p:cNvPr id="119" name="Shape 119"/>
          <p:cNvSpPr txBox="1"/>
          <p:nvPr/>
        </p:nvSpPr>
        <p:spPr>
          <a:xfrm>
            <a:off x="403950" y="5519725"/>
            <a:ext cx="83361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3000"/>
              <a:t>RD do 150 m2 zastavěné plochy = OHLÁŠENÍ</a:t>
            </a:r>
          </a:p>
          <a:p>
            <a:pPr>
              <a:buNone/>
            </a:pPr>
            <a:r>
              <a:rPr lang="cs" sz="3000"/>
              <a:t>RD nad 150 m2 = STAVEBNÍ POVOLENÍ</a:t>
            </a:r>
          </a:p>
        </p:txBody>
      </p:sp>
      <p:sp>
        <p:nvSpPr>
          <p:cNvPr id="120" name="Shape 120"/>
          <p:cNvSpPr/>
          <p:nvPr/>
        </p:nvSpPr>
        <p:spPr>
          <a:xfrm>
            <a:off x="1147762" y="2128837"/>
            <a:ext cx="6848475" cy="2600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127" name="Shape 127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28" name="Shape 128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46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FFD80C"/>
      </a:accent1>
      <a:accent2>
        <a:srgbClr val="CD108C"/>
      </a:accent2>
      <a:accent3>
        <a:srgbClr val="0990DB"/>
      </a:accent3>
      <a:accent4>
        <a:srgbClr val="AAAAAA"/>
      </a:accent4>
      <a:accent5>
        <a:srgbClr val="C3F180"/>
      </a:accent5>
      <a:accent6>
        <a:srgbClr val="FF986D"/>
      </a:accent6>
      <a:hlink>
        <a:srgbClr val="ABABAB"/>
      </a:hlink>
      <a:folHlink>
        <a:srgbClr val="6666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</Words>
  <Application>Microsoft Office PowerPoint</Application>
  <PresentationFormat>Předvádění na obrazovce (4:3)</PresentationFormat>
  <Paragraphs>29</Paragraphs>
  <Slides>9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/>
      <vt:lpstr>Microsoft Word Document</vt:lpstr>
      <vt:lpstr>Prezentace aplikace PowerPoint</vt:lpstr>
      <vt:lpstr>SP4 -  RD STUDIE      v ARCHICADU</vt:lpstr>
      <vt:lpstr>ZOBRAZENÍ STUDIE: měřítko 1:100 v půdorysech stěny plnou barvou kóty pouze základní venkovní v půdorysech zařizovací předměty a vizualizační prvky barevnost v půdorysech i pohledech barevná perspektiva</vt:lpstr>
      <vt:lpstr>Prezentace aplikace PowerPoint</vt:lpstr>
      <vt:lpstr>ŘEZ</vt:lpstr>
      <vt:lpstr>POHLEDY</vt:lpstr>
      <vt:lpstr>SEZNAM VÝKRESŮ na formátu A4 nebo A3: SITUACE - UMÍSTĚNÍ NA POZEMKU 1. 250 - 1:1000 PŮDORYS PŘÍZEMÍ 1:100 PŮDORYS PODKROVÍ 1:100 ŘEZ 1:100 BAREVNÉ POHLEDY 1:100 BAREVNÁ PERSPEKTIVA - VIZUALIZACE nebo ZÁKRES DO FOTO EVENTUELNĚ INTERIÉROVÁ PERSPEKTIVA 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Vladimíra Jínová</dc:creator>
  <cp:lastModifiedBy>Vladimíra Jínová</cp:lastModifiedBy>
  <cp:revision>1</cp:revision>
  <dcterms:modified xsi:type="dcterms:W3CDTF">2013-07-10T11:32:51Z</dcterms:modified>
</cp:coreProperties>
</file>