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2" d="100"/>
          <a:sy n="92" d="100"/>
        </p:scale>
        <p:origin x="-942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3244652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Shape 9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Shape 9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Shape 9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Shape 1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Shape 11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Shape 1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Shape 12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Shape 13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Shape 1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Shape 14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3" name="Shape 14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ctrTitle"/>
          </p:nvPr>
        </p:nvSpPr>
        <p:spPr>
          <a:xfrm>
            <a:off x="1997075" y="1461141"/>
            <a:ext cx="6400799" cy="1470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ubTitle" idx="1"/>
          </p:nvPr>
        </p:nvSpPr>
        <p:spPr>
          <a:xfrm>
            <a:off x="1997075" y="3002402"/>
            <a:ext cx="6400799" cy="11624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5" name="Shape 15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6" name="Shape 16"/>
          <p:cNvSpPr/>
          <p:nvPr/>
        </p:nvSpPr>
        <p:spPr>
          <a:xfrm>
            <a:off x="3175" y="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7" name="Shape 17"/>
          <p:cNvSpPr/>
          <p:nvPr/>
        </p:nvSpPr>
        <p:spPr>
          <a:xfrm>
            <a:off x="3175" y="2555875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400" y="0"/>
                </a:moveTo>
                <a:lnTo>
                  <a:pt x="0" y="0"/>
                </a:lnTo>
                <a:lnTo>
                  <a:pt x="0" y="514"/>
                </a:lnTo>
                <a:lnTo>
                  <a:pt x="2" y="514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8" name="Shape 18"/>
          <p:cNvSpPr/>
          <p:nvPr/>
        </p:nvSpPr>
        <p:spPr>
          <a:xfrm>
            <a:off x="3175" y="174307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9" name="Shape 19"/>
          <p:cNvSpPr/>
          <p:nvPr/>
        </p:nvSpPr>
        <p:spPr>
          <a:xfrm>
            <a:off x="152400" y="174307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0" name="Shape 20"/>
          <p:cNvSpPr/>
          <p:nvPr/>
        </p:nvSpPr>
        <p:spPr>
          <a:xfrm>
            <a:off x="152400" y="430212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830" y="0"/>
                </a:moveTo>
                <a:lnTo>
                  <a:pt x="398" y="0"/>
                </a:ln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1" name="Shape 21"/>
          <p:cNvSpPr/>
          <p:nvPr/>
        </p:nvSpPr>
        <p:spPr>
          <a:xfrm>
            <a:off x="152400" y="3486150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432" y="0"/>
                </a:moveTo>
                <a:lnTo>
                  <a:pt x="0" y="0"/>
                </a:lnTo>
                <a:lnTo>
                  <a:pt x="398" y="514"/>
                </a:lnTo>
                <a:lnTo>
                  <a:pt x="830" y="514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2" name="Shape 22"/>
          <p:cNvSpPr/>
          <p:nvPr/>
        </p:nvSpPr>
        <p:spPr>
          <a:xfrm>
            <a:off x="984250" y="3486150"/>
            <a:ext cx="1322387" cy="815975"/>
          </a:xfrm>
          <a:custGeom>
            <a:avLst/>
            <a:gdLst/>
            <a:ahLst/>
            <a:cxnLst/>
            <a:rect l="0" t="0" r="0" b="0"/>
            <a:pathLst>
              <a:path w="833" h="514" extrusionOk="0">
                <a:moveTo>
                  <a:pt x="399" y="514"/>
                </a:moveTo>
                <a:lnTo>
                  <a:pt x="833" y="514"/>
                </a:lnTo>
                <a:lnTo>
                  <a:pt x="435" y="0"/>
                </a:lnTo>
                <a:lnTo>
                  <a:pt x="0" y="0"/>
                </a:lnTo>
                <a:lnTo>
                  <a:pt x="399" y="514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3" name="Shape 23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4" name="Shape 24"/>
          <p:cNvSpPr/>
          <p:nvPr/>
        </p:nvSpPr>
        <p:spPr>
          <a:xfrm>
            <a:off x="984250" y="60452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399" y="0"/>
                </a:moveTo>
                <a:lnTo>
                  <a:pt x="0" y="512"/>
                </a:ln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5" name="Shape 25"/>
          <p:cNvSpPr/>
          <p:nvPr/>
        </p:nvSpPr>
        <p:spPr>
          <a:xfrm>
            <a:off x="984250" y="52324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435" y="0"/>
                </a:moveTo>
                <a:lnTo>
                  <a:pt x="0" y="0"/>
                </a:lnTo>
                <a:lnTo>
                  <a:pt x="399" y="512"/>
                </a:lnTo>
                <a:lnTo>
                  <a:pt x="833" y="512"/>
                </a:lnTo>
                <a:lnTo>
                  <a:pt x="435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6" name="Shape 26"/>
          <p:cNvSpPr/>
          <p:nvPr/>
        </p:nvSpPr>
        <p:spPr>
          <a:xfrm>
            <a:off x="1820863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434" y="0"/>
                </a:moveTo>
                <a:lnTo>
                  <a:pt x="0" y="0"/>
                </a:lnTo>
                <a:lnTo>
                  <a:pt x="398" y="512"/>
                </a:lnTo>
                <a:lnTo>
                  <a:pt x="830" y="512"/>
                </a:lnTo>
                <a:lnTo>
                  <a:pt x="434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7" name="Shape 27"/>
          <p:cNvSpPr/>
          <p:nvPr/>
        </p:nvSpPr>
        <p:spPr>
          <a:xfrm>
            <a:off x="3175" y="8128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8" name="Shape 28"/>
          <p:cNvSpPr/>
          <p:nvPr/>
        </p:nvSpPr>
        <p:spPr>
          <a:xfrm>
            <a:off x="152400" y="2555875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0" y="514"/>
                </a:moveTo>
                <a:lnTo>
                  <a:pt x="432" y="514"/>
                </a:lnTo>
                <a:lnTo>
                  <a:pt x="830" y="0"/>
                </a:lnTo>
                <a:lnTo>
                  <a:pt x="398" y="0"/>
                </a:lnTo>
                <a:lnTo>
                  <a:pt x="0" y="514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984250" y="4302125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0" y="512"/>
                </a:move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lnTo>
                  <a:pt x="0" y="512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0" name="Shape 3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1" name="Shape 31"/>
          <p:cNvSpPr/>
          <p:nvPr/>
        </p:nvSpPr>
        <p:spPr>
          <a:xfrm>
            <a:off x="1820863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4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2" name="Shape 32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3" name="Shape 33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4" name="Shape 34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5" name="Shape 35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6" name="Shape 36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7" name="Shape 37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8" name="Shape 38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9" name="Shape 39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0" name="Shape 40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buNone/>
              <a:defRPr sz="3600"/>
            </a:lvl1pPr>
            <a:lvl2pPr rtl="0">
              <a:buNone/>
              <a:defRPr sz="3600"/>
            </a:lvl2pPr>
            <a:lvl3pPr rtl="0">
              <a:buNone/>
              <a:defRPr sz="3600"/>
            </a:lvl3pPr>
            <a:lvl4pPr rtl="0">
              <a:buNone/>
              <a:defRPr sz="3600"/>
            </a:lvl4pPr>
            <a:lvl5pPr rtl="0">
              <a:buNone/>
              <a:defRPr sz="3600"/>
            </a:lvl5pPr>
            <a:lvl6pPr rtl="0">
              <a:buNone/>
              <a:defRPr sz="3600"/>
            </a:lvl6pPr>
            <a:lvl7pPr rtl="0">
              <a:buNone/>
              <a:defRPr sz="3600"/>
            </a:lvl7pPr>
            <a:lvl8pPr rtl="0">
              <a:buNone/>
              <a:defRPr sz="3600"/>
            </a:lvl8pPr>
            <a:lvl9pPr rtl="0">
              <a:buNone/>
              <a:defRPr sz="3600"/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>
                <a:solidFill>
                  <a:schemeClr val="lt1"/>
                </a:solidFill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>
                <a:solidFill>
                  <a:schemeClr val="lt1"/>
                </a:solidFill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>
                <a:solidFill>
                  <a:schemeClr val="lt1"/>
                </a:solidFill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>
                <a:solidFill>
                  <a:schemeClr val="lt1"/>
                </a:solidFill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>
                <a:solidFill>
                  <a:schemeClr val="lt1"/>
                </a:solidFill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aseline="0">
                <a:solidFill>
                  <a:schemeClr val="lt1"/>
                </a:solidFill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aseline="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5" name="Shape 45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6" name="Shape 46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7" name="Shape 47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8" name="Shape 48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3" name="Shape 5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4" name="Shape 5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5" name="Shape 5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6" name="Shape 5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" name="Shape 5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0" name="Shape 6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1" name="Shape 6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2" name="Shape 6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3" name="Shape 6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5" name="Shape 6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6" name="Shape 6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1574800" y="4427537"/>
            <a:ext cx="5486399" cy="68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14300" algn="ctr" rtl="0">
              <a:buSzPct val="100000"/>
              <a:buNone/>
              <a:defRPr sz="1800"/>
            </a:lvl1pPr>
            <a:lvl2pPr marL="0" indent="114300" algn="ctr" rtl="0">
              <a:buSzPct val="100000"/>
              <a:buNone/>
              <a:defRPr sz="1800"/>
            </a:lvl2pPr>
            <a:lvl3pPr marL="0" indent="114300" algn="ctr" rtl="0">
              <a:buSzPct val="100000"/>
              <a:buNone/>
              <a:defRPr sz="1800"/>
            </a:lvl3pPr>
            <a:lvl4pPr marL="0" indent="114300" algn="ctr" rtl="0">
              <a:buSzPct val="100000"/>
              <a:buNone/>
              <a:defRPr sz="1800"/>
            </a:lvl4pPr>
            <a:lvl5pPr marL="0" indent="114300" algn="ctr" rtl="0">
              <a:buSzPct val="100000"/>
              <a:buNone/>
              <a:defRPr sz="1800"/>
            </a:lvl5pPr>
            <a:lvl6pPr marL="0" indent="114300" algn="ctr" rtl="0">
              <a:buSzPct val="100000"/>
              <a:buNone/>
              <a:defRPr sz="1800"/>
            </a:lvl6pPr>
            <a:lvl7pPr marL="0" indent="114300" algn="ctr" rtl="0">
              <a:buSzPct val="100000"/>
              <a:buNone/>
              <a:defRPr sz="1800"/>
            </a:lvl7pPr>
            <a:lvl8pPr marL="0" indent="114300" algn="ctr" rtl="0">
              <a:buSzPct val="100000"/>
              <a:buNone/>
              <a:defRPr sz="1800"/>
            </a:lvl8pPr>
            <a:lvl9pPr marL="0" indent="114300" algn="ctr" rtl="0">
              <a:buSzPct val="100000"/>
              <a:buNone/>
              <a:defRPr sz="1800"/>
            </a:lvl9pPr>
          </a:lstStyle>
          <a:p>
            <a:endParaRPr/>
          </a:p>
        </p:txBody>
      </p:sp>
      <p:sp>
        <p:nvSpPr>
          <p:cNvPr id="69" name="Shape 6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0" name="Shape 7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2" name="Shape 7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3" name="Shape 7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4" name="Shape 7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5" name="Shape 7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6" name="Shape 7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890DA"/>
            </a:gs>
            <a:gs pos="100000">
              <a:schemeClr val="dk2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Shape 7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8" name="Shape 8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9" name="Shape 9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0" name="Shape 10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1" name="Shape 11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1621533"/>
              </p:ext>
            </p:extLst>
          </p:nvPr>
        </p:nvGraphicFramePr>
        <p:xfrm>
          <a:off x="2411760" y="176649"/>
          <a:ext cx="4320480" cy="65023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875762" progId="Word.Document.12">
                  <p:embed/>
                </p:oleObj>
              </mc:Choice>
              <mc:Fallback>
                <p:oleObj name="Dokument" r:id="rId3" imgW="5895909" imgH="887576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76649"/>
                        <a:ext cx="4320480" cy="650231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464859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ctrTitle"/>
          </p:nvPr>
        </p:nvSpPr>
        <p:spPr>
          <a:xfrm>
            <a:off x="1945469" y="2453502"/>
            <a:ext cx="8832000" cy="29682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SP4 -  RD     </a:t>
            </a:r>
          </a:p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  PROVÁDĚCÍ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     v ARCHICADU</a:t>
            </a:r>
          </a:p>
        </p:txBody>
      </p:sp>
      <p:sp>
        <p:nvSpPr>
          <p:cNvPr id="80" name="Shape 80"/>
          <p:cNvSpPr txBox="1">
            <a:spLocks noGrp="1"/>
          </p:cNvSpPr>
          <p:nvPr>
            <p:ph type="subTitle" idx="1"/>
          </p:nvPr>
        </p:nvSpPr>
        <p:spPr>
          <a:xfrm>
            <a:off x="3186728" y="5291727"/>
            <a:ext cx="5411099" cy="67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  <p:sp>
        <p:nvSpPr>
          <p:cNvPr id="81" name="Shape 81"/>
          <p:cNvSpPr txBox="1"/>
          <p:nvPr/>
        </p:nvSpPr>
        <p:spPr>
          <a:xfrm>
            <a:off x="790410" y="842025"/>
            <a:ext cx="61623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4800" b="1">
                <a:solidFill>
                  <a:srgbClr val="FF00FF"/>
                </a:solidFill>
              </a:rPr>
              <a:t>3 - PODKROVÍ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>
            <a:spLocks noGrp="1"/>
          </p:cNvSpPr>
          <p:nvPr>
            <p:ph type="title"/>
          </p:nvPr>
        </p:nvSpPr>
        <p:spPr>
          <a:xfrm>
            <a:off x="447198" y="524587"/>
            <a:ext cx="7310100" cy="12530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4800" u="sng"/>
              <a:t>
</a:t>
            </a:r>
            <a:r>
              <a:rPr lang="cs" sz="4400" u="sng"/>
              <a:t>VÝKRES "PODKROVÍ 1:50"</a:t>
            </a:r>
          </a:p>
        </p:txBody>
      </p:sp>
      <p:sp>
        <p:nvSpPr>
          <p:cNvPr id="87" name="Shape 87"/>
          <p:cNvSpPr txBox="1"/>
          <p:nvPr/>
        </p:nvSpPr>
        <p:spPr>
          <a:xfrm>
            <a:off x="267250" y="1880800"/>
            <a:ext cx="8226000" cy="42918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556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000"/>
              <a:t>NASTAVENÍ ZOBRAZENÍ - STAVEBNÍ POVOLENÍ:</a:t>
            </a:r>
          </a:p>
          <a:p>
            <a:pPr marL="457200" lvl="0" indent="-3556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000"/>
              <a:t>PODROBNÉ KÓTY včetně výšek oken a parapetů</a:t>
            </a:r>
          </a:p>
          <a:p>
            <a:pPr marL="457200" lvl="0" indent="-3556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000"/>
              <a:t>"UROVNAT" ROZMĚRY NA SKLADEBNÉ ROZMĚRY STAVEBNÍCH MATERIÁLŮ - zkontrolovat při posunu oken vzhled v pohledech !</a:t>
            </a:r>
          </a:p>
          <a:p>
            <a:pPr marL="457200" lvl="0" indent="-3556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000"/>
              <a:t>TABULKA MÍSTNOSTÍ - ZÓNY - s výměrami a popisem materiálů</a:t>
            </a:r>
          </a:p>
          <a:p>
            <a:pPr marL="457200" lvl="0" indent="-3556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000"/>
              <a:t>POPIS a VÝPIS PŘEKLADŮ (ID)</a:t>
            </a:r>
          </a:p>
          <a:p>
            <a:pPr marL="457200" lvl="0" indent="-3556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000"/>
              <a:t>NÁVRH, ZAKRESLENÍ A POPIS STROPNÍ KONSTRUKCE - resp. KONSTRUKCE KROVU - dořešit konstrukční řešení - podpěrné sloupky vaznic musí být uloženy na nosných zdech a zatížení přeneseno až do základů stavby</a:t>
            </a:r>
          </a:p>
          <a:p>
            <a:pPr marL="457200" lvl="0" indent="-3556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000"/>
              <a:t>VÝPIS OKEN A DVEŘÍ (tabulky - ID)</a:t>
            </a:r>
          </a:p>
          <a:p>
            <a:pPr marL="457200" lvl="0" indent="-3556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000"/>
              <a:t>LEGENDA MATERIÁLŮ</a:t>
            </a:r>
          </a:p>
          <a:p>
            <a:pPr marL="457200" lvl="0" indent="-3556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000"/>
              <a:t>KONFRONTOVAT s PŘÍČNÝM ŘEZEM STAVBY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/>
                                        <p:tgtEl>
                                          <p:spTgt spid="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 txBox="1">
            <a:spLocks noGrp="1"/>
          </p:cNvSpPr>
          <p:nvPr>
            <p:ph type="title"/>
          </p:nvPr>
        </p:nvSpPr>
        <p:spPr>
          <a:xfrm>
            <a:off x="347248" y="355697"/>
            <a:ext cx="7310100" cy="7533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4800" u="sng"/>
              <a:t>PODKROVÍ 1:50</a:t>
            </a:r>
          </a:p>
        </p:txBody>
      </p:sp>
      <p:sp>
        <p:nvSpPr>
          <p:cNvPr id="93" name="Shape 93"/>
          <p:cNvSpPr/>
          <p:nvPr/>
        </p:nvSpPr>
        <p:spPr>
          <a:xfrm>
            <a:off x="347248" y="1557678"/>
            <a:ext cx="8630200" cy="467902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endParaRPr/>
          </a:p>
        </p:txBody>
      </p:sp>
      <p:sp>
        <p:nvSpPr>
          <p:cNvPr id="99" name="Shape 9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00" name="Shape 100"/>
          <p:cNvSpPr/>
          <p:nvPr/>
        </p:nvSpPr>
        <p:spPr>
          <a:xfrm>
            <a:off x="258844" y="687382"/>
            <a:ext cx="7077955" cy="560636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TABULKA MÍSTNOSTÍ</a:t>
            </a:r>
          </a:p>
        </p:txBody>
      </p:sp>
      <p:sp>
        <p:nvSpPr>
          <p:cNvPr id="106" name="Shape 10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07" name="Shape 107"/>
          <p:cNvSpPr/>
          <p:nvPr/>
        </p:nvSpPr>
        <p:spPr>
          <a:xfrm>
            <a:off x="829950" y="2338138"/>
            <a:ext cx="7223781" cy="273761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Shape 11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TABULKA PŘEKLADŮ</a:t>
            </a:r>
          </a:p>
        </p:txBody>
      </p:sp>
      <p:sp>
        <p:nvSpPr>
          <p:cNvPr id="113" name="Shape 11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14" name="Shape 114"/>
          <p:cNvSpPr/>
          <p:nvPr/>
        </p:nvSpPr>
        <p:spPr>
          <a:xfrm>
            <a:off x="534725" y="3133975"/>
            <a:ext cx="7496175" cy="24669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9329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TABULKA OKEN</a:t>
            </a:r>
          </a:p>
        </p:txBody>
      </p:sp>
      <p:sp>
        <p:nvSpPr>
          <p:cNvPr id="120" name="Shape 12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21" name="Shape 121"/>
          <p:cNvSpPr/>
          <p:nvPr/>
        </p:nvSpPr>
        <p:spPr>
          <a:xfrm>
            <a:off x="2614746" y="1222890"/>
            <a:ext cx="4722054" cy="55458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hape 1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9431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TABULKA DVEŘÍ</a:t>
            </a:r>
          </a:p>
        </p:txBody>
      </p:sp>
      <p:sp>
        <p:nvSpPr>
          <p:cNvPr id="127" name="Shape 12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28" name="Shape 128"/>
          <p:cNvSpPr/>
          <p:nvPr/>
        </p:nvSpPr>
        <p:spPr>
          <a:xfrm>
            <a:off x="3623874" y="1200866"/>
            <a:ext cx="3818825" cy="531899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Shape 133"/>
          <p:cNvSpPr txBox="1">
            <a:spLocks noGrp="1"/>
          </p:cNvSpPr>
          <p:nvPr>
            <p:ph type="body" idx="1"/>
          </p:nvPr>
        </p:nvSpPr>
        <p:spPr>
          <a:xfrm>
            <a:off x="367225" y="390524"/>
            <a:ext cx="7089900" cy="24284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800"/>
              <a:t>VŠE VLOŽIT NA VÝKRES "PŘÍZEMÍ 1:50" s příslušnou velikostí podkladního formátu - rozmístit účelně, bez zbytkových ploch papíru na naformátovaný podklad </a:t>
            </a:r>
          </a:p>
          <a:p>
            <a:pPr lvl="0" rtl="0">
              <a:buNone/>
            </a:pPr>
            <a:r>
              <a:rPr lang="cs" sz="2800"/>
              <a:t>s tabulkou a logem.....</a:t>
            </a:r>
          </a:p>
        </p:txBody>
      </p:sp>
      <p:sp>
        <p:nvSpPr>
          <p:cNvPr id="134" name="Shape 134"/>
          <p:cNvSpPr/>
          <p:nvPr/>
        </p:nvSpPr>
        <p:spPr>
          <a:xfrm>
            <a:off x="1954670" y="2623783"/>
            <a:ext cx="6312079" cy="40222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 txBox="1">
            <a:spLocks noGrp="1"/>
          </p:cNvSpPr>
          <p:nvPr>
            <p:ph type="title"/>
          </p:nvPr>
        </p:nvSpPr>
        <p:spPr>
          <a:xfrm>
            <a:off x="457200" y="584562"/>
            <a:ext cx="883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/>
              <a:t>SEZNAM VÝKRESŮ:</a:t>
            </a:r>
          </a:p>
          <a:p>
            <a:pPr lvl="0" rtl="0">
              <a:buClr>
                <a:srgbClr val="000000"/>
              </a:buClr>
              <a:buSzPct val="36666"/>
              <a:buFont typeface="Arial"/>
              <a:buNone/>
            </a:pPr>
            <a:r>
              <a:rPr lang="cs" sz="3000"/>
              <a:t>pro připomenutí, co Vás ještě letos čeká:</a:t>
            </a:r>
          </a:p>
          <a:p>
            <a:endParaRPr lang="cs" sz="3000"/>
          </a:p>
        </p:txBody>
      </p:sp>
      <p:sp>
        <p:nvSpPr>
          <p:cNvPr id="140" name="Shape 140"/>
          <p:cNvSpPr/>
          <p:nvPr/>
        </p:nvSpPr>
        <p:spPr>
          <a:xfrm>
            <a:off x="2264225" y="1424450"/>
            <a:ext cx="5307679" cy="52094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Shape 14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46" name="Shape 146"/>
          <p:cNvSpPr txBox="1">
            <a:spLocks noGrp="1"/>
          </p:cNvSpPr>
          <p:nvPr>
            <p:ph type="title"/>
          </p:nvPr>
        </p:nvSpPr>
        <p:spPr>
          <a:xfrm>
            <a:off x="457200" y="674512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 - nashledanou příště, ale "můžete" pracovat i doma!</a:t>
            </a:r>
          </a:p>
        </p:txBody>
      </p:sp>
      <p:sp>
        <p:nvSpPr>
          <p:cNvPr id="147" name="Shape 147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48" name="Shape 148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462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FFD80C"/>
      </a:accent1>
      <a:accent2>
        <a:srgbClr val="CD108C"/>
      </a:accent2>
      <a:accent3>
        <a:srgbClr val="0990DB"/>
      </a:accent3>
      <a:accent4>
        <a:srgbClr val="AAAAAA"/>
      </a:accent4>
      <a:accent5>
        <a:srgbClr val="C3F180"/>
      </a:accent5>
      <a:accent6>
        <a:srgbClr val="FF986D"/>
      </a:accent6>
      <a:hlink>
        <a:srgbClr val="ABABAB"/>
      </a:hlink>
      <a:folHlink>
        <a:srgbClr val="6666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181</Words>
  <Application>Microsoft Office PowerPoint</Application>
  <PresentationFormat>Předvádění na obrazovce (4:3)</PresentationFormat>
  <Paragraphs>25</Paragraphs>
  <Slides>12</Slides>
  <Notes>11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/>
      <vt:lpstr>Microsoft Word Document</vt:lpstr>
      <vt:lpstr>Prezentace aplikace PowerPoint</vt:lpstr>
      <vt:lpstr> SP4 -  RD         PROVÁDĚCÍ      v ARCHICADU</vt:lpstr>
      <vt:lpstr>
VÝKRES "PODKROVÍ 1:50"</vt:lpstr>
      <vt:lpstr>PODKROVÍ 1:50</vt:lpstr>
      <vt:lpstr>Prezentace aplikace PowerPoint</vt:lpstr>
      <vt:lpstr>TABULKA MÍSTNOSTÍ</vt:lpstr>
      <vt:lpstr>TABULKA PŘEKLADŮ</vt:lpstr>
      <vt:lpstr>TABULKA OKEN</vt:lpstr>
      <vt:lpstr>TABULKA DVEŘÍ</vt:lpstr>
      <vt:lpstr>Prezentace aplikace PowerPoint</vt:lpstr>
      <vt:lpstr>SEZNAM VÝKRESŮ: pro připomenutí, co Vás ještě letos čeká: </vt:lpstr>
      <vt:lpstr>Děkuji za pozornost - nashledanou příště, ale "můžete" pracovat i doma!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2013-07-10T11:38:11Z</dcterms:modified>
</cp:coreProperties>
</file>