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5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2" d="100"/>
          <a:sy n="92" d="100"/>
        </p:scale>
        <p:origin x="-942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303235086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Shape 8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hape 9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Shape 9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Shape 97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Shape 9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Shape 104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" name="Shape 10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Shape 11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Shape 11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Shape 11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9" name="Shape 11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Shape 13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Shape 13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hape 13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Shape 14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Shape 14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" name="Shape 14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Shape 15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3" name="Shape 15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Shape 16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" name="Shape 16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 txBox="1">
            <a:spLocks noGrp="1"/>
          </p:cNvSpPr>
          <p:nvPr>
            <p:ph type="ctrTitle"/>
          </p:nvPr>
        </p:nvSpPr>
        <p:spPr>
          <a:xfrm>
            <a:off x="1997075" y="1461141"/>
            <a:ext cx="6400799" cy="1470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Shape 14"/>
          <p:cNvSpPr txBox="1">
            <a:spLocks noGrp="1"/>
          </p:cNvSpPr>
          <p:nvPr>
            <p:ph type="subTitle" idx="1"/>
          </p:nvPr>
        </p:nvSpPr>
        <p:spPr>
          <a:xfrm>
            <a:off x="1997075" y="3002402"/>
            <a:ext cx="6400799" cy="11624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5" name="Shape 15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6" name="Shape 16"/>
          <p:cNvSpPr/>
          <p:nvPr/>
        </p:nvSpPr>
        <p:spPr>
          <a:xfrm>
            <a:off x="3175" y="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7" name="Shape 17"/>
          <p:cNvSpPr/>
          <p:nvPr/>
        </p:nvSpPr>
        <p:spPr>
          <a:xfrm>
            <a:off x="3175" y="2555875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400" y="0"/>
                </a:moveTo>
                <a:lnTo>
                  <a:pt x="0" y="0"/>
                </a:lnTo>
                <a:lnTo>
                  <a:pt x="0" y="514"/>
                </a:lnTo>
                <a:lnTo>
                  <a:pt x="2" y="514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8" name="Shape 18"/>
          <p:cNvSpPr/>
          <p:nvPr/>
        </p:nvSpPr>
        <p:spPr>
          <a:xfrm>
            <a:off x="3175" y="174307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9" name="Shape 19"/>
          <p:cNvSpPr/>
          <p:nvPr/>
        </p:nvSpPr>
        <p:spPr>
          <a:xfrm>
            <a:off x="152400" y="174307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0" name="Shape 20"/>
          <p:cNvSpPr/>
          <p:nvPr/>
        </p:nvSpPr>
        <p:spPr>
          <a:xfrm>
            <a:off x="152400" y="430212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830" y="0"/>
                </a:moveTo>
                <a:lnTo>
                  <a:pt x="398" y="0"/>
                </a:ln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1" name="Shape 21"/>
          <p:cNvSpPr/>
          <p:nvPr/>
        </p:nvSpPr>
        <p:spPr>
          <a:xfrm>
            <a:off x="152400" y="3486150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432" y="0"/>
                </a:moveTo>
                <a:lnTo>
                  <a:pt x="0" y="0"/>
                </a:lnTo>
                <a:lnTo>
                  <a:pt x="398" y="514"/>
                </a:lnTo>
                <a:lnTo>
                  <a:pt x="830" y="514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2" name="Shape 22"/>
          <p:cNvSpPr/>
          <p:nvPr/>
        </p:nvSpPr>
        <p:spPr>
          <a:xfrm>
            <a:off x="984250" y="3486150"/>
            <a:ext cx="1322387" cy="815975"/>
          </a:xfrm>
          <a:custGeom>
            <a:avLst/>
            <a:gdLst/>
            <a:ahLst/>
            <a:cxnLst/>
            <a:rect l="0" t="0" r="0" b="0"/>
            <a:pathLst>
              <a:path w="833" h="514" extrusionOk="0">
                <a:moveTo>
                  <a:pt x="399" y="514"/>
                </a:moveTo>
                <a:lnTo>
                  <a:pt x="833" y="514"/>
                </a:lnTo>
                <a:lnTo>
                  <a:pt x="435" y="0"/>
                </a:lnTo>
                <a:lnTo>
                  <a:pt x="0" y="0"/>
                </a:lnTo>
                <a:lnTo>
                  <a:pt x="399" y="514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3" name="Shape 23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4" name="Shape 24"/>
          <p:cNvSpPr/>
          <p:nvPr/>
        </p:nvSpPr>
        <p:spPr>
          <a:xfrm>
            <a:off x="984250" y="60452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399" y="0"/>
                </a:moveTo>
                <a:lnTo>
                  <a:pt x="0" y="512"/>
                </a:ln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5" name="Shape 25"/>
          <p:cNvSpPr/>
          <p:nvPr/>
        </p:nvSpPr>
        <p:spPr>
          <a:xfrm>
            <a:off x="984250" y="52324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435" y="0"/>
                </a:moveTo>
                <a:lnTo>
                  <a:pt x="0" y="0"/>
                </a:lnTo>
                <a:lnTo>
                  <a:pt x="399" y="512"/>
                </a:lnTo>
                <a:lnTo>
                  <a:pt x="833" y="512"/>
                </a:lnTo>
                <a:lnTo>
                  <a:pt x="435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6" name="Shape 26"/>
          <p:cNvSpPr/>
          <p:nvPr/>
        </p:nvSpPr>
        <p:spPr>
          <a:xfrm>
            <a:off x="1820863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434" y="0"/>
                </a:moveTo>
                <a:lnTo>
                  <a:pt x="0" y="0"/>
                </a:lnTo>
                <a:lnTo>
                  <a:pt x="398" y="512"/>
                </a:lnTo>
                <a:lnTo>
                  <a:pt x="830" y="512"/>
                </a:lnTo>
                <a:lnTo>
                  <a:pt x="434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7" name="Shape 27"/>
          <p:cNvSpPr/>
          <p:nvPr/>
        </p:nvSpPr>
        <p:spPr>
          <a:xfrm>
            <a:off x="3175" y="8128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8" name="Shape 28"/>
          <p:cNvSpPr/>
          <p:nvPr/>
        </p:nvSpPr>
        <p:spPr>
          <a:xfrm>
            <a:off x="152400" y="2555875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0" y="514"/>
                </a:moveTo>
                <a:lnTo>
                  <a:pt x="432" y="514"/>
                </a:lnTo>
                <a:lnTo>
                  <a:pt x="830" y="0"/>
                </a:lnTo>
                <a:lnTo>
                  <a:pt x="398" y="0"/>
                </a:lnTo>
                <a:lnTo>
                  <a:pt x="0" y="514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984250" y="4302125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0" y="512"/>
                </a:move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lnTo>
                  <a:pt x="0" y="512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0" name="Shape 3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1" name="Shape 31"/>
          <p:cNvSpPr/>
          <p:nvPr/>
        </p:nvSpPr>
        <p:spPr>
          <a:xfrm>
            <a:off x="1820863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4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2" name="Shape 32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3" name="Shape 33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4" name="Shape 34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5" name="Shape 35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6" name="Shape 36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7" name="Shape 37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8" name="Shape 38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9" name="Shape 39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0" name="Shape 40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1" name="Shape 41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buNone/>
              <a:defRPr sz="3600"/>
            </a:lvl1pPr>
            <a:lvl2pPr rtl="0">
              <a:buNone/>
              <a:defRPr sz="3600"/>
            </a:lvl2pPr>
            <a:lvl3pPr rtl="0">
              <a:buNone/>
              <a:defRPr sz="3600"/>
            </a:lvl3pPr>
            <a:lvl4pPr rtl="0">
              <a:buNone/>
              <a:defRPr sz="3600"/>
            </a:lvl4pPr>
            <a:lvl5pPr rtl="0">
              <a:buNone/>
              <a:defRPr sz="3600"/>
            </a:lvl5pPr>
            <a:lvl6pPr rtl="0">
              <a:buNone/>
              <a:defRPr sz="3600"/>
            </a:lvl6pPr>
            <a:lvl7pPr rtl="0">
              <a:buNone/>
              <a:defRPr sz="3600"/>
            </a:lvl7pPr>
            <a:lvl8pPr rtl="0">
              <a:buNone/>
              <a:defRPr sz="3600"/>
            </a:lvl8pPr>
            <a:lvl9pPr rtl="0">
              <a:buNone/>
              <a:defRPr sz="3600"/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>
                <a:solidFill>
                  <a:schemeClr val="lt1"/>
                </a:solidFill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>
                <a:solidFill>
                  <a:schemeClr val="lt1"/>
                </a:solidFill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>
                <a:solidFill>
                  <a:schemeClr val="lt1"/>
                </a:solidFill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>
                <a:solidFill>
                  <a:schemeClr val="lt1"/>
                </a:solidFill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>
                <a:solidFill>
                  <a:schemeClr val="lt1"/>
                </a:solidFill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aseline="0">
                <a:solidFill>
                  <a:schemeClr val="lt1"/>
                </a:solidFill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aseline="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5" name="Shape 45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6" name="Shape 46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7" name="Shape 47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8" name="Shape 48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2" name="Shape 52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3" name="Shape 5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4" name="Shape 5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5" name="Shape 5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6" name="Shape 5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9" name="Shape 5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0" name="Shape 6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1" name="Shape 6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2" name="Shape 6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3" name="Shape 6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4" name="Shape 6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5" name="Shape 6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6" name="Shape 6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1574800" y="4427537"/>
            <a:ext cx="5486399" cy="68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14300" algn="ctr" rtl="0">
              <a:buSzPct val="100000"/>
              <a:buNone/>
              <a:defRPr sz="1800"/>
            </a:lvl1pPr>
            <a:lvl2pPr marL="0" indent="114300" algn="ctr" rtl="0">
              <a:buSzPct val="100000"/>
              <a:buNone/>
              <a:defRPr sz="1800"/>
            </a:lvl2pPr>
            <a:lvl3pPr marL="0" indent="114300" algn="ctr" rtl="0">
              <a:buSzPct val="100000"/>
              <a:buNone/>
              <a:defRPr sz="1800"/>
            </a:lvl3pPr>
            <a:lvl4pPr marL="0" indent="114300" algn="ctr" rtl="0">
              <a:buSzPct val="100000"/>
              <a:buNone/>
              <a:defRPr sz="1800"/>
            </a:lvl4pPr>
            <a:lvl5pPr marL="0" indent="114300" algn="ctr" rtl="0">
              <a:buSzPct val="100000"/>
              <a:buNone/>
              <a:defRPr sz="1800"/>
            </a:lvl5pPr>
            <a:lvl6pPr marL="0" indent="114300" algn="ctr" rtl="0">
              <a:buSzPct val="100000"/>
              <a:buNone/>
              <a:defRPr sz="1800"/>
            </a:lvl6pPr>
            <a:lvl7pPr marL="0" indent="114300" algn="ctr" rtl="0">
              <a:buSzPct val="100000"/>
              <a:buNone/>
              <a:defRPr sz="1800"/>
            </a:lvl7pPr>
            <a:lvl8pPr marL="0" indent="114300" algn="ctr" rtl="0">
              <a:buSzPct val="100000"/>
              <a:buNone/>
              <a:defRPr sz="1800"/>
            </a:lvl8pPr>
            <a:lvl9pPr marL="0" indent="114300" algn="ctr" rtl="0">
              <a:buSzPct val="100000"/>
              <a:buNone/>
              <a:defRPr sz="1800"/>
            </a:lvl9pPr>
          </a:lstStyle>
          <a:p>
            <a:endParaRPr/>
          </a:p>
        </p:txBody>
      </p:sp>
      <p:sp>
        <p:nvSpPr>
          <p:cNvPr id="69" name="Shape 6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0" name="Shape 7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1" name="Shape 7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2" name="Shape 7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3" name="Shape 7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4" name="Shape 7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5" name="Shape 7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6" name="Shape 7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2890DA"/>
            </a:gs>
            <a:gs pos="100000">
              <a:schemeClr val="dk2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Shape 7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8" name="Shape 8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9" name="Shape 9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0" name="Shape 10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1" name="Shape 11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42720765"/>
              </p:ext>
            </p:extLst>
          </p:nvPr>
        </p:nvGraphicFramePr>
        <p:xfrm>
          <a:off x="2411760" y="198735"/>
          <a:ext cx="4320480" cy="646053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816036" progId="Word.Document.12">
                  <p:embed/>
                </p:oleObj>
              </mc:Choice>
              <mc:Fallback>
                <p:oleObj name="Dokument" r:id="rId3" imgW="5895909" imgH="881603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198735"/>
                        <a:ext cx="4320480" cy="646053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169446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 txBox="1">
            <a:spLocks noGrp="1"/>
          </p:cNvSpPr>
          <p:nvPr>
            <p:ph type="ctrTitle"/>
          </p:nvPr>
        </p:nvSpPr>
        <p:spPr>
          <a:xfrm>
            <a:off x="1945469" y="2453502"/>
            <a:ext cx="8832000" cy="29682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 SP4 -  RD     </a:t>
            </a:r>
          </a:p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   PROVÁDĚCÍ</a:t>
            </a:r>
          </a:p>
          <a:p>
            <a:pPr lvl="0" rtl="0">
              <a:buNone/>
            </a:pPr>
            <a:r>
              <a:rPr lang="cs" sz="6000">
                <a:solidFill>
                  <a:srgbClr val="000000"/>
                </a:solidFill>
              </a:rPr>
              <a:t>     v ARCHICADU</a:t>
            </a:r>
          </a:p>
        </p:txBody>
      </p:sp>
      <p:sp>
        <p:nvSpPr>
          <p:cNvPr id="80" name="Shape 80"/>
          <p:cNvSpPr txBox="1">
            <a:spLocks noGrp="1"/>
          </p:cNvSpPr>
          <p:nvPr>
            <p:ph type="subTitle" idx="1"/>
          </p:nvPr>
        </p:nvSpPr>
        <p:spPr>
          <a:xfrm>
            <a:off x="3186728" y="5291727"/>
            <a:ext cx="5411099" cy="67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  <p:sp>
        <p:nvSpPr>
          <p:cNvPr id="81" name="Shape 81"/>
          <p:cNvSpPr txBox="1"/>
          <p:nvPr/>
        </p:nvSpPr>
        <p:spPr>
          <a:xfrm>
            <a:off x="790410" y="381250"/>
            <a:ext cx="79410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3600" b="1">
                <a:solidFill>
                  <a:srgbClr val="FF00FF"/>
                </a:solidFill>
              </a:rPr>
              <a:t>8 - KOORDINAČNÍ SITUACE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 txBox="1">
            <a:spLocks noGrp="1"/>
          </p:cNvSpPr>
          <p:nvPr>
            <p:ph type="title"/>
          </p:nvPr>
        </p:nvSpPr>
        <p:spPr>
          <a:xfrm>
            <a:off x="479323" y="-218850"/>
            <a:ext cx="7679700" cy="12530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3000" u="sng"/>
              <a:t>KOORDINAČNÍ SITUACE 1:250 - 1:500</a:t>
            </a:r>
          </a:p>
        </p:txBody>
      </p:sp>
      <p:sp>
        <p:nvSpPr>
          <p:cNvPr id="87" name="Shape 87"/>
          <p:cNvSpPr txBox="1"/>
          <p:nvPr/>
        </p:nvSpPr>
        <p:spPr>
          <a:xfrm>
            <a:off x="299375" y="1034250"/>
            <a:ext cx="8386799" cy="42918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marL="457200" lvl="0" indent="-355600" rtl="0">
              <a:buClr>
                <a:srgbClr val="FFFFFF"/>
              </a:buClr>
              <a:buSzPct val="166666"/>
              <a:buFont typeface="Arial"/>
              <a:buChar char="•"/>
            </a:pPr>
            <a:r>
              <a:rPr lang="cs" sz="2000">
                <a:solidFill>
                  <a:srgbClr val="FFFFFF"/>
                </a:solidFill>
              </a:rPr>
              <a:t>Navazujeme na soubor SITUACE - STUDIE</a:t>
            </a:r>
          </a:p>
          <a:p>
            <a:endParaRPr lang="cs" sz="2000">
              <a:solidFill>
                <a:srgbClr val="FFFFFF"/>
              </a:solidFill>
            </a:endParaRPr>
          </a:p>
        </p:txBody>
      </p:sp>
      <p:sp>
        <p:nvSpPr>
          <p:cNvPr id="88" name="Shape 88"/>
          <p:cNvSpPr txBox="1"/>
          <p:nvPr/>
        </p:nvSpPr>
        <p:spPr>
          <a:xfrm>
            <a:off x="1091223" y="2514600"/>
            <a:ext cx="27201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3000"/>
              <a:t>STUDIE</a:t>
            </a:r>
          </a:p>
        </p:txBody>
      </p:sp>
      <p:sp>
        <p:nvSpPr>
          <p:cNvPr id="89" name="Shape 89"/>
          <p:cNvSpPr/>
          <p:nvPr/>
        </p:nvSpPr>
        <p:spPr>
          <a:xfrm>
            <a:off x="543564" y="1476691"/>
            <a:ext cx="7898420" cy="532063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hape 94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K</a:t>
            </a:r>
            <a:r>
              <a:rPr lang="cs" u="sng"/>
              <a:t>OORDINAČNÍ SITUACE</a:t>
            </a:r>
          </a:p>
        </p:txBody>
      </p:sp>
      <p:sp>
        <p:nvSpPr>
          <p:cNvPr id="95" name="Shape 9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318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SOUBOR - ULOŽIT JAKO"</a:t>
            </a:r>
          </a:p>
          <a:p>
            <a:pPr marL="457200" lvl="0" indent="-4318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"SITUACE prováděcí. pln"</a:t>
            </a:r>
          </a:p>
        </p:txBody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Shape 100"/>
          <p:cNvSpPr txBox="1">
            <a:spLocks noGrp="1"/>
          </p:cNvSpPr>
          <p:nvPr>
            <p:ph type="title"/>
          </p:nvPr>
        </p:nvSpPr>
        <p:spPr>
          <a:xfrm>
            <a:off x="371475" y="500050"/>
            <a:ext cx="6879600" cy="6281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u="sng"/>
              <a:t>KOORDINAČNÍ SITUACE</a:t>
            </a:r>
          </a:p>
        </p:txBody>
      </p:sp>
      <p:sp>
        <p:nvSpPr>
          <p:cNvPr id="101" name="Shape 101"/>
          <p:cNvSpPr txBox="1">
            <a:spLocks noGrp="1"/>
          </p:cNvSpPr>
          <p:nvPr>
            <p:ph type="body" idx="1"/>
          </p:nvPr>
        </p:nvSpPr>
        <p:spPr>
          <a:xfrm>
            <a:off x="240000" y="1233150"/>
            <a:ext cx="9397800" cy="1546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3810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 sz="2400"/>
              <a:t>doplnit  SÍTĚ - ELEKTRO, VODA, KANALIZACE, </a:t>
            </a:r>
          </a:p>
          <a:p>
            <a:pPr lvl="0">
              <a:buNone/>
            </a:pPr>
            <a:r>
              <a:rPr lang="cs" sz="2400"/>
              <a:t>      PLYN, DEŠŤOVÁ VODA + SVODY, TELEFONICA O2</a:t>
            </a:r>
          </a:p>
        </p:txBody>
      </p:sp>
      <p:sp>
        <p:nvSpPr>
          <p:cNvPr id="102" name="Shape 102"/>
          <p:cNvSpPr/>
          <p:nvPr/>
        </p:nvSpPr>
        <p:spPr>
          <a:xfrm>
            <a:off x="457284" y="2218458"/>
            <a:ext cx="7908162" cy="471731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Shape 107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u="sng"/>
              <a:t>KOORDINAČNÍ SITUACE</a:t>
            </a:r>
          </a:p>
        </p:txBody>
      </p:sp>
      <p:sp>
        <p:nvSpPr>
          <p:cNvPr id="108" name="Shape 10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318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vytvořit VÝKRES a ponechat pouze tento - ostatní v souboru SITUACE promazat</a:t>
            </a:r>
          </a:p>
        </p:txBody>
      </p:sp>
      <p:sp>
        <p:nvSpPr>
          <p:cNvPr id="109" name="Shape 109"/>
          <p:cNvSpPr/>
          <p:nvPr/>
        </p:nvSpPr>
        <p:spPr>
          <a:xfrm>
            <a:off x="2917067" y="3108769"/>
            <a:ext cx="4184592" cy="303293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u="sng"/>
              <a:t>KOORDINAČNÍ SITUACE</a:t>
            </a:r>
          </a:p>
        </p:txBody>
      </p:sp>
      <p:sp>
        <p:nvSpPr>
          <p:cNvPr id="115" name="Shape 11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318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v PRACOVNÍM LISTĚ vytvořit </a:t>
            </a:r>
          </a:p>
          <a:p>
            <a:pPr marL="457200" lvl="0" indent="-43180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LEGENDU SÍTÍ</a:t>
            </a:r>
          </a:p>
        </p:txBody>
      </p:sp>
      <p:sp>
        <p:nvSpPr>
          <p:cNvPr id="116" name="Shape 116"/>
          <p:cNvSpPr/>
          <p:nvPr/>
        </p:nvSpPr>
        <p:spPr>
          <a:xfrm>
            <a:off x="622250" y="3201500"/>
            <a:ext cx="7610475" cy="225742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Shape 121"/>
          <p:cNvSpPr txBox="1">
            <a:spLocks noGrp="1"/>
          </p:cNvSpPr>
          <p:nvPr>
            <p:ph type="title"/>
          </p:nvPr>
        </p:nvSpPr>
        <p:spPr>
          <a:xfrm>
            <a:off x="347248" y="355697"/>
            <a:ext cx="8665499" cy="7533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4000" u="sng"/>
              <a:t>KOORDINAČNÍ SITUACE</a:t>
            </a:r>
          </a:p>
        </p:txBody>
      </p:sp>
      <p:sp>
        <p:nvSpPr>
          <p:cNvPr id="122" name="Shape 122"/>
          <p:cNvSpPr txBox="1"/>
          <p:nvPr/>
        </p:nvSpPr>
        <p:spPr>
          <a:xfrm>
            <a:off x="319698" y="1153725"/>
            <a:ext cx="8238299" cy="10946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marL="457200" lvl="0" indent="-381000" rtl="0">
              <a:buClr>
                <a:srgbClr val="FFFFFF"/>
              </a:buClr>
              <a:buSzPct val="166666"/>
              <a:buFont typeface="Arial"/>
              <a:buChar char="•"/>
            </a:pPr>
            <a:r>
              <a:rPr lang="cs" sz="2400">
                <a:solidFill>
                  <a:srgbClr val="FFFFFF"/>
                </a:solidFill>
              </a:rPr>
              <a:t>Legendu přidat na výkres + uložit soubor</a:t>
            </a:r>
          </a:p>
        </p:txBody>
      </p:sp>
      <p:sp>
        <p:nvSpPr>
          <p:cNvPr id="123" name="Shape 123"/>
          <p:cNvSpPr/>
          <p:nvPr/>
        </p:nvSpPr>
        <p:spPr>
          <a:xfrm>
            <a:off x="877195" y="2142773"/>
            <a:ext cx="7095024" cy="414410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Shape 12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u="sng"/>
              <a:t>KOORDINAČNÍ SITUACE</a:t>
            </a:r>
          </a:p>
        </p:txBody>
      </p:sp>
      <p:sp>
        <p:nvSpPr>
          <p:cNvPr id="129" name="Shape 12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318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v souboru RD PROVÁDĚCÍ - příjmení</a:t>
            </a:r>
          </a:p>
          <a:p>
            <a:pPr marL="457200" lvl="0" indent="-4318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soubor - speciality souboru - spojit</a:t>
            </a:r>
          </a:p>
        </p:txBody>
      </p:sp>
      <p:sp>
        <p:nvSpPr>
          <p:cNvPr id="130" name="Shape 130"/>
          <p:cNvSpPr/>
          <p:nvPr/>
        </p:nvSpPr>
        <p:spPr>
          <a:xfrm>
            <a:off x="4516120" y="2704377"/>
            <a:ext cx="3529204" cy="373602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Shape 13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u="sng"/>
              <a:t>KOORDINAČNÍ SITUACE</a:t>
            </a:r>
          </a:p>
        </p:txBody>
      </p:sp>
      <p:sp>
        <p:nvSpPr>
          <p:cNvPr id="136" name="Shape 13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318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vyhledat soubor SITUACE promazaný</a:t>
            </a:r>
          </a:p>
          <a:p>
            <a:pPr marL="457200" lvl="0" indent="-4318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spojit pouze VÝKRESOVOU SLOŽKU</a:t>
            </a:r>
          </a:p>
          <a:p>
            <a:pPr marL="457200" lvl="0" indent="-43180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SPOJIT</a:t>
            </a:r>
          </a:p>
        </p:txBody>
      </p:sp>
      <p:sp>
        <p:nvSpPr>
          <p:cNvPr id="137" name="Shape 137"/>
          <p:cNvSpPr/>
          <p:nvPr/>
        </p:nvSpPr>
        <p:spPr>
          <a:xfrm>
            <a:off x="1031281" y="3616405"/>
            <a:ext cx="7129193" cy="249729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Shape 14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u="sng"/>
              <a:t>KOORDINAČNÍ SITUACE</a:t>
            </a:r>
          </a:p>
        </p:txBody>
      </p:sp>
      <p:sp>
        <p:nvSpPr>
          <p:cNvPr id="143" name="Shape 14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318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/>
              <a:t>připojenou KOORDINAČNÍ SITUACI přesunout na 1. pozici v seznamu výkresů</a:t>
            </a:r>
          </a:p>
        </p:txBody>
      </p:sp>
      <p:sp>
        <p:nvSpPr>
          <p:cNvPr id="144" name="Shape 144"/>
          <p:cNvSpPr/>
          <p:nvPr/>
        </p:nvSpPr>
        <p:spPr>
          <a:xfrm>
            <a:off x="527175" y="3265533"/>
            <a:ext cx="7891705" cy="301116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Shape 149"/>
          <p:cNvSpPr txBox="1">
            <a:spLocks noGrp="1"/>
          </p:cNvSpPr>
          <p:nvPr>
            <p:ph type="title"/>
          </p:nvPr>
        </p:nvSpPr>
        <p:spPr>
          <a:xfrm>
            <a:off x="457200" y="584562"/>
            <a:ext cx="88395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Clr>
                <a:srgbClr val="000000"/>
              </a:buClr>
              <a:buSzPct val="29729"/>
              <a:buFont typeface="Arial"/>
              <a:buNone/>
            </a:pPr>
            <a:r>
              <a:rPr lang="cs" sz="3700"/>
              <a:t>SEZNAM VÝKRESŮ:</a:t>
            </a:r>
          </a:p>
          <a:p>
            <a:pPr lvl="0" rtl="0">
              <a:buClr>
                <a:srgbClr val="000000"/>
              </a:buClr>
              <a:buSzPct val="36666"/>
              <a:buFont typeface="Arial"/>
              <a:buNone/>
            </a:pPr>
            <a:r>
              <a:rPr lang="cs" sz="3000"/>
              <a:t>pro připomenutí, co Vás ještě letos čeká:</a:t>
            </a:r>
          </a:p>
          <a:p>
            <a:endParaRPr lang="cs" sz="3000"/>
          </a:p>
        </p:txBody>
      </p:sp>
      <p:sp>
        <p:nvSpPr>
          <p:cNvPr id="150" name="Shape 150"/>
          <p:cNvSpPr/>
          <p:nvPr/>
        </p:nvSpPr>
        <p:spPr>
          <a:xfrm>
            <a:off x="2264225" y="1424450"/>
            <a:ext cx="5307679" cy="520943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Shape 15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56" name="Shape 156"/>
          <p:cNvSpPr txBox="1">
            <a:spLocks noGrp="1"/>
          </p:cNvSpPr>
          <p:nvPr>
            <p:ph type="title"/>
          </p:nvPr>
        </p:nvSpPr>
        <p:spPr>
          <a:xfrm>
            <a:off x="457200" y="674512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 - nashledanou příště, ale "můžete" pracovat i doma!</a:t>
            </a:r>
          </a:p>
        </p:txBody>
      </p:sp>
      <p:sp>
        <p:nvSpPr>
          <p:cNvPr id="157" name="Shape 157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58" name="Shape 158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462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FFD80C"/>
      </a:accent1>
      <a:accent2>
        <a:srgbClr val="CD108C"/>
      </a:accent2>
      <a:accent3>
        <a:srgbClr val="0990DB"/>
      </a:accent3>
      <a:accent4>
        <a:srgbClr val="AAAAAA"/>
      </a:accent4>
      <a:accent5>
        <a:srgbClr val="C3F180"/>
      </a:accent5>
      <a:accent6>
        <a:srgbClr val="FF986D"/>
      </a:accent6>
      <a:hlink>
        <a:srgbClr val="ABABAB"/>
      </a:hlink>
      <a:folHlink>
        <a:srgbClr val="66666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161</Words>
  <Application>Microsoft Office PowerPoint</Application>
  <PresentationFormat>Předvádění na obrazovce (4:3)</PresentationFormat>
  <Paragraphs>33</Paragraphs>
  <Slides>13</Slides>
  <Notes>12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/>
      <vt:lpstr>Microsoft Word Document</vt:lpstr>
      <vt:lpstr>Prezentace aplikace PowerPoint</vt:lpstr>
      <vt:lpstr> SP4 -  RD         PROVÁDĚCÍ      v ARCHICADU</vt:lpstr>
      <vt:lpstr>KOORDINAČNÍ SITUACE 1:250 - 1:500</vt:lpstr>
      <vt:lpstr>KOORDINAČNÍ SITUACE</vt:lpstr>
      <vt:lpstr>KOORDINAČNÍ SITUACE</vt:lpstr>
      <vt:lpstr>KOORDINAČNÍ SITUACE</vt:lpstr>
      <vt:lpstr>KOORDINAČNÍ SITUACE</vt:lpstr>
      <vt:lpstr>KOORDINAČNÍ SITUACE</vt:lpstr>
      <vt:lpstr>KOORDINAČNÍ SITUACE</vt:lpstr>
      <vt:lpstr>KOORDINAČNÍ SITUACE</vt:lpstr>
      <vt:lpstr>KOORDINAČNÍ SITUACE</vt:lpstr>
      <vt:lpstr>SEZNAM VÝKRESŮ: pro připomenutí, co Vás ještě letos čeká: </vt:lpstr>
      <vt:lpstr>Děkuji za pozornost - nashledanou příště, ale "můžete" pracovat i doma!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2013-07-10T11:43:47Z</dcterms:modified>
</cp:coreProperties>
</file>