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9"/>
  </p:notes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2" d="100"/>
          <a:sy n="92" d="100"/>
        </p:scale>
        <p:origin x="-942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384855579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Shape 8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Shape 8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Shape 9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Shape 94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" name="Shape 9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Shape 101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Shape 10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Shape 107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Shape 10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Shape 11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" name="Shape 11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 txBox="1">
            <a:spLocks noGrp="1"/>
          </p:cNvSpPr>
          <p:nvPr>
            <p:ph type="ctrTitle"/>
          </p:nvPr>
        </p:nvSpPr>
        <p:spPr>
          <a:xfrm>
            <a:off x="1997075" y="1461141"/>
            <a:ext cx="6400799" cy="1470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4" name="Shape 14"/>
          <p:cNvSpPr txBox="1">
            <a:spLocks noGrp="1"/>
          </p:cNvSpPr>
          <p:nvPr>
            <p:ph type="subTitle" idx="1"/>
          </p:nvPr>
        </p:nvSpPr>
        <p:spPr>
          <a:xfrm>
            <a:off x="1997075" y="3002402"/>
            <a:ext cx="6400799" cy="11624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5" name="Shape 15"/>
          <p:cNvSpPr/>
          <p:nvPr/>
        </p:nvSpPr>
        <p:spPr>
          <a:xfrm>
            <a:off x="0" y="0"/>
            <a:ext cx="3135299" cy="6858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6" name="Shape 16"/>
          <p:cNvSpPr/>
          <p:nvPr/>
        </p:nvSpPr>
        <p:spPr>
          <a:xfrm>
            <a:off x="3175" y="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7" name="Shape 17"/>
          <p:cNvSpPr/>
          <p:nvPr/>
        </p:nvSpPr>
        <p:spPr>
          <a:xfrm>
            <a:off x="3175" y="2555875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400" y="0"/>
                </a:moveTo>
                <a:lnTo>
                  <a:pt x="0" y="0"/>
                </a:lnTo>
                <a:lnTo>
                  <a:pt x="0" y="514"/>
                </a:lnTo>
                <a:lnTo>
                  <a:pt x="2" y="514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8" name="Shape 18"/>
          <p:cNvSpPr/>
          <p:nvPr/>
        </p:nvSpPr>
        <p:spPr>
          <a:xfrm>
            <a:off x="3175" y="174307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9" name="Shape 19"/>
          <p:cNvSpPr/>
          <p:nvPr/>
        </p:nvSpPr>
        <p:spPr>
          <a:xfrm>
            <a:off x="152400" y="1743075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0" name="Shape 20"/>
          <p:cNvSpPr/>
          <p:nvPr/>
        </p:nvSpPr>
        <p:spPr>
          <a:xfrm>
            <a:off x="152400" y="4302125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830" y="0"/>
                </a:moveTo>
                <a:lnTo>
                  <a:pt x="398" y="0"/>
                </a:ln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1" name="Shape 21"/>
          <p:cNvSpPr/>
          <p:nvPr/>
        </p:nvSpPr>
        <p:spPr>
          <a:xfrm>
            <a:off x="152400" y="3486150"/>
            <a:ext cx="1317625" cy="815975"/>
          </a:xfrm>
          <a:custGeom>
            <a:avLst/>
            <a:gdLst/>
            <a:ahLst/>
            <a:cxnLst/>
            <a:rect l="0" t="0" r="0" b="0"/>
            <a:pathLst>
              <a:path w="830" h="514" extrusionOk="0">
                <a:moveTo>
                  <a:pt x="432" y="0"/>
                </a:moveTo>
                <a:lnTo>
                  <a:pt x="0" y="0"/>
                </a:lnTo>
                <a:lnTo>
                  <a:pt x="398" y="514"/>
                </a:lnTo>
                <a:lnTo>
                  <a:pt x="830" y="514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2" name="Shape 22"/>
          <p:cNvSpPr/>
          <p:nvPr/>
        </p:nvSpPr>
        <p:spPr>
          <a:xfrm>
            <a:off x="984250" y="3486150"/>
            <a:ext cx="1322387" cy="815975"/>
          </a:xfrm>
          <a:custGeom>
            <a:avLst/>
            <a:gdLst/>
            <a:ahLst/>
            <a:cxnLst/>
            <a:rect l="0" t="0" r="0" b="0"/>
            <a:pathLst>
              <a:path w="833" h="514" extrusionOk="0">
                <a:moveTo>
                  <a:pt x="399" y="514"/>
                </a:moveTo>
                <a:lnTo>
                  <a:pt x="833" y="514"/>
                </a:lnTo>
                <a:lnTo>
                  <a:pt x="435" y="0"/>
                </a:lnTo>
                <a:lnTo>
                  <a:pt x="0" y="0"/>
                </a:lnTo>
                <a:lnTo>
                  <a:pt x="399" y="514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3" name="Shape 23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4" name="Shape 24"/>
          <p:cNvSpPr/>
          <p:nvPr/>
        </p:nvSpPr>
        <p:spPr>
          <a:xfrm>
            <a:off x="984250" y="6045200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399" y="0"/>
                </a:moveTo>
                <a:lnTo>
                  <a:pt x="0" y="512"/>
                </a:lnTo>
                <a:lnTo>
                  <a:pt x="435" y="512"/>
                </a:lnTo>
                <a:lnTo>
                  <a:pt x="833" y="0"/>
                </a:lnTo>
                <a:lnTo>
                  <a:pt x="399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5" name="Shape 25"/>
          <p:cNvSpPr/>
          <p:nvPr/>
        </p:nvSpPr>
        <p:spPr>
          <a:xfrm>
            <a:off x="984250" y="5232400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435" y="0"/>
                </a:moveTo>
                <a:lnTo>
                  <a:pt x="0" y="0"/>
                </a:lnTo>
                <a:lnTo>
                  <a:pt x="399" y="512"/>
                </a:lnTo>
                <a:lnTo>
                  <a:pt x="833" y="512"/>
                </a:lnTo>
                <a:lnTo>
                  <a:pt x="435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6" name="Shape 26"/>
          <p:cNvSpPr/>
          <p:nvPr/>
        </p:nvSpPr>
        <p:spPr>
          <a:xfrm>
            <a:off x="1820863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434" y="0"/>
                </a:moveTo>
                <a:lnTo>
                  <a:pt x="0" y="0"/>
                </a:lnTo>
                <a:lnTo>
                  <a:pt x="398" y="512"/>
                </a:lnTo>
                <a:lnTo>
                  <a:pt x="830" y="512"/>
                </a:lnTo>
                <a:lnTo>
                  <a:pt x="434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7" name="Shape 27"/>
          <p:cNvSpPr/>
          <p:nvPr/>
        </p:nvSpPr>
        <p:spPr>
          <a:xfrm>
            <a:off x="3175" y="8128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8" name="Shape 28"/>
          <p:cNvSpPr/>
          <p:nvPr/>
        </p:nvSpPr>
        <p:spPr>
          <a:xfrm>
            <a:off x="152400" y="2555875"/>
            <a:ext cx="1317625" cy="815975"/>
          </a:xfrm>
          <a:custGeom>
            <a:avLst/>
            <a:gdLst/>
            <a:ahLst/>
            <a:cxnLst/>
            <a:rect l="0" t="0" r="0" b="0"/>
            <a:pathLst>
              <a:path w="830" h="514" extrusionOk="0">
                <a:moveTo>
                  <a:pt x="0" y="514"/>
                </a:moveTo>
                <a:lnTo>
                  <a:pt x="432" y="514"/>
                </a:lnTo>
                <a:lnTo>
                  <a:pt x="830" y="0"/>
                </a:lnTo>
                <a:lnTo>
                  <a:pt x="398" y="0"/>
                </a:lnTo>
                <a:lnTo>
                  <a:pt x="0" y="514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984250" y="4302125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0" y="512"/>
                </a:moveTo>
                <a:lnTo>
                  <a:pt x="435" y="512"/>
                </a:lnTo>
                <a:lnTo>
                  <a:pt x="833" y="0"/>
                </a:lnTo>
                <a:lnTo>
                  <a:pt x="399" y="0"/>
                </a:lnTo>
                <a:lnTo>
                  <a:pt x="0" y="512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0" name="Shape 3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1" name="Shape 31"/>
          <p:cNvSpPr/>
          <p:nvPr/>
        </p:nvSpPr>
        <p:spPr>
          <a:xfrm>
            <a:off x="1820863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4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2" name="Shape 32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3" name="Shape 33"/>
          <p:cNvSpPr/>
          <p:nvPr/>
        </p:nvSpPr>
        <p:spPr>
          <a:xfrm>
            <a:off x="3175" y="60452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4" name="Shape 34"/>
          <p:cNvSpPr/>
          <p:nvPr/>
        </p:nvSpPr>
        <p:spPr>
          <a:xfrm>
            <a:off x="3175" y="52324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5" name="Shape 35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6" name="Shape 36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7" name="Shape 37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8" name="Shape 38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9" name="Shape 39"/>
          <p:cNvSpPr/>
          <p:nvPr/>
        </p:nvSpPr>
        <p:spPr>
          <a:xfrm>
            <a:off x="8397875" y="2689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0" name="Shape 40"/>
          <p:cNvSpPr/>
          <p:nvPr/>
        </p:nvSpPr>
        <p:spPr>
          <a:xfrm>
            <a:off x="8397875" y="816300"/>
            <a:ext cx="746125" cy="809578"/>
          </a:xfrm>
          <a:custGeom>
            <a:avLst/>
            <a:gdLst/>
            <a:ahLst/>
            <a:cxnLst/>
            <a:rect l="0" t="0" r="0" b="0"/>
            <a:pathLst>
              <a:path w="470" h="602" extrusionOk="0">
                <a:moveTo>
                  <a:pt x="0" y="0"/>
                </a:moveTo>
                <a:lnTo>
                  <a:pt x="470" y="602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1" name="Shape 41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buNone/>
              <a:defRPr sz="3600"/>
            </a:lvl1pPr>
            <a:lvl2pPr rtl="0">
              <a:buNone/>
              <a:defRPr sz="3600"/>
            </a:lvl2pPr>
            <a:lvl3pPr rtl="0">
              <a:buNone/>
              <a:defRPr sz="3600"/>
            </a:lvl3pPr>
            <a:lvl4pPr rtl="0">
              <a:buNone/>
              <a:defRPr sz="3600"/>
            </a:lvl4pPr>
            <a:lvl5pPr rtl="0">
              <a:buNone/>
              <a:defRPr sz="3600"/>
            </a:lvl5pPr>
            <a:lvl6pPr rtl="0">
              <a:buNone/>
              <a:defRPr sz="3600"/>
            </a:lvl6pPr>
            <a:lvl7pPr rtl="0">
              <a:buNone/>
              <a:defRPr sz="3600"/>
            </a:lvl7pPr>
            <a:lvl8pPr rtl="0">
              <a:buNone/>
              <a:defRPr sz="3600"/>
            </a:lvl8pPr>
            <a:lvl9pPr rtl="0">
              <a:buNone/>
              <a:defRPr sz="3600"/>
            </a:lvl9pPr>
          </a:lstStyle>
          <a:p>
            <a:endParaRPr/>
          </a:p>
        </p:txBody>
      </p:sp>
      <p:sp>
        <p:nvSpPr>
          <p:cNvPr id="44" name="Shape 4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0"/>
              </a:spcBef>
              <a:buClr>
                <a:schemeClr val="lt1"/>
              </a:buClr>
              <a:buSzPct val="166666"/>
              <a:buFont typeface="Arial"/>
              <a:buChar char="•"/>
              <a:defRPr sz="3200">
                <a:solidFill>
                  <a:schemeClr val="lt1"/>
                </a:solidFill>
              </a:defRPr>
            </a:lvl1pPr>
            <a:lvl2pPr marL="742950" indent="-285750" algn="l" rtl="0">
              <a:spcBef>
                <a:spcPts val="560"/>
              </a:spcBef>
              <a:buClr>
                <a:schemeClr val="lt1"/>
              </a:buClr>
              <a:buSzPct val="100000"/>
              <a:buFont typeface="Courier New"/>
              <a:buChar char="o"/>
              <a:defRPr sz="2800">
                <a:solidFill>
                  <a:schemeClr val="lt1"/>
                </a:solidFill>
              </a:defRPr>
            </a:lvl2pPr>
            <a:lvl3pPr marL="1143000" indent="-228600" algn="l" rtl="0">
              <a:spcBef>
                <a:spcPts val="480"/>
              </a:spcBef>
              <a:buClr>
                <a:schemeClr val="lt1"/>
              </a:buClr>
              <a:buSzPct val="100000"/>
              <a:buFont typeface="Wingdings"/>
              <a:buChar char="§"/>
              <a:defRPr sz="2400">
                <a:solidFill>
                  <a:schemeClr val="lt1"/>
                </a:solidFill>
              </a:defRPr>
            </a:lvl3pPr>
            <a:lvl4pPr marL="16002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>
                <a:solidFill>
                  <a:schemeClr val="lt1"/>
                </a:solidFill>
              </a:defRPr>
            </a:lvl4pPr>
            <a:lvl5pPr marL="20574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>
                <a:solidFill>
                  <a:schemeClr val="lt1"/>
                </a:solidFill>
              </a:defRPr>
            </a:lvl5pPr>
            <a:lvl6pPr marL="25146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>
                <a:solidFill>
                  <a:schemeClr val="lt1"/>
                </a:solidFill>
              </a:defRPr>
            </a:lvl6pPr>
            <a:lvl7pPr marL="29718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>
                <a:solidFill>
                  <a:schemeClr val="lt1"/>
                </a:solidFill>
              </a:defRPr>
            </a:lvl7pPr>
            <a:lvl8pPr marL="34290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aseline="0">
                <a:solidFill>
                  <a:schemeClr val="lt1"/>
                </a:solidFill>
              </a:defRPr>
            </a:lvl8pPr>
            <a:lvl9pPr marL="38862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aseline="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5" name="Shape 45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6" name="Shape 46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7" name="Shape 47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8" name="Shape 48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1pPr>
            <a:lvl2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2pPr>
            <a:lvl3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3pPr>
            <a:lvl4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4pPr>
            <a:lvl5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5pPr>
            <a:lvl6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6pPr>
            <a:lvl7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7pPr>
            <a:lvl8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8pPr>
            <a:lvl9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599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buNone/>
              <a:defRPr sz="2800"/>
            </a:lvl1pPr>
            <a:lvl2pPr rtl="0">
              <a:buNone/>
              <a:defRPr sz="2400"/>
            </a:lvl2pPr>
            <a:lvl3pPr rtl="0">
              <a:buNone/>
              <a:defRPr sz="2000"/>
            </a:lvl3pPr>
            <a:lvl4pPr rtl="0">
              <a:buNone/>
              <a:defRPr sz="1800"/>
            </a:lvl4pPr>
            <a:lvl5pPr rtl="0">
              <a:buNone/>
              <a:defRPr sz="1800"/>
            </a:lvl5pPr>
            <a:lvl6pPr rtl="0">
              <a:buNone/>
              <a:defRPr sz="1800"/>
            </a:lvl6pPr>
            <a:lvl7pPr rtl="0">
              <a:buNone/>
              <a:defRPr sz="1800"/>
            </a:lvl7pPr>
            <a:lvl8pPr rtl="0">
              <a:buNone/>
              <a:defRPr sz="1800"/>
            </a:lvl8pPr>
            <a:lvl9pPr rtl="0">
              <a:buNone/>
              <a:defRPr sz="1800"/>
            </a:lvl9pPr>
          </a:lstStyle>
          <a:p>
            <a:endParaRPr/>
          </a:p>
        </p:txBody>
      </p:sp>
      <p:sp>
        <p:nvSpPr>
          <p:cNvPr id="52" name="Shape 52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599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buNone/>
              <a:defRPr sz="2800"/>
            </a:lvl1pPr>
            <a:lvl2pPr rtl="0">
              <a:buNone/>
              <a:defRPr sz="2400"/>
            </a:lvl2pPr>
            <a:lvl3pPr rtl="0">
              <a:buNone/>
              <a:defRPr sz="2000"/>
            </a:lvl3pPr>
            <a:lvl4pPr rtl="0">
              <a:buNone/>
              <a:defRPr sz="1800"/>
            </a:lvl4pPr>
            <a:lvl5pPr rtl="0">
              <a:buNone/>
              <a:defRPr sz="1800"/>
            </a:lvl5pPr>
            <a:lvl6pPr rtl="0">
              <a:buNone/>
              <a:defRPr sz="1800"/>
            </a:lvl6pPr>
            <a:lvl7pPr rtl="0">
              <a:buNone/>
              <a:defRPr sz="1800"/>
            </a:lvl7pPr>
            <a:lvl8pPr rtl="0">
              <a:buNone/>
              <a:defRPr sz="1800"/>
            </a:lvl8pPr>
            <a:lvl9pPr rtl="0">
              <a:buNone/>
              <a:defRPr sz="1800"/>
            </a:lvl9pPr>
          </a:lstStyle>
          <a:p>
            <a:endParaRPr/>
          </a:p>
        </p:txBody>
      </p:sp>
      <p:sp>
        <p:nvSpPr>
          <p:cNvPr id="53" name="Shape 5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4" name="Shape 5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5" name="Shape 5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6" name="Shape 5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hape 5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1pPr>
            <a:lvl2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2pPr>
            <a:lvl3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3pPr>
            <a:lvl4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4pPr>
            <a:lvl5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5pPr>
            <a:lvl6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6pPr>
            <a:lvl7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7pPr>
            <a:lvl8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8pPr>
            <a:lvl9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9" name="Shape 59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0" name="Shape 6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1" name="Shape 61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2" name="Shape 62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3" name="Shape 6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4" name="Shape 6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5" name="Shape 6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6" name="Shape 6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>
            <a:spLocks noGrp="1"/>
          </p:cNvSpPr>
          <p:nvPr>
            <p:ph type="body" idx="1"/>
          </p:nvPr>
        </p:nvSpPr>
        <p:spPr>
          <a:xfrm>
            <a:off x="1574800" y="4427537"/>
            <a:ext cx="5486399" cy="68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14300" algn="ctr" rtl="0">
              <a:buSzPct val="100000"/>
              <a:buNone/>
              <a:defRPr sz="1800"/>
            </a:lvl1pPr>
            <a:lvl2pPr marL="0" indent="114300" algn="ctr" rtl="0">
              <a:buSzPct val="100000"/>
              <a:buNone/>
              <a:defRPr sz="1800"/>
            </a:lvl2pPr>
            <a:lvl3pPr marL="0" indent="114300" algn="ctr" rtl="0">
              <a:buSzPct val="100000"/>
              <a:buNone/>
              <a:defRPr sz="1800"/>
            </a:lvl3pPr>
            <a:lvl4pPr marL="0" indent="114300" algn="ctr" rtl="0">
              <a:buSzPct val="100000"/>
              <a:buNone/>
              <a:defRPr sz="1800"/>
            </a:lvl4pPr>
            <a:lvl5pPr marL="0" indent="114300" algn="ctr" rtl="0">
              <a:buSzPct val="100000"/>
              <a:buNone/>
              <a:defRPr sz="1800"/>
            </a:lvl5pPr>
            <a:lvl6pPr marL="0" indent="114300" algn="ctr" rtl="0">
              <a:buSzPct val="100000"/>
              <a:buNone/>
              <a:defRPr sz="1800"/>
            </a:lvl6pPr>
            <a:lvl7pPr marL="0" indent="114300" algn="ctr" rtl="0">
              <a:buSzPct val="100000"/>
              <a:buNone/>
              <a:defRPr sz="1800"/>
            </a:lvl7pPr>
            <a:lvl8pPr marL="0" indent="114300" algn="ctr" rtl="0">
              <a:buSzPct val="100000"/>
              <a:buNone/>
              <a:defRPr sz="1800"/>
            </a:lvl8pPr>
            <a:lvl9pPr marL="0" indent="114300" algn="ctr" rtl="0">
              <a:buSzPct val="100000"/>
              <a:buNone/>
              <a:defRPr sz="1800"/>
            </a:lvl9pPr>
          </a:lstStyle>
          <a:p>
            <a:endParaRPr/>
          </a:p>
        </p:txBody>
      </p:sp>
      <p:sp>
        <p:nvSpPr>
          <p:cNvPr id="69" name="Shape 69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0" name="Shape 7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1" name="Shape 71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2" name="Shape 72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3" name="Shape 7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4" name="Shape 7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5" name="Shape 7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6" name="Shape 7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2890DA"/>
            </a:gs>
            <a:gs pos="100000">
              <a:schemeClr val="dk2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0"/>
              </a:spcBef>
              <a:buClr>
                <a:schemeClr val="lt1"/>
              </a:buClr>
              <a:buSzPct val="166666"/>
              <a:buFont typeface="Arial"/>
              <a:buChar char="•"/>
              <a:defRPr sz="32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560"/>
              </a:spcBef>
              <a:buClr>
                <a:schemeClr val="lt1"/>
              </a:buClr>
              <a:buSzPct val="100000"/>
              <a:buFont typeface="Courier New"/>
              <a:buChar char="o"/>
              <a:defRPr sz="28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lt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Shape 7"/>
          <p:cNvSpPr/>
          <p:nvPr/>
        </p:nvSpPr>
        <p:spPr>
          <a:xfrm>
            <a:off x="0" y="0"/>
            <a:ext cx="3135299" cy="6858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8" name="Shape 8"/>
          <p:cNvSpPr/>
          <p:nvPr/>
        </p:nvSpPr>
        <p:spPr>
          <a:xfrm>
            <a:off x="3175" y="60452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9" name="Shape 9"/>
          <p:cNvSpPr/>
          <p:nvPr/>
        </p:nvSpPr>
        <p:spPr>
          <a:xfrm>
            <a:off x="3175" y="52324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0" name="Shape 10"/>
          <p:cNvSpPr/>
          <p:nvPr/>
        </p:nvSpPr>
        <p:spPr>
          <a:xfrm>
            <a:off x="8397875" y="2689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1" name="Shape 11"/>
          <p:cNvSpPr/>
          <p:nvPr/>
        </p:nvSpPr>
        <p:spPr>
          <a:xfrm>
            <a:off x="8397875" y="816300"/>
            <a:ext cx="746125" cy="809578"/>
          </a:xfrm>
          <a:custGeom>
            <a:avLst/>
            <a:gdLst/>
            <a:ahLst/>
            <a:cxnLst/>
            <a:rect l="0" t="0" r="0" b="0"/>
            <a:pathLst>
              <a:path w="470" h="602" extrusionOk="0">
                <a:moveTo>
                  <a:pt x="0" y="0"/>
                </a:moveTo>
                <a:lnTo>
                  <a:pt x="470" y="602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76763112"/>
              </p:ext>
            </p:extLst>
          </p:nvPr>
        </p:nvGraphicFramePr>
        <p:xfrm>
          <a:off x="2411761" y="63539"/>
          <a:ext cx="4392488" cy="662236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887276" progId="Word.Document.12">
                  <p:embed/>
                </p:oleObj>
              </mc:Choice>
              <mc:Fallback>
                <p:oleObj name="Dokument" r:id="rId3" imgW="5895909" imgH="888727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1" y="63539"/>
                        <a:ext cx="4392488" cy="662236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4488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hape 79"/>
          <p:cNvSpPr txBox="1">
            <a:spLocks noGrp="1"/>
          </p:cNvSpPr>
          <p:nvPr>
            <p:ph type="ctrTitle"/>
          </p:nvPr>
        </p:nvSpPr>
        <p:spPr>
          <a:xfrm>
            <a:off x="1945469" y="2453502"/>
            <a:ext cx="8832000" cy="29682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 SP4 -  RD     </a:t>
            </a:r>
          </a:p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   PROVÁDĚCÍ</a:t>
            </a:r>
          </a:p>
          <a:p>
            <a:pPr lvl="0" rtl="0">
              <a:buNone/>
            </a:pPr>
            <a:r>
              <a:rPr lang="cs" sz="6000">
                <a:solidFill>
                  <a:srgbClr val="000000"/>
                </a:solidFill>
              </a:rPr>
              <a:t>     v ARCHICADU</a:t>
            </a:r>
          </a:p>
        </p:txBody>
      </p:sp>
      <p:sp>
        <p:nvSpPr>
          <p:cNvPr id="80" name="Shape 80"/>
          <p:cNvSpPr txBox="1">
            <a:spLocks noGrp="1"/>
          </p:cNvSpPr>
          <p:nvPr>
            <p:ph type="subTitle" idx="1"/>
          </p:nvPr>
        </p:nvSpPr>
        <p:spPr>
          <a:xfrm>
            <a:off x="3186728" y="5291727"/>
            <a:ext cx="5411099" cy="67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  <p:sp>
        <p:nvSpPr>
          <p:cNvPr id="81" name="Shape 81"/>
          <p:cNvSpPr txBox="1"/>
          <p:nvPr/>
        </p:nvSpPr>
        <p:spPr>
          <a:xfrm>
            <a:off x="790410" y="381250"/>
            <a:ext cx="7931699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4800" b="1">
                <a:solidFill>
                  <a:srgbClr val="FF00FF"/>
                </a:solidFill>
              </a:rPr>
              <a:t>13 - TEXTOVÁ ČÁST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Shape 86"/>
          <p:cNvSpPr txBox="1">
            <a:spLocks noGrp="1"/>
          </p:cNvSpPr>
          <p:nvPr>
            <p:ph type="title"/>
          </p:nvPr>
        </p:nvSpPr>
        <p:spPr>
          <a:xfrm>
            <a:off x="898246" y="3096646"/>
            <a:ext cx="7137599" cy="894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4800" u="sng"/>
              <a:t>
</a:t>
            </a:r>
            <a:r>
              <a:rPr lang="cs" u="sng"/>
              <a:t>TEXTOVÁ ČÁST k PD:</a:t>
            </a:r>
          </a:p>
          <a:p>
            <a:pPr lvl="0" rtl="0">
              <a:buNone/>
            </a:pPr>
            <a:r>
              <a:rPr lang="cs" sz="2400"/>
              <a:t>nový stavební zákon č. 183/2006 sb.</a:t>
            </a:r>
          </a:p>
          <a:p>
            <a:pPr marL="457200" lvl="0" indent="-457200" rtl="0">
              <a:buClr>
                <a:schemeClr val="lt1"/>
              </a:buClr>
              <a:buSzPct val="249999"/>
              <a:buFont typeface="Arial"/>
              <a:buChar char="•"/>
            </a:pPr>
            <a:r>
              <a:rPr lang="cs" sz="2400"/>
              <a:t>k územnímu řízení - vyhláška č. 503/2006 sb - př. č. 4</a:t>
            </a:r>
          </a:p>
          <a:p>
            <a:pPr marL="457200" lvl="0" indent="-457200" rtl="0">
              <a:buClr>
                <a:schemeClr val="lt1"/>
              </a:buClr>
              <a:buSzPct val="249999"/>
              <a:buFont typeface="Arial"/>
              <a:buChar char="•"/>
            </a:pPr>
            <a:r>
              <a:rPr lang="cs" sz="2400"/>
              <a:t>ke stavebnímu řízení - vyhláška č. 499/2006 sb. - př. č. 1</a:t>
            </a:r>
          </a:p>
        </p:txBody>
      </p:sp>
      <p:sp>
        <p:nvSpPr>
          <p:cNvPr id="87" name="Shape 87"/>
          <p:cNvSpPr txBox="1"/>
          <p:nvPr/>
        </p:nvSpPr>
        <p:spPr>
          <a:xfrm>
            <a:off x="1407316" y="3434398"/>
            <a:ext cx="7032000" cy="3062399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Shape 92"/>
          <p:cNvSpPr txBox="1">
            <a:spLocks noGrp="1"/>
          </p:cNvSpPr>
          <p:nvPr>
            <p:ph type="body" idx="1"/>
          </p:nvPr>
        </p:nvSpPr>
        <p:spPr>
          <a:xfrm>
            <a:off x="145689" y="531499"/>
            <a:ext cx="7580999" cy="24284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algn="ctr" rtl="0">
              <a:buNone/>
            </a:pPr>
            <a:r>
              <a:rPr lang="cs" sz="2400"/>
              <a:t>od</a:t>
            </a:r>
            <a:r>
              <a:rPr lang="cs" sz="2400" u="sng"/>
              <a:t> 2013 VELKÁ NOVELA STAVEBNÍHO ZÁKONA:</a:t>
            </a:r>
          </a:p>
          <a:p>
            <a:pPr lvl="0" algn="ctr" rtl="0">
              <a:buNone/>
            </a:pPr>
            <a:r>
              <a:rPr lang="cs" sz="3600" u="sng"/>
              <a:t>č. 350/2012 sb.</a:t>
            </a:r>
          </a:p>
          <a:p>
            <a:pPr lvl="0" algn="ctr" rtl="0">
              <a:buNone/>
            </a:pPr>
            <a:r>
              <a:rPr lang="cs" sz="2800" b="1" u="sng">
                <a:solidFill>
                  <a:srgbClr val="000000"/>
                </a:solidFill>
                <a:latin typeface="Courier New"/>
                <a:ea typeface="Courier New"/>
                <a:cs typeface="Courier New"/>
                <a:sym typeface="Courier New"/>
              </a:rPr>
              <a:t>vyhláška o PD č. 62/2013 Sb: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 sz="1100" b="1">
                <a:solidFill>
                  <a:srgbClr val="FFFFFF"/>
                </a:solidFill>
                <a:latin typeface="Courier New"/>
                <a:ea typeface="Courier New"/>
                <a:cs typeface="Courier New"/>
                <a:sym typeface="Courier New"/>
              </a:rPr>
              <a:t>(1) Tato vyhláška stanoví rozsah a obsah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 sz="1100" b="1">
                <a:solidFill>
                  <a:srgbClr val="FFFFFF"/>
                </a:solidFill>
                <a:latin typeface="Courier New"/>
                <a:ea typeface="Courier New"/>
                <a:cs typeface="Courier New"/>
                <a:sym typeface="Courier New"/>
              </a:rPr>
              <a:t> 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 sz="1100" b="1">
                <a:solidFill>
                  <a:srgbClr val="FFFFFF"/>
                </a:solidFill>
                <a:latin typeface="Courier New"/>
                <a:ea typeface="Courier New"/>
                <a:cs typeface="Courier New"/>
                <a:sym typeface="Courier New"/>
              </a:rPr>
              <a:t>   a) dokumentace pro vydání rozhodnutí o umístění stavby nebo zařízení,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 sz="1100" b="1">
                <a:solidFill>
                  <a:srgbClr val="FFFFFF"/>
                </a:solidFill>
                <a:latin typeface="Courier New"/>
                <a:ea typeface="Courier New"/>
                <a:cs typeface="Courier New"/>
                <a:sym typeface="Courier New"/>
              </a:rPr>
              <a:t> 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 sz="1100" b="1">
                <a:solidFill>
                  <a:srgbClr val="FFFFFF"/>
                </a:solidFill>
                <a:latin typeface="Courier New"/>
                <a:ea typeface="Courier New"/>
                <a:cs typeface="Courier New"/>
                <a:sym typeface="Courier New"/>
              </a:rPr>
              <a:t>   b) dokumentace pro vydání rozhodnutí o změně využití území,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 sz="1100" b="1">
                <a:solidFill>
                  <a:srgbClr val="FFFFFF"/>
                </a:solidFill>
                <a:latin typeface="Courier New"/>
                <a:ea typeface="Courier New"/>
                <a:cs typeface="Courier New"/>
                <a:sym typeface="Courier New"/>
              </a:rPr>
              <a:t> 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 sz="1100" b="1">
                <a:solidFill>
                  <a:srgbClr val="FFFFFF"/>
                </a:solidFill>
                <a:latin typeface="Courier New"/>
                <a:ea typeface="Courier New"/>
                <a:cs typeface="Courier New"/>
                <a:sym typeface="Courier New"/>
              </a:rPr>
              <a:t>   c)  dokumentace  pro  vydání rozhodnutí o změně vlivu užívání stavby na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 sz="1100" b="1">
                <a:solidFill>
                  <a:srgbClr val="FFFFFF"/>
                </a:solidFill>
                <a:latin typeface="Courier New"/>
                <a:ea typeface="Courier New"/>
                <a:cs typeface="Courier New"/>
                <a:sym typeface="Courier New"/>
              </a:rPr>
              <a:t>   území,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 sz="1100" b="1">
                <a:solidFill>
                  <a:srgbClr val="FFFFFF"/>
                </a:solidFill>
                <a:latin typeface="Courier New"/>
                <a:ea typeface="Courier New"/>
                <a:cs typeface="Courier New"/>
                <a:sym typeface="Courier New"/>
              </a:rPr>
              <a:t> 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 sz="1100" b="1">
                <a:solidFill>
                  <a:srgbClr val="FFFFFF"/>
                </a:solidFill>
                <a:latin typeface="Courier New"/>
                <a:ea typeface="Courier New"/>
                <a:cs typeface="Courier New"/>
                <a:sym typeface="Courier New"/>
              </a:rPr>
              <a:t>   d)  společné  dokumentace  pro  vydání společného územního rozhodnutí a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 sz="1100" b="1">
                <a:solidFill>
                  <a:srgbClr val="FFFFFF"/>
                </a:solidFill>
                <a:latin typeface="Courier New"/>
                <a:ea typeface="Courier New"/>
                <a:cs typeface="Courier New"/>
                <a:sym typeface="Courier New"/>
              </a:rPr>
              <a:t>   stavebního povolení,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 sz="1100" b="1">
                <a:solidFill>
                  <a:srgbClr val="FFFFFF"/>
                </a:solidFill>
                <a:latin typeface="Courier New"/>
                <a:ea typeface="Courier New"/>
                <a:cs typeface="Courier New"/>
                <a:sym typeface="Courier New"/>
              </a:rPr>
              <a:t> 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 sz="1100" b="1">
                <a:solidFill>
                  <a:srgbClr val="FFFFFF"/>
                </a:solidFill>
                <a:latin typeface="Courier New"/>
                <a:ea typeface="Courier New"/>
                <a:cs typeface="Courier New"/>
                <a:sym typeface="Courier New"/>
              </a:rPr>
              <a:t>   e)  projektové  dokumentace pro ohlášení stavby uvedené v § 104 odst. 1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 sz="1100" b="1">
                <a:solidFill>
                  <a:srgbClr val="FFFFFF"/>
                </a:solidFill>
                <a:latin typeface="Courier New"/>
                <a:ea typeface="Courier New"/>
                <a:cs typeface="Courier New"/>
                <a:sym typeface="Courier New"/>
              </a:rPr>
              <a:t>   písm. a) až e) stavebního zákona nebo projektové dokumentace pro vydání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 sz="1100" b="1">
                <a:solidFill>
                  <a:srgbClr val="FFFFFF"/>
                </a:solidFill>
                <a:latin typeface="Courier New"/>
                <a:ea typeface="Courier New"/>
                <a:cs typeface="Courier New"/>
                <a:sym typeface="Courier New"/>
              </a:rPr>
              <a:t>   stavebního povolení,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 sz="1100" b="1">
                <a:solidFill>
                  <a:srgbClr val="FFFFFF"/>
                </a:solidFill>
                <a:latin typeface="Courier New"/>
                <a:ea typeface="Courier New"/>
                <a:cs typeface="Courier New"/>
                <a:sym typeface="Courier New"/>
              </a:rPr>
              <a:t> 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 sz="1100" b="1">
                <a:solidFill>
                  <a:srgbClr val="FFFFFF"/>
                </a:solidFill>
                <a:latin typeface="Courier New"/>
                <a:ea typeface="Courier New"/>
                <a:cs typeface="Courier New"/>
                <a:sym typeface="Courier New"/>
              </a:rPr>
              <a:t>   f) dokumentace pro provádění stavby a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 sz="1100" b="1">
                <a:solidFill>
                  <a:srgbClr val="FFFFFF"/>
                </a:solidFill>
                <a:latin typeface="Courier New"/>
                <a:ea typeface="Courier New"/>
                <a:cs typeface="Courier New"/>
                <a:sym typeface="Courier New"/>
              </a:rPr>
              <a:t> 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 sz="1100" b="1">
                <a:solidFill>
                  <a:srgbClr val="FFFFFF"/>
                </a:solidFill>
                <a:latin typeface="Courier New"/>
                <a:ea typeface="Courier New"/>
                <a:cs typeface="Courier New"/>
                <a:sym typeface="Courier New"/>
              </a:rPr>
              <a:t>   g) dokumentace skutečného provedení stavby.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 sz="1100">
                <a:solidFill>
                  <a:srgbClr val="FFFFFF"/>
                </a:solidFill>
                <a:latin typeface="Courier New"/>
                <a:ea typeface="Courier New"/>
                <a:cs typeface="Courier New"/>
                <a:sym typeface="Courier New"/>
              </a:rPr>
              <a:t> 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 sz="1100" b="1">
                <a:solidFill>
                  <a:srgbClr val="FFFFFF"/>
                </a:solidFill>
                <a:latin typeface="Courier New"/>
                <a:ea typeface="Courier New"/>
                <a:cs typeface="Courier New"/>
                <a:sym typeface="Courier New"/>
              </a:rPr>
              <a:t>   (2) Tato vyhláška dále stanoví náležitosti dokumentace bouracích prací,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 sz="1100" b="1">
                <a:solidFill>
                  <a:srgbClr val="FFFFFF"/>
                </a:solidFill>
                <a:latin typeface="Courier New"/>
                <a:ea typeface="Courier New"/>
                <a:cs typeface="Courier New"/>
                <a:sym typeface="Courier New"/>
              </a:rPr>
              <a:t>   obsahové náležitosti stavebního deníku, jednoduchého záznamu o stavbě a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 sz="1100" b="1">
                <a:solidFill>
                  <a:srgbClr val="FFFFFF"/>
                </a:solidFill>
                <a:latin typeface="Courier New"/>
                <a:ea typeface="Courier New"/>
                <a:cs typeface="Courier New"/>
                <a:sym typeface="Courier New"/>
              </a:rPr>
              <a:t>   způsob jejich vedení</a:t>
            </a:r>
            <a:r>
              <a:rPr lang="cs" sz="1100">
                <a:solidFill>
                  <a:srgbClr val="FFFFFF"/>
                </a:solidFill>
                <a:latin typeface="Courier New"/>
                <a:ea typeface="Courier New"/>
                <a:cs typeface="Courier New"/>
                <a:sym typeface="Courier New"/>
              </a:rPr>
              <a:t>.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 sz="1100">
                <a:solidFill>
                  <a:srgbClr val="FFFFFF"/>
                </a:solidFill>
                <a:latin typeface="Courier New"/>
                <a:ea typeface="Courier New"/>
                <a:cs typeface="Courier New"/>
                <a:sym typeface="Courier New"/>
              </a:rPr>
              <a:t> </a:t>
            </a:r>
          </a:p>
          <a:p>
            <a:endParaRPr lang="cs" sz="1100">
              <a:solidFill>
                <a:srgbClr val="FFFFFF"/>
              </a:solidFill>
              <a:latin typeface="Courier New"/>
              <a:ea typeface="Courier New"/>
              <a:cs typeface="Courier New"/>
              <a:sym typeface="Courier New"/>
            </a:endParaRPr>
          </a:p>
        </p:txBody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Shape 97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endParaRPr/>
          </a:p>
        </p:txBody>
      </p:sp>
      <p:sp>
        <p:nvSpPr>
          <p:cNvPr id="98" name="Shape 9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99" name="Shape 99"/>
          <p:cNvSpPr txBox="1"/>
          <p:nvPr/>
        </p:nvSpPr>
        <p:spPr>
          <a:xfrm>
            <a:off x="312175" y="330300"/>
            <a:ext cx="8231700" cy="6197399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 rtl="0">
              <a:lnSpc>
                <a:spcPct val="115000"/>
              </a:lnSpc>
              <a:buNone/>
            </a:pPr>
            <a:r>
              <a:rPr lang="cs" b="1" u="sng">
                <a:solidFill>
                  <a:srgbClr val="00B0F0"/>
                </a:solidFill>
                <a:latin typeface="Courier New"/>
                <a:ea typeface="Courier New"/>
                <a:cs typeface="Courier New"/>
                <a:sym typeface="Courier New"/>
              </a:rPr>
              <a:t>Příl.4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 b="1" u="sng">
                <a:solidFill>
                  <a:srgbClr val="00B0F0"/>
                </a:solidFill>
                <a:latin typeface="Courier New"/>
                <a:ea typeface="Courier New"/>
                <a:cs typeface="Courier New"/>
                <a:sym typeface="Courier New"/>
              </a:rPr>
              <a:t> 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 b="1" u="sng">
                <a:solidFill>
                  <a:srgbClr val="00B0F0"/>
                </a:solidFill>
                <a:latin typeface="Courier New"/>
                <a:ea typeface="Courier New"/>
                <a:cs typeface="Courier New"/>
                <a:sym typeface="Courier New"/>
              </a:rPr>
              <a:t>   Rozsah  a  obsah  společné  dokumentace  pro vydání společného územního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 b="1" u="sng">
                <a:solidFill>
                  <a:srgbClr val="00B0F0"/>
                </a:solidFill>
                <a:latin typeface="Courier New"/>
                <a:ea typeface="Courier New"/>
                <a:cs typeface="Courier New"/>
                <a:sym typeface="Courier New"/>
              </a:rPr>
              <a:t>   rozhodnutí a stavebního povolení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>
                <a:latin typeface="Courier New"/>
                <a:ea typeface="Courier New"/>
                <a:cs typeface="Courier New"/>
                <a:sym typeface="Courier New"/>
              </a:rPr>
              <a:t> 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>
                <a:latin typeface="Courier New"/>
                <a:ea typeface="Courier New"/>
                <a:cs typeface="Courier New"/>
                <a:sym typeface="Courier New"/>
              </a:rPr>
              <a:t>   Společná dokumentace obsahuje části: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>
                <a:latin typeface="Courier New"/>
                <a:ea typeface="Courier New"/>
                <a:cs typeface="Courier New"/>
                <a:sym typeface="Courier New"/>
              </a:rPr>
              <a:t> 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>
                <a:latin typeface="Courier New"/>
                <a:ea typeface="Courier New"/>
                <a:cs typeface="Courier New"/>
                <a:sym typeface="Courier New"/>
              </a:rPr>
              <a:t>   A Průvodní zpráva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>
                <a:latin typeface="Courier New"/>
                <a:ea typeface="Courier New"/>
                <a:cs typeface="Courier New"/>
                <a:sym typeface="Courier New"/>
              </a:rPr>
              <a:t> 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>
                <a:latin typeface="Courier New"/>
                <a:ea typeface="Courier New"/>
                <a:cs typeface="Courier New"/>
                <a:sym typeface="Courier New"/>
              </a:rPr>
              <a:t>   B Souhrnná technická zpráva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>
                <a:latin typeface="Courier New"/>
                <a:ea typeface="Courier New"/>
                <a:cs typeface="Courier New"/>
                <a:sym typeface="Courier New"/>
              </a:rPr>
              <a:t> 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>
                <a:latin typeface="Courier New"/>
                <a:ea typeface="Courier New"/>
                <a:cs typeface="Courier New"/>
                <a:sym typeface="Courier New"/>
              </a:rPr>
              <a:t>   C Situační výkresy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>
                <a:latin typeface="Courier New"/>
                <a:ea typeface="Courier New"/>
                <a:cs typeface="Courier New"/>
                <a:sym typeface="Courier New"/>
              </a:rPr>
              <a:t> 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>
                <a:latin typeface="Courier New"/>
                <a:ea typeface="Courier New"/>
                <a:cs typeface="Courier New"/>
                <a:sym typeface="Courier New"/>
              </a:rPr>
              <a:t>   D Dokumentace objektů a technických a technologických zařízení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>
                <a:latin typeface="Courier New"/>
                <a:ea typeface="Courier New"/>
                <a:cs typeface="Courier New"/>
                <a:sym typeface="Courier New"/>
              </a:rPr>
              <a:t> 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>
                <a:latin typeface="Courier New"/>
                <a:ea typeface="Courier New"/>
                <a:cs typeface="Courier New"/>
                <a:sym typeface="Courier New"/>
              </a:rPr>
              <a:t>   E Dokladová část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>
                <a:latin typeface="Courier New"/>
                <a:ea typeface="Courier New"/>
                <a:cs typeface="Courier New"/>
                <a:sym typeface="Courier New"/>
              </a:rPr>
              <a:t> 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>
                <a:latin typeface="Courier New"/>
                <a:ea typeface="Courier New"/>
                <a:cs typeface="Courier New"/>
                <a:sym typeface="Courier New"/>
              </a:rPr>
              <a:t>   Společná  dokumentace musí vždy obsahovat části A až E s tím, že rozsah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>
                <a:latin typeface="Courier New"/>
                <a:ea typeface="Courier New"/>
                <a:cs typeface="Courier New"/>
                <a:sym typeface="Courier New"/>
              </a:rPr>
              <a:t>   a  obsah  jednotlivých  částí  bude přizpůsoben druhu a významu stavby,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>
                <a:latin typeface="Courier New"/>
                <a:ea typeface="Courier New"/>
                <a:cs typeface="Courier New"/>
                <a:sym typeface="Courier New"/>
              </a:rPr>
              <a:t>   podmínkám v území, stavebně technickému provedení, účelu využití, vlivu</a:t>
            </a:r>
          </a:p>
          <a:p>
            <a:pPr lvl="0" rtl="0">
              <a:lnSpc>
                <a:spcPct val="115000"/>
              </a:lnSpc>
              <a:buNone/>
            </a:pPr>
            <a:r>
              <a:rPr lang="cs">
                <a:latin typeface="Courier New"/>
                <a:ea typeface="Courier New"/>
                <a:cs typeface="Courier New"/>
                <a:sym typeface="Courier New"/>
              </a:rPr>
              <a:t>   na životní prostředí a době trvání stavby.</a:t>
            </a:r>
          </a:p>
        </p:txBody>
      </p: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Shape 104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endParaRPr/>
          </a:p>
        </p:txBody>
      </p:sp>
      <p:sp>
        <p:nvSpPr>
          <p:cNvPr id="105" name="Shape 10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Podrobně viz soubor WORD</a:t>
            </a:r>
          </a:p>
        </p:txBody>
      </p: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hape 110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11" name="Shape 111"/>
          <p:cNvSpPr txBox="1">
            <a:spLocks noGrp="1"/>
          </p:cNvSpPr>
          <p:nvPr>
            <p:ph type="title"/>
          </p:nvPr>
        </p:nvSpPr>
        <p:spPr>
          <a:xfrm>
            <a:off x="819725" y="68458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</a:t>
            </a:r>
          </a:p>
        </p:txBody>
      </p:sp>
      <p:sp>
        <p:nvSpPr>
          <p:cNvPr id="112" name="Shape 112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13" name="Shape 113"/>
          <p:cNvSpPr/>
          <p:nvPr/>
        </p:nvSpPr>
        <p:spPr>
          <a:xfrm>
            <a:off x="980718" y="222816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462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FFD80C"/>
      </a:accent1>
      <a:accent2>
        <a:srgbClr val="CD108C"/>
      </a:accent2>
      <a:accent3>
        <a:srgbClr val="0990DB"/>
      </a:accent3>
      <a:accent4>
        <a:srgbClr val="AAAAAA"/>
      </a:accent4>
      <a:accent5>
        <a:srgbClr val="C3F180"/>
      </a:accent5>
      <a:accent6>
        <a:srgbClr val="FF986D"/>
      </a:accent6>
      <a:hlink>
        <a:srgbClr val="ABABAB"/>
      </a:hlink>
      <a:folHlink>
        <a:srgbClr val="666666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304</Words>
  <Application>Microsoft Office PowerPoint</Application>
  <PresentationFormat>Předvádění na obrazovce (4:3)</PresentationFormat>
  <Paragraphs>59</Paragraphs>
  <Slides>7</Slides>
  <Notes>6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/>
      <vt:lpstr>Microsoft Word Document</vt:lpstr>
      <vt:lpstr>Prezentace aplikace PowerPoint</vt:lpstr>
      <vt:lpstr> SP4 -  RD         PROVÁDĚCÍ      v ARCHICADU</vt:lpstr>
      <vt:lpstr>
TEXTOVÁ ČÁST k PD: nový stavební zákon č. 183/2006 sb. k územnímu řízení - vyhláška č. 503/2006 sb - př. č. 4 ke stavebnímu řízení - vyhláška č. 499/2006 sb. - př. č. 1</vt:lpstr>
      <vt:lpstr>Prezentace aplikace PowerPoint</vt:lpstr>
      <vt:lpstr>Prezentace aplikace PowerPoint</vt:lpstr>
      <vt:lpstr>Prezentace aplikace PowerPoint</vt:lpstr>
      <vt:lpstr>Děkuji za pozornost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Vladimíra Jínová</dc:creator>
  <cp:lastModifiedBy>Vladimíra Jínová</cp:lastModifiedBy>
  <cp:revision>1</cp:revision>
  <dcterms:modified xsi:type="dcterms:W3CDTF">2013-07-10T11:49:32Z</dcterms:modified>
</cp:coreProperties>
</file>